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6"/>
  </p:notesMasterIdLst>
  <p:sldIdLst>
    <p:sldId id="256" r:id="rId2"/>
    <p:sldId id="354" r:id="rId3"/>
    <p:sldId id="289" r:id="rId4"/>
    <p:sldId id="290" r:id="rId5"/>
    <p:sldId id="291" r:id="rId6"/>
    <p:sldId id="292" r:id="rId7"/>
    <p:sldId id="294" r:id="rId8"/>
    <p:sldId id="295" r:id="rId9"/>
    <p:sldId id="296" r:id="rId10"/>
    <p:sldId id="293" r:id="rId11"/>
    <p:sldId id="348" r:id="rId12"/>
    <p:sldId id="349" r:id="rId13"/>
    <p:sldId id="367" r:id="rId14"/>
    <p:sldId id="356" r:id="rId15"/>
    <p:sldId id="297" r:id="rId16"/>
    <p:sldId id="299" r:id="rId17"/>
    <p:sldId id="357" r:id="rId18"/>
    <p:sldId id="298" r:id="rId19"/>
    <p:sldId id="358" r:id="rId20"/>
    <p:sldId id="300" r:id="rId21"/>
    <p:sldId id="301" r:id="rId22"/>
    <p:sldId id="303" r:id="rId23"/>
    <p:sldId id="302" r:id="rId24"/>
    <p:sldId id="350" r:id="rId25"/>
    <p:sldId id="306" r:id="rId26"/>
    <p:sldId id="368" r:id="rId27"/>
    <p:sldId id="359" r:id="rId28"/>
    <p:sldId id="305" r:id="rId29"/>
    <p:sldId id="360" r:id="rId30"/>
    <p:sldId id="304" r:id="rId31"/>
    <p:sldId id="361" r:id="rId32"/>
    <p:sldId id="307" r:id="rId33"/>
    <p:sldId id="308" r:id="rId34"/>
    <p:sldId id="351" r:id="rId35"/>
    <p:sldId id="309" r:id="rId36"/>
    <p:sldId id="310" r:id="rId37"/>
    <p:sldId id="311" r:id="rId38"/>
    <p:sldId id="312" r:id="rId39"/>
    <p:sldId id="353" r:id="rId40"/>
    <p:sldId id="355" r:id="rId41"/>
    <p:sldId id="313" r:id="rId42"/>
    <p:sldId id="314" r:id="rId43"/>
    <p:sldId id="315" r:id="rId44"/>
    <p:sldId id="316" r:id="rId45"/>
    <p:sldId id="320" r:id="rId46"/>
    <p:sldId id="362" r:id="rId47"/>
    <p:sldId id="363" r:id="rId48"/>
    <p:sldId id="364" r:id="rId49"/>
    <p:sldId id="321" r:id="rId50"/>
    <p:sldId id="322" r:id="rId51"/>
    <p:sldId id="365" r:id="rId52"/>
    <p:sldId id="352" r:id="rId53"/>
    <p:sldId id="323" r:id="rId54"/>
    <p:sldId id="324" r:id="rId55"/>
    <p:sldId id="325" r:id="rId56"/>
    <p:sldId id="326" r:id="rId57"/>
    <p:sldId id="327" r:id="rId58"/>
    <p:sldId id="328" r:id="rId59"/>
    <p:sldId id="329" r:id="rId60"/>
    <p:sldId id="330" r:id="rId61"/>
    <p:sldId id="331" r:id="rId62"/>
    <p:sldId id="332" r:id="rId63"/>
    <p:sldId id="333" r:id="rId64"/>
    <p:sldId id="347"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174"/>
    <a:srgbClr val="E7F070"/>
    <a:srgbClr val="E0EC4A"/>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1315"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F3AA9-926E-4D77-8BD7-DE6A25653D4A}"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pPr rtl="1"/>
          <a:endParaRPr lang="ar-SA"/>
        </a:p>
      </dgm:t>
    </dgm:pt>
    <dgm:pt modelId="{5B3541E9-DDB2-4DD7-AF38-39854BE1B4F0}">
      <dgm:prSet phldrT="[نص]" custT="1"/>
      <dgm:spPr>
        <a:solidFill>
          <a:schemeClr val="bg1">
            <a:lumMod val="95000"/>
          </a:schemeClr>
        </a:solidFill>
      </dgm:spPr>
      <dgm:t>
        <a:bodyPr/>
        <a:lstStyle/>
        <a:p>
          <a:pPr rtl="1"/>
          <a:r>
            <a:rPr lang="ar-SA" sz="2400" dirty="0" smtClean="0">
              <a:solidFill>
                <a:srgbClr val="002060"/>
              </a:solidFill>
              <a:cs typeface="PT Bold Heading" pitchFamily="2" charset="-78"/>
            </a:rPr>
            <a:t>خصائص التقويم الصفي </a:t>
          </a:r>
          <a:endParaRPr lang="ar-SA" sz="2400" dirty="0">
            <a:solidFill>
              <a:srgbClr val="002060"/>
            </a:solidFill>
            <a:cs typeface="PT Bold Heading" pitchFamily="2" charset="-78"/>
          </a:endParaRPr>
        </a:p>
      </dgm:t>
    </dgm:pt>
    <dgm:pt modelId="{5B6FCDD8-C92D-488B-860A-7B26C44E9827}" type="parTrans" cxnId="{402A7A0E-7452-4339-8557-4140C8A8595E}">
      <dgm:prSet/>
      <dgm:spPr/>
      <dgm:t>
        <a:bodyPr/>
        <a:lstStyle/>
        <a:p>
          <a:pPr rtl="1"/>
          <a:endParaRPr lang="ar-SA" sz="2400">
            <a:solidFill>
              <a:srgbClr val="002060"/>
            </a:solidFill>
            <a:cs typeface="AL-Mohanad" pitchFamily="2" charset="-78"/>
          </a:endParaRPr>
        </a:p>
      </dgm:t>
    </dgm:pt>
    <dgm:pt modelId="{031035B9-FBA0-4872-A241-68F69F4600D9}" type="sibTrans" cxnId="{402A7A0E-7452-4339-8557-4140C8A8595E}">
      <dgm:prSet/>
      <dgm:spPr/>
      <dgm:t>
        <a:bodyPr/>
        <a:lstStyle/>
        <a:p>
          <a:pPr rtl="1"/>
          <a:endParaRPr lang="ar-SA" sz="2400">
            <a:solidFill>
              <a:srgbClr val="002060"/>
            </a:solidFill>
            <a:cs typeface="AL-Mohanad" pitchFamily="2" charset="-78"/>
          </a:endParaRPr>
        </a:p>
      </dgm:t>
    </dgm:pt>
    <dgm:pt modelId="{5E63078D-59B7-4075-8EB2-0DA42AA4504B}">
      <dgm:prSet phldrT="[نص]" custT="1"/>
      <dgm:spPr/>
      <dgm:t>
        <a:bodyPr/>
        <a:lstStyle/>
        <a:p>
          <a:pPr rtl="1"/>
          <a:r>
            <a:rPr kumimoji="1" lang="ar-SA" sz="2400" b="1" dirty="0" smtClean="0">
              <a:solidFill>
                <a:srgbClr val="002060"/>
              </a:solidFill>
              <a:latin typeface="Traditional Arabic" pitchFamily="18" charset="-78"/>
              <a:cs typeface="AL-Mohanad" pitchFamily="2" charset="-78"/>
            </a:rPr>
            <a:t>تعاوني</a:t>
          </a:r>
          <a:endParaRPr lang="ar-SA" sz="2400" dirty="0">
            <a:solidFill>
              <a:srgbClr val="002060"/>
            </a:solidFill>
            <a:cs typeface="AL-Mohanad" pitchFamily="2" charset="-78"/>
          </a:endParaRPr>
        </a:p>
      </dgm:t>
    </dgm:pt>
    <dgm:pt modelId="{EC0312F5-F6A0-4D61-BE9B-2ABA09F7D288}" type="parTrans" cxnId="{DDB9619B-3163-4C8E-BB4C-32EF2514A88D}">
      <dgm:prSet custT="1"/>
      <dgm:spPr/>
      <dgm:t>
        <a:bodyPr/>
        <a:lstStyle/>
        <a:p>
          <a:pPr rtl="1"/>
          <a:endParaRPr lang="ar-SA" sz="2400">
            <a:solidFill>
              <a:srgbClr val="002060"/>
            </a:solidFill>
            <a:cs typeface="AL-Mohanad" pitchFamily="2" charset="-78"/>
          </a:endParaRPr>
        </a:p>
      </dgm:t>
    </dgm:pt>
    <dgm:pt modelId="{418FB53B-9042-41D8-8B1B-00F44AB8119E}" type="sibTrans" cxnId="{DDB9619B-3163-4C8E-BB4C-32EF2514A88D}">
      <dgm:prSet/>
      <dgm:spPr/>
      <dgm:t>
        <a:bodyPr/>
        <a:lstStyle/>
        <a:p>
          <a:pPr rtl="1"/>
          <a:endParaRPr lang="ar-SA" sz="2400">
            <a:solidFill>
              <a:srgbClr val="002060"/>
            </a:solidFill>
            <a:cs typeface="AL-Mohanad" pitchFamily="2" charset="-78"/>
          </a:endParaRPr>
        </a:p>
      </dgm:t>
    </dgm:pt>
    <dgm:pt modelId="{215C251E-2ACA-4E05-9F6A-C647D70C412D}">
      <dgm:prSet phldrT="[نص]" custT="1"/>
      <dgm:spPr/>
      <dgm:t>
        <a:bodyPr/>
        <a:lstStyle/>
        <a:p>
          <a:pPr rtl="1"/>
          <a:r>
            <a:rPr kumimoji="1" lang="ar-SA" sz="2400" b="1" dirty="0" smtClean="0">
              <a:solidFill>
                <a:srgbClr val="002060"/>
              </a:solidFill>
              <a:latin typeface="Traditional Arabic" pitchFamily="18" charset="-78"/>
              <a:cs typeface="AL-Mohanad" pitchFamily="2" charset="-78"/>
            </a:rPr>
            <a:t>شامل</a:t>
          </a:r>
          <a:endParaRPr lang="ar-SA" sz="2400" dirty="0">
            <a:solidFill>
              <a:srgbClr val="002060"/>
            </a:solidFill>
            <a:cs typeface="AL-Mohanad" pitchFamily="2" charset="-78"/>
          </a:endParaRPr>
        </a:p>
      </dgm:t>
    </dgm:pt>
    <dgm:pt modelId="{3D02805B-EF5B-4CD8-8731-822C3B85ED15}" type="parTrans" cxnId="{5293FBAC-6C8B-4855-9DDD-5558FBFA4FDA}">
      <dgm:prSet custT="1"/>
      <dgm:spPr/>
      <dgm:t>
        <a:bodyPr/>
        <a:lstStyle/>
        <a:p>
          <a:pPr rtl="1"/>
          <a:endParaRPr lang="ar-SA" sz="2400">
            <a:solidFill>
              <a:srgbClr val="002060"/>
            </a:solidFill>
            <a:cs typeface="AL-Mohanad" pitchFamily="2" charset="-78"/>
          </a:endParaRPr>
        </a:p>
      </dgm:t>
    </dgm:pt>
    <dgm:pt modelId="{83446FD5-A612-4C89-B0D1-7ED1EAD66968}" type="sibTrans" cxnId="{5293FBAC-6C8B-4855-9DDD-5558FBFA4FDA}">
      <dgm:prSet/>
      <dgm:spPr/>
      <dgm:t>
        <a:bodyPr/>
        <a:lstStyle/>
        <a:p>
          <a:pPr rtl="1"/>
          <a:endParaRPr lang="ar-SA" sz="2400">
            <a:solidFill>
              <a:srgbClr val="002060"/>
            </a:solidFill>
            <a:cs typeface="AL-Mohanad" pitchFamily="2" charset="-78"/>
          </a:endParaRPr>
        </a:p>
      </dgm:t>
    </dgm:pt>
    <dgm:pt modelId="{D4E76F9A-3BB2-4A73-AEBE-9C6221798AC1}">
      <dgm:prSet phldrT="[نص]" custT="1"/>
      <dgm:spPr/>
      <dgm:t>
        <a:bodyPr/>
        <a:lstStyle/>
        <a:p>
          <a:pPr rtl="1"/>
          <a:r>
            <a:rPr kumimoji="1" lang="ar-SA" sz="2400" b="1" dirty="0" smtClean="0">
              <a:solidFill>
                <a:srgbClr val="002060"/>
              </a:solidFill>
              <a:latin typeface="Traditional Arabic" pitchFamily="18" charset="-78"/>
              <a:cs typeface="AL-Mohanad" pitchFamily="2" charset="-78"/>
            </a:rPr>
            <a:t>اقتصادي</a:t>
          </a:r>
          <a:endParaRPr lang="ar-SA" sz="2400" dirty="0">
            <a:solidFill>
              <a:srgbClr val="002060"/>
            </a:solidFill>
            <a:cs typeface="AL-Mohanad" pitchFamily="2" charset="-78"/>
          </a:endParaRPr>
        </a:p>
      </dgm:t>
    </dgm:pt>
    <dgm:pt modelId="{FB397652-8C23-47D1-BC65-A58C3ACC8E9B}" type="parTrans" cxnId="{67C2B356-9113-465F-B75D-EA0A237815A2}">
      <dgm:prSet custT="1"/>
      <dgm:spPr/>
      <dgm:t>
        <a:bodyPr/>
        <a:lstStyle/>
        <a:p>
          <a:pPr rtl="1"/>
          <a:endParaRPr lang="ar-SA" sz="2400">
            <a:solidFill>
              <a:srgbClr val="002060"/>
            </a:solidFill>
            <a:cs typeface="AL-Mohanad" pitchFamily="2" charset="-78"/>
          </a:endParaRPr>
        </a:p>
      </dgm:t>
    </dgm:pt>
    <dgm:pt modelId="{707BE06B-E81B-402C-A6B0-17D42FAE3235}" type="sibTrans" cxnId="{67C2B356-9113-465F-B75D-EA0A237815A2}">
      <dgm:prSet/>
      <dgm:spPr/>
      <dgm:t>
        <a:bodyPr/>
        <a:lstStyle/>
        <a:p>
          <a:pPr rtl="1"/>
          <a:endParaRPr lang="ar-SA" sz="2400">
            <a:solidFill>
              <a:srgbClr val="002060"/>
            </a:solidFill>
            <a:cs typeface="AL-Mohanad" pitchFamily="2" charset="-78"/>
          </a:endParaRPr>
        </a:p>
      </dgm:t>
    </dgm:pt>
    <dgm:pt modelId="{5539B147-2E41-43D2-8E22-921A363709E0}">
      <dgm:prSet phldrT="[نص]" custT="1"/>
      <dgm:spPr>
        <a:solidFill>
          <a:schemeClr val="bg2">
            <a:lumMod val="60000"/>
            <a:lumOff val="40000"/>
          </a:schemeClr>
        </a:solidFill>
      </dgm:spPr>
      <dgm:t>
        <a:bodyPr/>
        <a:lstStyle/>
        <a:p>
          <a:pPr rtl="1"/>
          <a:r>
            <a:rPr kumimoji="1" lang="ar-SA" sz="2400" b="1" dirty="0" smtClean="0">
              <a:solidFill>
                <a:srgbClr val="002060"/>
              </a:solidFill>
              <a:latin typeface="Traditional Arabic" pitchFamily="18" charset="-78"/>
              <a:cs typeface="AL-Mohanad" pitchFamily="2" charset="-78"/>
            </a:rPr>
            <a:t>مستمر</a:t>
          </a:r>
          <a:endParaRPr lang="ar-SA" sz="2400" dirty="0">
            <a:solidFill>
              <a:srgbClr val="002060"/>
            </a:solidFill>
            <a:cs typeface="AL-Mohanad" pitchFamily="2" charset="-78"/>
          </a:endParaRPr>
        </a:p>
      </dgm:t>
    </dgm:pt>
    <dgm:pt modelId="{5BE5FAA4-5630-4069-BFB3-DFC799034F82}" type="parTrans" cxnId="{4BDF0DAD-A6B7-4665-A39E-76EEEDACDD79}">
      <dgm:prSet custT="1"/>
      <dgm:spPr>
        <a:solidFill>
          <a:schemeClr val="bg2">
            <a:lumMod val="60000"/>
            <a:lumOff val="40000"/>
          </a:schemeClr>
        </a:solidFill>
      </dgm:spPr>
      <dgm:t>
        <a:bodyPr/>
        <a:lstStyle/>
        <a:p>
          <a:pPr rtl="1"/>
          <a:endParaRPr lang="ar-SA" sz="2400">
            <a:solidFill>
              <a:srgbClr val="002060"/>
            </a:solidFill>
            <a:cs typeface="AL-Mohanad" pitchFamily="2" charset="-78"/>
          </a:endParaRPr>
        </a:p>
      </dgm:t>
    </dgm:pt>
    <dgm:pt modelId="{E423D3ED-E63A-49E7-944A-B7711DB82163}" type="sibTrans" cxnId="{4BDF0DAD-A6B7-4665-A39E-76EEEDACDD79}">
      <dgm:prSet/>
      <dgm:spPr/>
      <dgm:t>
        <a:bodyPr/>
        <a:lstStyle/>
        <a:p>
          <a:pPr rtl="1"/>
          <a:endParaRPr lang="ar-SA" sz="2400">
            <a:solidFill>
              <a:srgbClr val="002060"/>
            </a:solidFill>
            <a:cs typeface="AL-Mohanad" pitchFamily="2" charset="-78"/>
          </a:endParaRPr>
        </a:p>
      </dgm:t>
    </dgm:pt>
    <dgm:pt modelId="{50B4A474-BABC-4ED1-AF8C-463D9B5D56BC}">
      <dgm:prSet custT="1"/>
      <dgm:spPr/>
      <dgm:t>
        <a:bodyPr/>
        <a:lstStyle/>
        <a:p>
          <a:pPr rtl="1"/>
          <a:r>
            <a:rPr kumimoji="1" lang="ar-SA" sz="2400" b="1" dirty="0" smtClean="0">
              <a:solidFill>
                <a:srgbClr val="002060"/>
              </a:solidFill>
              <a:latin typeface="Traditional Arabic" pitchFamily="18" charset="-78"/>
              <a:cs typeface="AL-Mohanad" pitchFamily="2" charset="-78"/>
            </a:rPr>
            <a:t> علمي</a:t>
          </a:r>
          <a:endParaRPr lang="ar-SA" sz="2400" dirty="0">
            <a:cs typeface="AL-Mohanad" pitchFamily="2" charset="-78"/>
          </a:endParaRPr>
        </a:p>
      </dgm:t>
    </dgm:pt>
    <dgm:pt modelId="{8651E105-13ED-40A5-8723-71208A14B6EE}" type="parTrans" cxnId="{2F98DD50-65CD-4987-8B90-F7F2AD451E39}">
      <dgm:prSet custT="1"/>
      <dgm:spPr/>
      <dgm:t>
        <a:bodyPr/>
        <a:lstStyle/>
        <a:p>
          <a:pPr rtl="1"/>
          <a:endParaRPr lang="ar-SA" sz="2400">
            <a:cs typeface="AL-Mohanad" pitchFamily="2" charset="-78"/>
          </a:endParaRPr>
        </a:p>
      </dgm:t>
    </dgm:pt>
    <dgm:pt modelId="{13073414-4E35-4CAD-AEF1-2EF2E468A133}" type="sibTrans" cxnId="{2F98DD50-65CD-4987-8B90-F7F2AD451E39}">
      <dgm:prSet/>
      <dgm:spPr/>
      <dgm:t>
        <a:bodyPr/>
        <a:lstStyle/>
        <a:p>
          <a:pPr rtl="1"/>
          <a:endParaRPr lang="ar-SA" sz="2400">
            <a:cs typeface="AL-Mohanad" pitchFamily="2" charset="-78"/>
          </a:endParaRPr>
        </a:p>
      </dgm:t>
    </dgm:pt>
    <dgm:pt modelId="{CABB32F1-A442-4828-9A98-F3A02FEC6CCF}">
      <dgm:prSet custT="1"/>
      <dgm:spPr/>
      <dgm:t>
        <a:bodyPr/>
        <a:lstStyle/>
        <a:p>
          <a:pPr rtl="1"/>
          <a:r>
            <a:rPr kumimoji="1" lang="ar-SA" sz="2400" b="1" dirty="0" smtClean="0">
              <a:solidFill>
                <a:srgbClr val="002060"/>
              </a:solidFill>
              <a:latin typeface="Traditional Arabic" pitchFamily="18" charset="-78"/>
              <a:cs typeface="AL-Mohanad" pitchFamily="2" charset="-78"/>
            </a:rPr>
            <a:t>ذو مغزى</a:t>
          </a:r>
          <a:endParaRPr lang="ar-SA" sz="2400" dirty="0">
            <a:cs typeface="AL-Mohanad" pitchFamily="2" charset="-78"/>
          </a:endParaRPr>
        </a:p>
      </dgm:t>
    </dgm:pt>
    <dgm:pt modelId="{B5B2B765-4CCD-4E4E-ABD2-44EFE733BEF2}" type="parTrans" cxnId="{C88AD9D8-91C2-435E-A618-5307E5A087D1}">
      <dgm:prSet custT="1"/>
      <dgm:spPr/>
      <dgm:t>
        <a:bodyPr/>
        <a:lstStyle/>
        <a:p>
          <a:pPr rtl="1"/>
          <a:endParaRPr lang="ar-SA" sz="2400">
            <a:cs typeface="AL-Mohanad" pitchFamily="2" charset="-78"/>
          </a:endParaRPr>
        </a:p>
      </dgm:t>
    </dgm:pt>
    <dgm:pt modelId="{4CACE7F4-EECF-4C62-8253-101F92F5634E}" type="sibTrans" cxnId="{C88AD9D8-91C2-435E-A618-5307E5A087D1}">
      <dgm:prSet/>
      <dgm:spPr/>
      <dgm:t>
        <a:bodyPr/>
        <a:lstStyle/>
        <a:p>
          <a:pPr rtl="1"/>
          <a:endParaRPr lang="ar-SA" sz="2400">
            <a:cs typeface="AL-Mohanad" pitchFamily="2" charset="-78"/>
          </a:endParaRPr>
        </a:p>
      </dgm:t>
    </dgm:pt>
    <dgm:pt modelId="{57ADFA52-6FED-445D-9C3C-9C91B0BE462C}">
      <dgm:prSet custT="1"/>
      <dgm:spPr>
        <a:solidFill>
          <a:schemeClr val="tx2">
            <a:lumMod val="20000"/>
            <a:lumOff val="80000"/>
          </a:schemeClr>
        </a:solidFill>
      </dgm:spPr>
      <dgm:t>
        <a:bodyPr/>
        <a:lstStyle/>
        <a:p>
          <a:pPr rtl="1"/>
          <a:r>
            <a:rPr kumimoji="1" lang="ar-SA" sz="2400" b="1" dirty="0" smtClean="0">
              <a:solidFill>
                <a:srgbClr val="002060"/>
              </a:solidFill>
              <a:latin typeface="Traditional Arabic" pitchFamily="18" charset="-78"/>
              <a:cs typeface="AL-Mohanad" pitchFamily="2" charset="-78"/>
            </a:rPr>
            <a:t> تشاوري</a:t>
          </a:r>
          <a:endParaRPr lang="ar-SA" sz="2400" dirty="0">
            <a:cs typeface="AL-Mohanad" pitchFamily="2" charset="-78"/>
          </a:endParaRPr>
        </a:p>
      </dgm:t>
    </dgm:pt>
    <dgm:pt modelId="{563D8873-62AC-4900-9DD8-CE016B94CCAE}" type="parTrans" cxnId="{DB92901B-85BA-4118-A1E2-F57C28E80FC5}">
      <dgm:prSet custT="1"/>
      <dgm:spPr>
        <a:solidFill>
          <a:schemeClr val="tx2">
            <a:lumMod val="20000"/>
            <a:lumOff val="80000"/>
          </a:schemeClr>
        </a:solidFill>
      </dgm:spPr>
      <dgm:t>
        <a:bodyPr/>
        <a:lstStyle/>
        <a:p>
          <a:pPr rtl="1"/>
          <a:endParaRPr lang="ar-SA" sz="2400">
            <a:cs typeface="AL-Mohanad" pitchFamily="2" charset="-78"/>
          </a:endParaRPr>
        </a:p>
      </dgm:t>
    </dgm:pt>
    <dgm:pt modelId="{621017EC-0C09-410F-8E51-415B35FED106}" type="sibTrans" cxnId="{DB92901B-85BA-4118-A1E2-F57C28E80FC5}">
      <dgm:prSet/>
      <dgm:spPr/>
      <dgm:t>
        <a:bodyPr/>
        <a:lstStyle/>
        <a:p>
          <a:pPr rtl="1"/>
          <a:endParaRPr lang="ar-SA" sz="2400">
            <a:cs typeface="AL-Mohanad" pitchFamily="2" charset="-78"/>
          </a:endParaRPr>
        </a:p>
      </dgm:t>
    </dgm:pt>
    <dgm:pt modelId="{621C50B0-B8B5-42DA-BA29-A308718AFA9A}">
      <dgm:prSet custT="1"/>
      <dgm:spPr>
        <a:solidFill>
          <a:srgbClr val="E7F070"/>
        </a:solidFill>
      </dgm:spPr>
      <dgm:t>
        <a:bodyPr/>
        <a:lstStyle/>
        <a:p>
          <a:pPr rtl="1"/>
          <a:r>
            <a:rPr kumimoji="1" lang="ar-SA" sz="2400" b="1" dirty="0" smtClean="0">
              <a:solidFill>
                <a:srgbClr val="002060"/>
              </a:solidFill>
              <a:latin typeface="Traditional Arabic" pitchFamily="18" charset="-78"/>
              <a:cs typeface="AL-Mohanad" pitchFamily="2" charset="-78"/>
            </a:rPr>
            <a:t>مرن</a:t>
          </a:r>
          <a:endParaRPr lang="ar-SA" sz="2400" dirty="0">
            <a:cs typeface="AL-Mohanad" pitchFamily="2" charset="-78"/>
          </a:endParaRPr>
        </a:p>
      </dgm:t>
    </dgm:pt>
    <dgm:pt modelId="{262B625D-D4E6-4502-8BA7-B77D1292203B}" type="parTrans" cxnId="{437AAA3B-3AF7-41BE-AEC0-2CEB2205378C}">
      <dgm:prSet custT="1"/>
      <dgm:spPr>
        <a:solidFill>
          <a:srgbClr val="E7F070"/>
        </a:solidFill>
      </dgm:spPr>
      <dgm:t>
        <a:bodyPr/>
        <a:lstStyle/>
        <a:p>
          <a:pPr rtl="1"/>
          <a:endParaRPr lang="ar-SA" sz="2400">
            <a:cs typeface="AL-Mohanad" pitchFamily="2" charset="-78"/>
          </a:endParaRPr>
        </a:p>
      </dgm:t>
    </dgm:pt>
    <dgm:pt modelId="{A64729CD-8E42-4D38-B0E5-99868873A691}" type="sibTrans" cxnId="{437AAA3B-3AF7-41BE-AEC0-2CEB2205378C}">
      <dgm:prSet/>
      <dgm:spPr/>
      <dgm:t>
        <a:bodyPr/>
        <a:lstStyle/>
        <a:p>
          <a:pPr rtl="1"/>
          <a:endParaRPr lang="ar-SA" sz="2400">
            <a:cs typeface="AL-Mohanad" pitchFamily="2" charset="-78"/>
          </a:endParaRPr>
        </a:p>
      </dgm:t>
    </dgm:pt>
    <dgm:pt modelId="{001FE126-3BA3-4C53-BFB6-735448824628}">
      <dgm:prSet custT="1"/>
      <dgm:spPr/>
      <dgm:t>
        <a:bodyPr/>
        <a:lstStyle/>
        <a:p>
          <a:pPr rtl="1"/>
          <a:r>
            <a:rPr kumimoji="1" lang="ar-SA" sz="2400" b="1" dirty="0" smtClean="0">
              <a:solidFill>
                <a:srgbClr val="002060"/>
              </a:solidFill>
              <a:latin typeface="Traditional Arabic" pitchFamily="18" charset="-78"/>
              <a:cs typeface="AL-Mohanad" pitchFamily="2" charset="-78"/>
            </a:rPr>
            <a:t>عادل</a:t>
          </a:r>
          <a:endParaRPr lang="ar-SA" sz="2400" dirty="0">
            <a:cs typeface="AL-Mohanad" pitchFamily="2" charset="-78"/>
          </a:endParaRPr>
        </a:p>
      </dgm:t>
    </dgm:pt>
    <dgm:pt modelId="{9CAEC1A0-C22B-44FB-8F10-469C1C5866C4}" type="parTrans" cxnId="{BC4420DE-3DDD-4791-83C0-7D0F6A329EFE}">
      <dgm:prSet custT="1"/>
      <dgm:spPr/>
      <dgm:t>
        <a:bodyPr/>
        <a:lstStyle/>
        <a:p>
          <a:pPr rtl="1"/>
          <a:endParaRPr lang="ar-SA" sz="2400">
            <a:cs typeface="AL-Mohanad" pitchFamily="2" charset="-78"/>
          </a:endParaRPr>
        </a:p>
      </dgm:t>
    </dgm:pt>
    <dgm:pt modelId="{21B489E9-B777-43F1-BB88-35A6B1A82B24}" type="sibTrans" cxnId="{BC4420DE-3DDD-4791-83C0-7D0F6A329EFE}">
      <dgm:prSet/>
      <dgm:spPr/>
      <dgm:t>
        <a:bodyPr/>
        <a:lstStyle/>
        <a:p>
          <a:pPr rtl="1"/>
          <a:endParaRPr lang="ar-SA" sz="2400">
            <a:cs typeface="AL-Mohanad" pitchFamily="2" charset="-78"/>
          </a:endParaRPr>
        </a:p>
      </dgm:t>
    </dgm:pt>
    <dgm:pt modelId="{0E912BA2-9C16-441B-B4A9-DACD6B6E6359}">
      <dgm:prSet custT="1"/>
      <dgm:spPr/>
      <dgm:t>
        <a:bodyPr/>
        <a:lstStyle/>
        <a:p>
          <a:pPr rtl="1"/>
          <a:r>
            <a:rPr kumimoji="1" lang="ar-SA" sz="2400" b="1" dirty="0" smtClean="0">
              <a:solidFill>
                <a:srgbClr val="002060"/>
              </a:solidFill>
              <a:latin typeface="Traditional Arabic" pitchFamily="18" charset="-78"/>
              <a:cs typeface="AL-Mohanad" pitchFamily="2" charset="-78"/>
            </a:rPr>
            <a:t>واقعي</a:t>
          </a:r>
          <a:r>
            <a:rPr kumimoji="1" lang="en-US" sz="2400" b="1" dirty="0" smtClean="0">
              <a:solidFill>
                <a:srgbClr val="002060"/>
              </a:solidFill>
              <a:latin typeface="Traditional Arabic" pitchFamily="18" charset="-78"/>
              <a:cs typeface="AL-Mohanad" pitchFamily="2" charset="-78"/>
            </a:rPr>
            <a:t/>
          </a:r>
          <a:br>
            <a:rPr kumimoji="1" lang="en-US" sz="2400" b="1" dirty="0" smtClean="0">
              <a:solidFill>
                <a:srgbClr val="002060"/>
              </a:solidFill>
              <a:latin typeface="Traditional Arabic" pitchFamily="18" charset="-78"/>
              <a:cs typeface="AL-Mohanad" pitchFamily="2" charset="-78"/>
            </a:rPr>
          </a:br>
          <a:endParaRPr lang="ar-SA" sz="2400" dirty="0">
            <a:cs typeface="AL-Mohanad" pitchFamily="2" charset="-78"/>
          </a:endParaRPr>
        </a:p>
      </dgm:t>
    </dgm:pt>
    <dgm:pt modelId="{CEC243C5-658A-4089-9522-62D24DA4A377}" type="parTrans" cxnId="{B9A74383-9C66-4EAC-9756-32EE0F95238D}">
      <dgm:prSet custT="1"/>
      <dgm:spPr/>
      <dgm:t>
        <a:bodyPr/>
        <a:lstStyle/>
        <a:p>
          <a:pPr rtl="1"/>
          <a:endParaRPr lang="ar-SA" sz="2400">
            <a:cs typeface="AL-Mohanad" pitchFamily="2" charset="-78"/>
          </a:endParaRPr>
        </a:p>
      </dgm:t>
    </dgm:pt>
    <dgm:pt modelId="{E1ED9BC0-C4B0-4CB9-A212-09507A942077}" type="sibTrans" cxnId="{B9A74383-9C66-4EAC-9756-32EE0F95238D}">
      <dgm:prSet/>
      <dgm:spPr/>
      <dgm:t>
        <a:bodyPr/>
        <a:lstStyle/>
        <a:p>
          <a:pPr rtl="1"/>
          <a:endParaRPr lang="ar-SA" sz="2400">
            <a:cs typeface="AL-Mohanad" pitchFamily="2" charset="-78"/>
          </a:endParaRPr>
        </a:p>
      </dgm:t>
    </dgm:pt>
    <dgm:pt modelId="{B435D977-36A1-4D28-8D26-5F33469425AA}" type="pres">
      <dgm:prSet presAssocID="{28EF3AA9-926E-4D77-8BD7-DE6A25653D4A}" presName="Name0" presStyleCnt="0">
        <dgm:presLayoutVars>
          <dgm:chMax val="1"/>
          <dgm:dir/>
          <dgm:animLvl val="ctr"/>
          <dgm:resizeHandles val="exact"/>
        </dgm:presLayoutVars>
      </dgm:prSet>
      <dgm:spPr/>
      <dgm:t>
        <a:bodyPr/>
        <a:lstStyle/>
        <a:p>
          <a:pPr rtl="1"/>
          <a:endParaRPr lang="ar-SA"/>
        </a:p>
      </dgm:t>
    </dgm:pt>
    <dgm:pt modelId="{CB49C86C-5829-47FD-B541-44C27B354C96}" type="pres">
      <dgm:prSet presAssocID="{5B3541E9-DDB2-4DD7-AF38-39854BE1B4F0}" presName="centerShape" presStyleLbl="node0" presStyleIdx="0" presStyleCnt="1" custScaleX="284382" custScaleY="157448"/>
      <dgm:spPr/>
      <dgm:t>
        <a:bodyPr/>
        <a:lstStyle/>
        <a:p>
          <a:pPr rtl="1"/>
          <a:endParaRPr lang="ar-SA"/>
        </a:p>
      </dgm:t>
    </dgm:pt>
    <dgm:pt modelId="{C81A1D08-9B34-4A88-8CBA-27D02901003C}" type="pres">
      <dgm:prSet presAssocID="{EC0312F5-F6A0-4D61-BE9B-2ABA09F7D288}" presName="parTrans" presStyleLbl="sibTrans2D1" presStyleIdx="0" presStyleCnt="10"/>
      <dgm:spPr/>
      <dgm:t>
        <a:bodyPr/>
        <a:lstStyle/>
        <a:p>
          <a:pPr rtl="1"/>
          <a:endParaRPr lang="ar-SA"/>
        </a:p>
      </dgm:t>
    </dgm:pt>
    <dgm:pt modelId="{69023A65-1063-492C-8952-1FB78836CF9A}" type="pres">
      <dgm:prSet presAssocID="{EC0312F5-F6A0-4D61-BE9B-2ABA09F7D288}" presName="connectorText" presStyleLbl="sibTrans2D1" presStyleIdx="0" presStyleCnt="10"/>
      <dgm:spPr/>
      <dgm:t>
        <a:bodyPr/>
        <a:lstStyle/>
        <a:p>
          <a:pPr rtl="1"/>
          <a:endParaRPr lang="ar-SA"/>
        </a:p>
      </dgm:t>
    </dgm:pt>
    <dgm:pt modelId="{DD59D08F-005A-4A52-9B0F-0E45C145D304}" type="pres">
      <dgm:prSet presAssocID="{5E63078D-59B7-4075-8EB2-0DA42AA4504B}" presName="node" presStyleLbl="node1" presStyleIdx="0" presStyleCnt="10" custScaleX="144497">
        <dgm:presLayoutVars>
          <dgm:bulletEnabled val="1"/>
        </dgm:presLayoutVars>
      </dgm:prSet>
      <dgm:spPr/>
      <dgm:t>
        <a:bodyPr/>
        <a:lstStyle/>
        <a:p>
          <a:pPr rtl="1"/>
          <a:endParaRPr lang="ar-SA"/>
        </a:p>
      </dgm:t>
    </dgm:pt>
    <dgm:pt modelId="{C665088E-C9A7-419A-B189-F410CA4075F9}" type="pres">
      <dgm:prSet presAssocID="{3D02805B-EF5B-4CD8-8731-822C3B85ED15}" presName="parTrans" presStyleLbl="sibTrans2D1" presStyleIdx="1" presStyleCnt="10"/>
      <dgm:spPr/>
      <dgm:t>
        <a:bodyPr/>
        <a:lstStyle/>
        <a:p>
          <a:pPr rtl="1"/>
          <a:endParaRPr lang="ar-SA"/>
        </a:p>
      </dgm:t>
    </dgm:pt>
    <dgm:pt modelId="{820A6CF8-E799-4DDF-BD0D-9075B3DF8C78}" type="pres">
      <dgm:prSet presAssocID="{3D02805B-EF5B-4CD8-8731-822C3B85ED15}" presName="connectorText" presStyleLbl="sibTrans2D1" presStyleIdx="1" presStyleCnt="10"/>
      <dgm:spPr/>
      <dgm:t>
        <a:bodyPr/>
        <a:lstStyle/>
        <a:p>
          <a:pPr rtl="1"/>
          <a:endParaRPr lang="ar-SA"/>
        </a:p>
      </dgm:t>
    </dgm:pt>
    <dgm:pt modelId="{B26B0134-710C-40C1-A685-32BF05D04DDD}" type="pres">
      <dgm:prSet presAssocID="{215C251E-2ACA-4E05-9F6A-C647D70C412D}" presName="node" presStyleLbl="node1" presStyleIdx="1" presStyleCnt="10" custScaleX="136826" custScaleY="111713" custRadScaleRad="106616" custRadScaleInc="10171">
        <dgm:presLayoutVars>
          <dgm:bulletEnabled val="1"/>
        </dgm:presLayoutVars>
      </dgm:prSet>
      <dgm:spPr/>
      <dgm:t>
        <a:bodyPr/>
        <a:lstStyle/>
        <a:p>
          <a:pPr rtl="1"/>
          <a:endParaRPr lang="ar-SA"/>
        </a:p>
      </dgm:t>
    </dgm:pt>
    <dgm:pt modelId="{869664DE-5090-484C-8E0B-9AB96B26115C}" type="pres">
      <dgm:prSet presAssocID="{FB397652-8C23-47D1-BC65-A58C3ACC8E9B}" presName="parTrans" presStyleLbl="sibTrans2D1" presStyleIdx="2" presStyleCnt="10"/>
      <dgm:spPr/>
      <dgm:t>
        <a:bodyPr/>
        <a:lstStyle/>
        <a:p>
          <a:pPr rtl="1"/>
          <a:endParaRPr lang="ar-SA"/>
        </a:p>
      </dgm:t>
    </dgm:pt>
    <dgm:pt modelId="{C3CF9A94-6740-4EB2-A938-716A05F8D5E9}" type="pres">
      <dgm:prSet presAssocID="{FB397652-8C23-47D1-BC65-A58C3ACC8E9B}" presName="connectorText" presStyleLbl="sibTrans2D1" presStyleIdx="2" presStyleCnt="10"/>
      <dgm:spPr/>
      <dgm:t>
        <a:bodyPr/>
        <a:lstStyle/>
        <a:p>
          <a:pPr rtl="1"/>
          <a:endParaRPr lang="ar-SA"/>
        </a:p>
      </dgm:t>
    </dgm:pt>
    <dgm:pt modelId="{3109ACF9-7F31-4DE6-A710-A0D0CD4DFDD2}" type="pres">
      <dgm:prSet presAssocID="{D4E76F9A-3BB2-4A73-AEBE-9C6221798AC1}" presName="node" presStyleLbl="node1" presStyleIdx="2" presStyleCnt="10" custScaleX="140135" custScaleY="113429" custRadScaleRad="109830" custRadScaleInc="9214">
        <dgm:presLayoutVars>
          <dgm:bulletEnabled val="1"/>
        </dgm:presLayoutVars>
      </dgm:prSet>
      <dgm:spPr/>
      <dgm:t>
        <a:bodyPr/>
        <a:lstStyle/>
        <a:p>
          <a:pPr rtl="1"/>
          <a:endParaRPr lang="ar-SA"/>
        </a:p>
      </dgm:t>
    </dgm:pt>
    <dgm:pt modelId="{92A580A6-C4A6-4899-A92B-09ED4E8E1FDE}" type="pres">
      <dgm:prSet presAssocID="{8651E105-13ED-40A5-8723-71208A14B6EE}" presName="parTrans" presStyleLbl="sibTrans2D1" presStyleIdx="3" presStyleCnt="10"/>
      <dgm:spPr/>
      <dgm:t>
        <a:bodyPr/>
        <a:lstStyle/>
        <a:p>
          <a:pPr rtl="1"/>
          <a:endParaRPr lang="ar-SA"/>
        </a:p>
      </dgm:t>
    </dgm:pt>
    <dgm:pt modelId="{AA7D72B8-ECA4-4886-835C-EDE2E6278899}" type="pres">
      <dgm:prSet presAssocID="{8651E105-13ED-40A5-8723-71208A14B6EE}" presName="connectorText" presStyleLbl="sibTrans2D1" presStyleIdx="3" presStyleCnt="10"/>
      <dgm:spPr/>
      <dgm:t>
        <a:bodyPr/>
        <a:lstStyle/>
        <a:p>
          <a:pPr rtl="1"/>
          <a:endParaRPr lang="ar-SA"/>
        </a:p>
      </dgm:t>
    </dgm:pt>
    <dgm:pt modelId="{6DACB0A3-39DC-4381-BAED-DF8D1D5F40C4}" type="pres">
      <dgm:prSet presAssocID="{50B4A474-BABC-4ED1-AF8C-463D9B5D56BC}" presName="node" presStyleLbl="node1" presStyleIdx="3" presStyleCnt="10" custScaleX="137041" custRadScaleRad="110183" custRadScaleInc="-9512">
        <dgm:presLayoutVars>
          <dgm:bulletEnabled val="1"/>
        </dgm:presLayoutVars>
      </dgm:prSet>
      <dgm:spPr/>
      <dgm:t>
        <a:bodyPr/>
        <a:lstStyle/>
        <a:p>
          <a:pPr rtl="1"/>
          <a:endParaRPr lang="ar-SA"/>
        </a:p>
      </dgm:t>
    </dgm:pt>
    <dgm:pt modelId="{4F959F56-7F2F-455A-87D7-4A2964222C4C}" type="pres">
      <dgm:prSet presAssocID="{B5B2B765-4CCD-4E4E-ABD2-44EFE733BEF2}" presName="parTrans" presStyleLbl="sibTrans2D1" presStyleIdx="4" presStyleCnt="10"/>
      <dgm:spPr/>
      <dgm:t>
        <a:bodyPr/>
        <a:lstStyle/>
        <a:p>
          <a:pPr rtl="1"/>
          <a:endParaRPr lang="ar-SA"/>
        </a:p>
      </dgm:t>
    </dgm:pt>
    <dgm:pt modelId="{D1FEB31A-6784-445D-B71B-AFDA3AB0C4D8}" type="pres">
      <dgm:prSet presAssocID="{B5B2B765-4CCD-4E4E-ABD2-44EFE733BEF2}" presName="connectorText" presStyleLbl="sibTrans2D1" presStyleIdx="4" presStyleCnt="10"/>
      <dgm:spPr/>
      <dgm:t>
        <a:bodyPr/>
        <a:lstStyle/>
        <a:p>
          <a:pPr rtl="1"/>
          <a:endParaRPr lang="ar-SA"/>
        </a:p>
      </dgm:t>
    </dgm:pt>
    <dgm:pt modelId="{D90FF461-1DBF-4559-854A-0C29B0A69EFE}" type="pres">
      <dgm:prSet presAssocID="{CABB32F1-A442-4828-9A98-F3A02FEC6CCF}" presName="node" presStyleLbl="node1" presStyleIdx="4" presStyleCnt="10" custScaleX="156954">
        <dgm:presLayoutVars>
          <dgm:bulletEnabled val="1"/>
        </dgm:presLayoutVars>
      </dgm:prSet>
      <dgm:spPr/>
      <dgm:t>
        <a:bodyPr/>
        <a:lstStyle/>
        <a:p>
          <a:pPr rtl="1"/>
          <a:endParaRPr lang="ar-SA"/>
        </a:p>
      </dgm:t>
    </dgm:pt>
    <dgm:pt modelId="{93E0CC43-DA37-48CA-AC33-47DFF5A91A55}" type="pres">
      <dgm:prSet presAssocID="{9CAEC1A0-C22B-44FB-8F10-469C1C5866C4}" presName="parTrans" presStyleLbl="sibTrans2D1" presStyleIdx="5" presStyleCnt="10"/>
      <dgm:spPr/>
      <dgm:t>
        <a:bodyPr/>
        <a:lstStyle/>
        <a:p>
          <a:pPr rtl="1"/>
          <a:endParaRPr lang="ar-SA"/>
        </a:p>
      </dgm:t>
    </dgm:pt>
    <dgm:pt modelId="{1C741B49-6719-4C46-BCB0-4C758B4B3E70}" type="pres">
      <dgm:prSet presAssocID="{9CAEC1A0-C22B-44FB-8F10-469C1C5866C4}" presName="connectorText" presStyleLbl="sibTrans2D1" presStyleIdx="5" presStyleCnt="10"/>
      <dgm:spPr/>
      <dgm:t>
        <a:bodyPr/>
        <a:lstStyle/>
        <a:p>
          <a:pPr rtl="1"/>
          <a:endParaRPr lang="ar-SA"/>
        </a:p>
      </dgm:t>
    </dgm:pt>
    <dgm:pt modelId="{532F569D-B80C-4A0B-88DE-A9C7AAF25EF3}" type="pres">
      <dgm:prSet presAssocID="{001FE126-3BA3-4C53-BFB6-735448824628}" presName="node" presStyleLbl="node1" presStyleIdx="5" presStyleCnt="10" custScaleX="152220" custRadScaleRad="100491" custRadScaleInc="31472">
        <dgm:presLayoutVars>
          <dgm:bulletEnabled val="1"/>
        </dgm:presLayoutVars>
      </dgm:prSet>
      <dgm:spPr/>
      <dgm:t>
        <a:bodyPr/>
        <a:lstStyle/>
        <a:p>
          <a:pPr rtl="1"/>
          <a:endParaRPr lang="ar-SA"/>
        </a:p>
      </dgm:t>
    </dgm:pt>
    <dgm:pt modelId="{93204C87-16D3-41F6-85D1-E8DB1324D243}" type="pres">
      <dgm:prSet presAssocID="{CEC243C5-658A-4089-9522-62D24DA4A377}" presName="parTrans" presStyleLbl="sibTrans2D1" presStyleIdx="6" presStyleCnt="10"/>
      <dgm:spPr/>
      <dgm:t>
        <a:bodyPr/>
        <a:lstStyle/>
        <a:p>
          <a:pPr rtl="1"/>
          <a:endParaRPr lang="ar-SA"/>
        </a:p>
      </dgm:t>
    </dgm:pt>
    <dgm:pt modelId="{EF6023EE-40DA-4BE9-B6F7-3C096F8E221D}" type="pres">
      <dgm:prSet presAssocID="{CEC243C5-658A-4089-9522-62D24DA4A377}" presName="connectorText" presStyleLbl="sibTrans2D1" presStyleIdx="6" presStyleCnt="10"/>
      <dgm:spPr/>
      <dgm:t>
        <a:bodyPr/>
        <a:lstStyle/>
        <a:p>
          <a:pPr rtl="1"/>
          <a:endParaRPr lang="ar-SA"/>
        </a:p>
      </dgm:t>
    </dgm:pt>
    <dgm:pt modelId="{BF61D44B-884D-4FB0-B1AC-A8CF7C8BC937}" type="pres">
      <dgm:prSet presAssocID="{0E912BA2-9C16-441B-B4A9-DACD6B6E6359}" presName="node" presStyleLbl="node1" presStyleIdx="6" presStyleCnt="10" custScaleX="169241" custRadScaleRad="124139" custRadScaleInc="52761">
        <dgm:presLayoutVars>
          <dgm:bulletEnabled val="1"/>
        </dgm:presLayoutVars>
      </dgm:prSet>
      <dgm:spPr/>
      <dgm:t>
        <a:bodyPr/>
        <a:lstStyle/>
        <a:p>
          <a:pPr rtl="1"/>
          <a:endParaRPr lang="ar-SA"/>
        </a:p>
      </dgm:t>
    </dgm:pt>
    <dgm:pt modelId="{8502CAF2-7A9E-42E2-82D7-D7210F335B87}" type="pres">
      <dgm:prSet presAssocID="{262B625D-D4E6-4502-8BA7-B77D1292203B}" presName="parTrans" presStyleLbl="sibTrans2D1" presStyleIdx="7" presStyleCnt="10"/>
      <dgm:spPr/>
      <dgm:t>
        <a:bodyPr/>
        <a:lstStyle/>
        <a:p>
          <a:pPr rtl="1"/>
          <a:endParaRPr lang="ar-SA"/>
        </a:p>
      </dgm:t>
    </dgm:pt>
    <dgm:pt modelId="{DA5CB02E-7981-4543-A71D-4BB6EF0AC32D}" type="pres">
      <dgm:prSet presAssocID="{262B625D-D4E6-4502-8BA7-B77D1292203B}" presName="connectorText" presStyleLbl="sibTrans2D1" presStyleIdx="7" presStyleCnt="10"/>
      <dgm:spPr/>
      <dgm:t>
        <a:bodyPr/>
        <a:lstStyle/>
        <a:p>
          <a:pPr rtl="1"/>
          <a:endParaRPr lang="ar-SA"/>
        </a:p>
      </dgm:t>
    </dgm:pt>
    <dgm:pt modelId="{2A2E4C75-B408-4932-BF26-36FC16C4A2E7}" type="pres">
      <dgm:prSet presAssocID="{621C50B0-B8B5-42DA-BA29-A308718AFA9A}" presName="node" presStyleLbl="node1" presStyleIdx="7" presStyleCnt="10" custScaleX="155516" custScaleY="113429" custRadScaleRad="122934" custRadScaleInc="19118">
        <dgm:presLayoutVars>
          <dgm:bulletEnabled val="1"/>
        </dgm:presLayoutVars>
      </dgm:prSet>
      <dgm:spPr/>
      <dgm:t>
        <a:bodyPr/>
        <a:lstStyle/>
        <a:p>
          <a:pPr rtl="1"/>
          <a:endParaRPr lang="ar-SA"/>
        </a:p>
      </dgm:t>
    </dgm:pt>
    <dgm:pt modelId="{5B84F628-3F58-4A4F-90E9-13481C6E94DC}" type="pres">
      <dgm:prSet presAssocID="{563D8873-62AC-4900-9DD8-CE016B94CCAE}" presName="parTrans" presStyleLbl="sibTrans2D1" presStyleIdx="8" presStyleCnt="10"/>
      <dgm:spPr/>
      <dgm:t>
        <a:bodyPr/>
        <a:lstStyle/>
        <a:p>
          <a:pPr rtl="1"/>
          <a:endParaRPr lang="ar-SA"/>
        </a:p>
      </dgm:t>
    </dgm:pt>
    <dgm:pt modelId="{26D16BDC-DF2E-4D0B-80B1-CA46B16476D8}" type="pres">
      <dgm:prSet presAssocID="{563D8873-62AC-4900-9DD8-CE016B94CCAE}" presName="connectorText" presStyleLbl="sibTrans2D1" presStyleIdx="8" presStyleCnt="10"/>
      <dgm:spPr/>
      <dgm:t>
        <a:bodyPr/>
        <a:lstStyle/>
        <a:p>
          <a:pPr rtl="1"/>
          <a:endParaRPr lang="ar-SA"/>
        </a:p>
      </dgm:t>
    </dgm:pt>
    <dgm:pt modelId="{1370BB27-4EF4-41B0-89E5-8B4500F843D5}" type="pres">
      <dgm:prSet presAssocID="{57ADFA52-6FED-445D-9C3C-9C91B0BE462C}" presName="node" presStyleLbl="node1" presStyleIdx="8" presStyleCnt="10" custScaleX="144698" custRadScaleRad="119026" custRadScaleInc="-16402">
        <dgm:presLayoutVars>
          <dgm:bulletEnabled val="1"/>
        </dgm:presLayoutVars>
      </dgm:prSet>
      <dgm:spPr/>
      <dgm:t>
        <a:bodyPr/>
        <a:lstStyle/>
        <a:p>
          <a:pPr rtl="1"/>
          <a:endParaRPr lang="ar-SA"/>
        </a:p>
      </dgm:t>
    </dgm:pt>
    <dgm:pt modelId="{8EE5FFED-823C-420F-9A96-4C0192EA7886}" type="pres">
      <dgm:prSet presAssocID="{5BE5FAA4-5630-4069-BFB3-DFC799034F82}" presName="parTrans" presStyleLbl="sibTrans2D1" presStyleIdx="9" presStyleCnt="10"/>
      <dgm:spPr/>
      <dgm:t>
        <a:bodyPr/>
        <a:lstStyle/>
        <a:p>
          <a:pPr rtl="1"/>
          <a:endParaRPr lang="ar-SA"/>
        </a:p>
      </dgm:t>
    </dgm:pt>
    <dgm:pt modelId="{D46D4A6F-6CB4-4E99-95AF-37824E85BA02}" type="pres">
      <dgm:prSet presAssocID="{5BE5FAA4-5630-4069-BFB3-DFC799034F82}" presName="connectorText" presStyleLbl="sibTrans2D1" presStyleIdx="9" presStyleCnt="10"/>
      <dgm:spPr/>
      <dgm:t>
        <a:bodyPr/>
        <a:lstStyle/>
        <a:p>
          <a:pPr rtl="1"/>
          <a:endParaRPr lang="ar-SA"/>
        </a:p>
      </dgm:t>
    </dgm:pt>
    <dgm:pt modelId="{2FCC4C71-4691-42C0-880C-0456D4DABD04}" type="pres">
      <dgm:prSet presAssocID="{5539B147-2E41-43D2-8E22-921A363709E0}" presName="node" presStyleLbl="node1" presStyleIdx="9" presStyleCnt="10" custScaleX="172335" custRadScaleRad="117107" custRadScaleInc="-46624">
        <dgm:presLayoutVars>
          <dgm:bulletEnabled val="1"/>
        </dgm:presLayoutVars>
      </dgm:prSet>
      <dgm:spPr/>
      <dgm:t>
        <a:bodyPr/>
        <a:lstStyle/>
        <a:p>
          <a:pPr rtl="1"/>
          <a:endParaRPr lang="ar-SA"/>
        </a:p>
      </dgm:t>
    </dgm:pt>
  </dgm:ptLst>
  <dgm:cxnLst>
    <dgm:cxn modelId="{4BDF0DAD-A6B7-4665-A39E-76EEEDACDD79}" srcId="{5B3541E9-DDB2-4DD7-AF38-39854BE1B4F0}" destId="{5539B147-2E41-43D2-8E22-921A363709E0}" srcOrd="9" destOrd="0" parTransId="{5BE5FAA4-5630-4069-BFB3-DFC799034F82}" sibTransId="{E423D3ED-E63A-49E7-944A-B7711DB82163}"/>
    <dgm:cxn modelId="{74F00CA0-504B-4CBE-9B0C-4E4653C96E21}" type="presOf" srcId="{B5B2B765-4CCD-4E4E-ABD2-44EFE733BEF2}" destId="{D1FEB31A-6784-445D-B71B-AFDA3AB0C4D8}" srcOrd="1" destOrd="0" presId="urn:microsoft.com/office/officeart/2005/8/layout/radial5"/>
    <dgm:cxn modelId="{D8D1ABAC-AB18-4172-B67B-DBB9A88B1371}" type="presOf" srcId="{262B625D-D4E6-4502-8BA7-B77D1292203B}" destId="{8502CAF2-7A9E-42E2-82D7-D7210F335B87}" srcOrd="0" destOrd="0" presId="urn:microsoft.com/office/officeart/2005/8/layout/radial5"/>
    <dgm:cxn modelId="{C88AD9D8-91C2-435E-A618-5307E5A087D1}" srcId="{5B3541E9-DDB2-4DD7-AF38-39854BE1B4F0}" destId="{CABB32F1-A442-4828-9A98-F3A02FEC6CCF}" srcOrd="4" destOrd="0" parTransId="{B5B2B765-4CCD-4E4E-ABD2-44EFE733BEF2}" sibTransId="{4CACE7F4-EECF-4C62-8253-101F92F5634E}"/>
    <dgm:cxn modelId="{402A7A0E-7452-4339-8557-4140C8A8595E}" srcId="{28EF3AA9-926E-4D77-8BD7-DE6A25653D4A}" destId="{5B3541E9-DDB2-4DD7-AF38-39854BE1B4F0}" srcOrd="0" destOrd="0" parTransId="{5B6FCDD8-C92D-488B-860A-7B26C44E9827}" sibTransId="{031035B9-FBA0-4872-A241-68F69F4600D9}"/>
    <dgm:cxn modelId="{B9A74383-9C66-4EAC-9756-32EE0F95238D}" srcId="{5B3541E9-DDB2-4DD7-AF38-39854BE1B4F0}" destId="{0E912BA2-9C16-441B-B4A9-DACD6B6E6359}" srcOrd="6" destOrd="0" parTransId="{CEC243C5-658A-4089-9522-62D24DA4A377}" sibTransId="{E1ED9BC0-C4B0-4CB9-A212-09507A942077}"/>
    <dgm:cxn modelId="{F6844FCB-6A86-44D0-AD48-10E742791A4E}" type="presOf" srcId="{CEC243C5-658A-4089-9522-62D24DA4A377}" destId="{EF6023EE-40DA-4BE9-B6F7-3C096F8E221D}" srcOrd="1" destOrd="0" presId="urn:microsoft.com/office/officeart/2005/8/layout/radial5"/>
    <dgm:cxn modelId="{566724F4-FE1D-4C79-8A31-7BC54AE8869C}" type="presOf" srcId="{5BE5FAA4-5630-4069-BFB3-DFC799034F82}" destId="{8EE5FFED-823C-420F-9A96-4C0192EA7886}" srcOrd="0" destOrd="0" presId="urn:microsoft.com/office/officeart/2005/8/layout/radial5"/>
    <dgm:cxn modelId="{16DD1AE9-0A7F-4DFF-835E-B833C6CB431B}" type="presOf" srcId="{CEC243C5-658A-4089-9522-62D24DA4A377}" destId="{93204C87-16D3-41F6-85D1-E8DB1324D243}" srcOrd="0" destOrd="0" presId="urn:microsoft.com/office/officeart/2005/8/layout/radial5"/>
    <dgm:cxn modelId="{15887F47-8D07-4D0E-941E-9438F2FB0913}" type="presOf" srcId="{5B3541E9-DDB2-4DD7-AF38-39854BE1B4F0}" destId="{CB49C86C-5829-47FD-B541-44C27B354C96}" srcOrd="0" destOrd="0" presId="urn:microsoft.com/office/officeart/2005/8/layout/radial5"/>
    <dgm:cxn modelId="{FD2E67F3-CFD7-4F55-826D-DA257724131B}" type="presOf" srcId="{0E912BA2-9C16-441B-B4A9-DACD6B6E6359}" destId="{BF61D44B-884D-4FB0-B1AC-A8CF7C8BC937}" srcOrd="0" destOrd="0" presId="urn:microsoft.com/office/officeart/2005/8/layout/radial5"/>
    <dgm:cxn modelId="{6DF9FE31-1E62-4DE1-8E43-1227853C263C}" type="presOf" srcId="{8651E105-13ED-40A5-8723-71208A14B6EE}" destId="{AA7D72B8-ECA4-4886-835C-EDE2E6278899}" srcOrd="1" destOrd="0" presId="urn:microsoft.com/office/officeart/2005/8/layout/radial5"/>
    <dgm:cxn modelId="{87150864-06E7-43B0-9872-EA9F9B311C33}" type="presOf" srcId="{8651E105-13ED-40A5-8723-71208A14B6EE}" destId="{92A580A6-C4A6-4899-A92B-09ED4E8E1FDE}" srcOrd="0" destOrd="0" presId="urn:microsoft.com/office/officeart/2005/8/layout/radial5"/>
    <dgm:cxn modelId="{437AAA3B-3AF7-41BE-AEC0-2CEB2205378C}" srcId="{5B3541E9-DDB2-4DD7-AF38-39854BE1B4F0}" destId="{621C50B0-B8B5-42DA-BA29-A308718AFA9A}" srcOrd="7" destOrd="0" parTransId="{262B625D-D4E6-4502-8BA7-B77D1292203B}" sibTransId="{A64729CD-8E42-4D38-B0E5-99868873A691}"/>
    <dgm:cxn modelId="{1982E03F-83F4-4D97-BCD3-760FF5792ACE}" type="presOf" srcId="{CABB32F1-A442-4828-9A98-F3A02FEC6CCF}" destId="{D90FF461-1DBF-4559-854A-0C29B0A69EFE}" srcOrd="0" destOrd="0" presId="urn:microsoft.com/office/officeart/2005/8/layout/radial5"/>
    <dgm:cxn modelId="{F1495D06-754D-401A-A9A2-FB2CAE2A9178}" type="presOf" srcId="{9CAEC1A0-C22B-44FB-8F10-469C1C5866C4}" destId="{93E0CC43-DA37-48CA-AC33-47DFF5A91A55}" srcOrd="0" destOrd="0" presId="urn:microsoft.com/office/officeart/2005/8/layout/radial5"/>
    <dgm:cxn modelId="{DB92901B-85BA-4118-A1E2-F57C28E80FC5}" srcId="{5B3541E9-DDB2-4DD7-AF38-39854BE1B4F0}" destId="{57ADFA52-6FED-445D-9C3C-9C91B0BE462C}" srcOrd="8" destOrd="0" parTransId="{563D8873-62AC-4900-9DD8-CE016B94CCAE}" sibTransId="{621017EC-0C09-410F-8E51-415B35FED106}"/>
    <dgm:cxn modelId="{8EA38622-8DEA-4F1E-8C6D-446568DD7000}" type="presOf" srcId="{3D02805B-EF5B-4CD8-8731-822C3B85ED15}" destId="{C665088E-C9A7-419A-B189-F410CA4075F9}" srcOrd="0" destOrd="0" presId="urn:microsoft.com/office/officeart/2005/8/layout/radial5"/>
    <dgm:cxn modelId="{3A958803-B9E8-4E39-A803-D9CFDC8B791A}" type="presOf" srcId="{EC0312F5-F6A0-4D61-BE9B-2ABA09F7D288}" destId="{C81A1D08-9B34-4A88-8CBA-27D02901003C}" srcOrd="0" destOrd="0" presId="urn:microsoft.com/office/officeart/2005/8/layout/radial5"/>
    <dgm:cxn modelId="{8922484A-FC87-4F5A-A0AF-B62B68FEA9F1}" type="presOf" srcId="{563D8873-62AC-4900-9DD8-CE016B94CCAE}" destId="{26D16BDC-DF2E-4D0B-80B1-CA46B16476D8}" srcOrd="1" destOrd="0" presId="urn:microsoft.com/office/officeart/2005/8/layout/radial5"/>
    <dgm:cxn modelId="{2981BA70-7DD9-4F78-A00A-674B4C8CF3D2}" type="presOf" srcId="{3D02805B-EF5B-4CD8-8731-822C3B85ED15}" destId="{820A6CF8-E799-4DDF-BD0D-9075B3DF8C78}" srcOrd="1" destOrd="0" presId="urn:microsoft.com/office/officeart/2005/8/layout/radial5"/>
    <dgm:cxn modelId="{67C2B356-9113-465F-B75D-EA0A237815A2}" srcId="{5B3541E9-DDB2-4DD7-AF38-39854BE1B4F0}" destId="{D4E76F9A-3BB2-4A73-AEBE-9C6221798AC1}" srcOrd="2" destOrd="0" parTransId="{FB397652-8C23-47D1-BC65-A58C3ACC8E9B}" sibTransId="{707BE06B-E81B-402C-A6B0-17D42FAE3235}"/>
    <dgm:cxn modelId="{2F98DD50-65CD-4987-8B90-F7F2AD451E39}" srcId="{5B3541E9-DDB2-4DD7-AF38-39854BE1B4F0}" destId="{50B4A474-BABC-4ED1-AF8C-463D9B5D56BC}" srcOrd="3" destOrd="0" parTransId="{8651E105-13ED-40A5-8723-71208A14B6EE}" sibTransId="{13073414-4E35-4CAD-AEF1-2EF2E468A133}"/>
    <dgm:cxn modelId="{20B8E3D4-F37B-4415-951F-EDA01110E29D}" type="presOf" srcId="{5539B147-2E41-43D2-8E22-921A363709E0}" destId="{2FCC4C71-4691-42C0-880C-0456D4DABD04}" srcOrd="0" destOrd="0" presId="urn:microsoft.com/office/officeart/2005/8/layout/radial5"/>
    <dgm:cxn modelId="{45DC7F41-91DD-4E9E-8A16-B575B6FAC21F}" type="presOf" srcId="{001FE126-3BA3-4C53-BFB6-735448824628}" destId="{532F569D-B80C-4A0B-88DE-A9C7AAF25EF3}" srcOrd="0" destOrd="0" presId="urn:microsoft.com/office/officeart/2005/8/layout/radial5"/>
    <dgm:cxn modelId="{DDB9619B-3163-4C8E-BB4C-32EF2514A88D}" srcId="{5B3541E9-DDB2-4DD7-AF38-39854BE1B4F0}" destId="{5E63078D-59B7-4075-8EB2-0DA42AA4504B}" srcOrd="0" destOrd="0" parTransId="{EC0312F5-F6A0-4D61-BE9B-2ABA09F7D288}" sibTransId="{418FB53B-9042-41D8-8B1B-00F44AB8119E}"/>
    <dgm:cxn modelId="{091E895A-3DD9-4AF1-BDEC-6F06D5B71E18}" type="presOf" srcId="{EC0312F5-F6A0-4D61-BE9B-2ABA09F7D288}" destId="{69023A65-1063-492C-8952-1FB78836CF9A}" srcOrd="1" destOrd="0" presId="urn:microsoft.com/office/officeart/2005/8/layout/radial5"/>
    <dgm:cxn modelId="{A3D967F5-F726-4B8E-828E-29CD413028AD}" type="presOf" srcId="{28EF3AA9-926E-4D77-8BD7-DE6A25653D4A}" destId="{B435D977-36A1-4D28-8D26-5F33469425AA}" srcOrd="0" destOrd="0" presId="urn:microsoft.com/office/officeart/2005/8/layout/radial5"/>
    <dgm:cxn modelId="{405523F6-C4E7-42B8-AF35-F1EA0DE7A1A6}" type="presOf" srcId="{FB397652-8C23-47D1-BC65-A58C3ACC8E9B}" destId="{869664DE-5090-484C-8E0B-9AB96B26115C}" srcOrd="0" destOrd="0" presId="urn:microsoft.com/office/officeart/2005/8/layout/radial5"/>
    <dgm:cxn modelId="{DDAA22DC-3AC2-4EAE-B802-EAC7789EABB9}" type="presOf" srcId="{D4E76F9A-3BB2-4A73-AEBE-9C6221798AC1}" destId="{3109ACF9-7F31-4DE6-A710-A0D0CD4DFDD2}" srcOrd="0" destOrd="0" presId="urn:microsoft.com/office/officeart/2005/8/layout/radial5"/>
    <dgm:cxn modelId="{B29677F7-FE6E-48ED-A45E-AF767774692B}" type="presOf" srcId="{563D8873-62AC-4900-9DD8-CE016B94CCAE}" destId="{5B84F628-3F58-4A4F-90E9-13481C6E94DC}" srcOrd="0" destOrd="0" presId="urn:microsoft.com/office/officeart/2005/8/layout/radial5"/>
    <dgm:cxn modelId="{208D5FF9-3BB4-458E-8117-9084B00E8BB6}" type="presOf" srcId="{9CAEC1A0-C22B-44FB-8F10-469C1C5866C4}" destId="{1C741B49-6719-4C46-BCB0-4C758B4B3E70}" srcOrd="1" destOrd="0" presId="urn:microsoft.com/office/officeart/2005/8/layout/radial5"/>
    <dgm:cxn modelId="{E8935981-85E1-4EEB-99FF-8A84B9DA2B34}" type="presOf" srcId="{5BE5FAA4-5630-4069-BFB3-DFC799034F82}" destId="{D46D4A6F-6CB4-4E99-95AF-37824E85BA02}" srcOrd="1" destOrd="0" presId="urn:microsoft.com/office/officeart/2005/8/layout/radial5"/>
    <dgm:cxn modelId="{8C43D693-977F-463D-98FB-9E81D08B8D90}" type="presOf" srcId="{FB397652-8C23-47D1-BC65-A58C3ACC8E9B}" destId="{C3CF9A94-6740-4EB2-A938-716A05F8D5E9}" srcOrd="1" destOrd="0" presId="urn:microsoft.com/office/officeart/2005/8/layout/radial5"/>
    <dgm:cxn modelId="{5293FBAC-6C8B-4855-9DDD-5558FBFA4FDA}" srcId="{5B3541E9-DDB2-4DD7-AF38-39854BE1B4F0}" destId="{215C251E-2ACA-4E05-9F6A-C647D70C412D}" srcOrd="1" destOrd="0" parTransId="{3D02805B-EF5B-4CD8-8731-822C3B85ED15}" sibTransId="{83446FD5-A612-4C89-B0D1-7ED1EAD66968}"/>
    <dgm:cxn modelId="{26A7DB87-C36D-41AF-9A03-9DEB526E4F82}" type="presOf" srcId="{50B4A474-BABC-4ED1-AF8C-463D9B5D56BC}" destId="{6DACB0A3-39DC-4381-BAED-DF8D1D5F40C4}" srcOrd="0" destOrd="0" presId="urn:microsoft.com/office/officeart/2005/8/layout/radial5"/>
    <dgm:cxn modelId="{A81A8851-5F6B-4320-8F51-4A182E7690F5}" type="presOf" srcId="{621C50B0-B8B5-42DA-BA29-A308718AFA9A}" destId="{2A2E4C75-B408-4932-BF26-36FC16C4A2E7}" srcOrd="0" destOrd="0" presId="urn:microsoft.com/office/officeart/2005/8/layout/radial5"/>
    <dgm:cxn modelId="{847DD589-E525-430F-BC62-3967BA4FBD3C}" type="presOf" srcId="{5E63078D-59B7-4075-8EB2-0DA42AA4504B}" destId="{DD59D08F-005A-4A52-9B0F-0E45C145D304}" srcOrd="0" destOrd="0" presId="urn:microsoft.com/office/officeart/2005/8/layout/radial5"/>
    <dgm:cxn modelId="{2E50A270-4BA3-4954-93A3-6E05EF3639E2}" type="presOf" srcId="{262B625D-D4E6-4502-8BA7-B77D1292203B}" destId="{DA5CB02E-7981-4543-A71D-4BB6EF0AC32D}" srcOrd="1" destOrd="0" presId="urn:microsoft.com/office/officeart/2005/8/layout/radial5"/>
    <dgm:cxn modelId="{AD41A5DB-886F-4967-A962-10E895D73EE1}" type="presOf" srcId="{215C251E-2ACA-4E05-9F6A-C647D70C412D}" destId="{B26B0134-710C-40C1-A685-32BF05D04DDD}" srcOrd="0" destOrd="0" presId="urn:microsoft.com/office/officeart/2005/8/layout/radial5"/>
    <dgm:cxn modelId="{5D2619D2-874D-40D6-8F3E-C920D69602DA}" type="presOf" srcId="{B5B2B765-4CCD-4E4E-ABD2-44EFE733BEF2}" destId="{4F959F56-7F2F-455A-87D7-4A2964222C4C}" srcOrd="0" destOrd="0" presId="urn:microsoft.com/office/officeart/2005/8/layout/radial5"/>
    <dgm:cxn modelId="{BC4420DE-3DDD-4791-83C0-7D0F6A329EFE}" srcId="{5B3541E9-DDB2-4DD7-AF38-39854BE1B4F0}" destId="{001FE126-3BA3-4C53-BFB6-735448824628}" srcOrd="5" destOrd="0" parTransId="{9CAEC1A0-C22B-44FB-8F10-469C1C5866C4}" sibTransId="{21B489E9-B777-43F1-BB88-35A6B1A82B24}"/>
    <dgm:cxn modelId="{F997828D-4B6D-47E3-AEA4-C37C0760D681}" type="presOf" srcId="{57ADFA52-6FED-445D-9C3C-9C91B0BE462C}" destId="{1370BB27-4EF4-41B0-89E5-8B4500F843D5}" srcOrd="0" destOrd="0" presId="urn:microsoft.com/office/officeart/2005/8/layout/radial5"/>
    <dgm:cxn modelId="{4A8B8FFE-FBF1-43DB-B58B-2E33B25E3ABF}" type="presParOf" srcId="{B435D977-36A1-4D28-8D26-5F33469425AA}" destId="{CB49C86C-5829-47FD-B541-44C27B354C96}" srcOrd="0" destOrd="0" presId="urn:microsoft.com/office/officeart/2005/8/layout/radial5"/>
    <dgm:cxn modelId="{EC9C3409-760D-4502-9553-D2033ACA9170}" type="presParOf" srcId="{B435D977-36A1-4D28-8D26-5F33469425AA}" destId="{C81A1D08-9B34-4A88-8CBA-27D02901003C}" srcOrd="1" destOrd="0" presId="urn:microsoft.com/office/officeart/2005/8/layout/radial5"/>
    <dgm:cxn modelId="{0C4DEEF5-18F8-4F82-9834-8484DBDA5E30}" type="presParOf" srcId="{C81A1D08-9B34-4A88-8CBA-27D02901003C}" destId="{69023A65-1063-492C-8952-1FB78836CF9A}" srcOrd="0" destOrd="0" presId="urn:microsoft.com/office/officeart/2005/8/layout/radial5"/>
    <dgm:cxn modelId="{B72159BD-2802-4963-AFA6-C669EECE6044}" type="presParOf" srcId="{B435D977-36A1-4D28-8D26-5F33469425AA}" destId="{DD59D08F-005A-4A52-9B0F-0E45C145D304}" srcOrd="2" destOrd="0" presId="urn:microsoft.com/office/officeart/2005/8/layout/radial5"/>
    <dgm:cxn modelId="{98683251-9053-4B74-AB88-F9850B665481}" type="presParOf" srcId="{B435D977-36A1-4D28-8D26-5F33469425AA}" destId="{C665088E-C9A7-419A-B189-F410CA4075F9}" srcOrd="3" destOrd="0" presId="urn:microsoft.com/office/officeart/2005/8/layout/radial5"/>
    <dgm:cxn modelId="{42339385-82F1-4E85-9264-2C301120B8F5}" type="presParOf" srcId="{C665088E-C9A7-419A-B189-F410CA4075F9}" destId="{820A6CF8-E799-4DDF-BD0D-9075B3DF8C78}" srcOrd="0" destOrd="0" presId="urn:microsoft.com/office/officeart/2005/8/layout/radial5"/>
    <dgm:cxn modelId="{30428B79-B3AA-41B8-977A-9E4762D98782}" type="presParOf" srcId="{B435D977-36A1-4D28-8D26-5F33469425AA}" destId="{B26B0134-710C-40C1-A685-32BF05D04DDD}" srcOrd="4" destOrd="0" presId="urn:microsoft.com/office/officeart/2005/8/layout/radial5"/>
    <dgm:cxn modelId="{E351986D-CC75-4230-A17F-AA7CC42F71D4}" type="presParOf" srcId="{B435D977-36A1-4D28-8D26-5F33469425AA}" destId="{869664DE-5090-484C-8E0B-9AB96B26115C}" srcOrd="5" destOrd="0" presId="urn:microsoft.com/office/officeart/2005/8/layout/radial5"/>
    <dgm:cxn modelId="{BFD0F5AC-F0F8-4E73-88DE-42DE45525384}" type="presParOf" srcId="{869664DE-5090-484C-8E0B-9AB96B26115C}" destId="{C3CF9A94-6740-4EB2-A938-716A05F8D5E9}" srcOrd="0" destOrd="0" presId="urn:microsoft.com/office/officeart/2005/8/layout/radial5"/>
    <dgm:cxn modelId="{12A4D66C-1095-4DC6-A695-323DC0FCD166}" type="presParOf" srcId="{B435D977-36A1-4D28-8D26-5F33469425AA}" destId="{3109ACF9-7F31-4DE6-A710-A0D0CD4DFDD2}" srcOrd="6" destOrd="0" presId="urn:microsoft.com/office/officeart/2005/8/layout/radial5"/>
    <dgm:cxn modelId="{A30A8AD7-5110-414E-AB22-10812732BE7E}" type="presParOf" srcId="{B435D977-36A1-4D28-8D26-5F33469425AA}" destId="{92A580A6-C4A6-4899-A92B-09ED4E8E1FDE}" srcOrd="7" destOrd="0" presId="urn:microsoft.com/office/officeart/2005/8/layout/radial5"/>
    <dgm:cxn modelId="{D30F8045-CFDF-40B1-B928-6F75CD8706B5}" type="presParOf" srcId="{92A580A6-C4A6-4899-A92B-09ED4E8E1FDE}" destId="{AA7D72B8-ECA4-4886-835C-EDE2E6278899}" srcOrd="0" destOrd="0" presId="urn:microsoft.com/office/officeart/2005/8/layout/radial5"/>
    <dgm:cxn modelId="{32920A1B-047F-48B4-9244-DF8950421224}" type="presParOf" srcId="{B435D977-36A1-4D28-8D26-5F33469425AA}" destId="{6DACB0A3-39DC-4381-BAED-DF8D1D5F40C4}" srcOrd="8" destOrd="0" presId="urn:microsoft.com/office/officeart/2005/8/layout/radial5"/>
    <dgm:cxn modelId="{40DC86CB-A755-416E-A8E5-FD0A36C320CB}" type="presParOf" srcId="{B435D977-36A1-4D28-8D26-5F33469425AA}" destId="{4F959F56-7F2F-455A-87D7-4A2964222C4C}" srcOrd="9" destOrd="0" presId="urn:microsoft.com/office/officeart/2005/8/layout/radial5"/>
    <dgm:cxn modelId="{03C10505-415F-4178-BDA5-563BFAA2C214}" type="presParOf" srcId="{4F959F56-7F2F-455A-87D7-4A2964222C4C}" destId="{D1FEB31A-6784-445D-B71B-AFDA3AB0C4D8}" srcOrd="0" destOrd="0" presId="urn:microsoft.com/office/officeart/2005/8/layout/radial5"/>
    <dgm:cxn modelId="{3CB2A979-5F89-409B-A7DB-BB56C99FDECD}" type="presParOf" srcId="{B435D977-36A1-4D28-8D26-5F33469425AA}" destId="{D90FF461-1DBF-4559-854A-0C29B0A69EFE}" srcOrd="10" destOrd="0" presId="urn:microsoft.com/office/officeart/2005/8/layout/radial5"/>
    <dgm:cxn modelId="{D8FE3F99-6EAB-4368-A89D-4AD9C9F28394}" type="presParOf" srcId="{B435D977-36A1-4D28-8D26-5F33469425AA}" destId="{93E0CC43-DA37-48CA-AC33-47DFF5A91A55}" srcOrd="11" destOrd="0" presId="urn:microsoft.com/office/officeart/2005/8/layout/radial5"/>
    <dgm:cxn modelId="{92D5C546-7566-47F5-9153-F416CD90A487}" type="presParOf" srcId="{93E0CC43-DA37-48CA-AC33-47DFF5A91A55}" destId="{1C741B49-6719-4C46-BCB0-4C758B4B3E70}" srcOrd="0" destOrd="0" presId="urn:microsoft.com/office/officeart/2005/8/layout/radial5"/>
    <dgm:cxn modelId="{7AC7395E-70C5-479F-908A-9701A7D9325D}" type="presParOf" srcId="{B435D977-36A1-4D28-8D26-5F33469425AA}" destId="{532F569D-B80C-4A0B-88DE-A9C7AAF25EF3}" srcOrd="12" destOrd="0" presId="urn:microsoft.com/office/officeart/2005/8/layout/radial5"/>
    <dgm:cxn modelId="{D7886CA9-7EE8-47A4-B2A6-BF1205D59156}" type="presParOf" srcId="{B435D977-36A1-4D28-8D26-5F33469425AA}" destId="{93204C87-16D3-41F6-85D1-E8DB1324D243}" srcOrd="13" destOrd="0" presId="urn:microsoft.com/office/officeart/2005/8/layout/radial5"/>
    <dgm:cxn modelId="{CA98F8DB-3856-4C5D-9487-7D9B1AF81C89}" type="presParOf" srcId="{93204C87-16D3-41F6-85D1-E8DB1324D243}" destId="{EF6023EE-40DA-4BE9-B6F7-3C096F8E221D}" srcOrd="0" destOrd="0" presId="urn:microsoft.com/office/officeart/2005/8/layout/radial5"/>
    <dgm:cxn modelId="{A04A2C6F-AFE9-493D-BC0D-2544B7066B8E}" type="presParOf" srcId="{B435D977-36A1-4D28-8D26-5F33469425AA}" destId="{BF61D44B-884D-4FB0-B1AC-A8CF7C8BC937}" srcOrd="14" destOrd="0" presId="urn:microsoft.com/office/officeart/2005/8/layout/radial5"/>
    <dgm:cxn modelId="{9C0E05CA-9F9E-4E82-9301-8C6C59714B6C}" type="presParOf" srcId="{B435D977-36A1-4D28-8D26-5F33469425AA}" destId="{8502CAF2-7A9E-42E2-82D7-D7210F335B87}" srcOrd="15" destOrd="0" presId="urn:microsoft.com/office/officeart/2005/8/layout/radial5"/>
    <dgm:cxn modelId="{123A49DB-8E61-4E22-8F06-73956F066B97}" type="presParOf" srcId="{8502CAF2-7A9E-42E2-82D7-D7210F335B87}" destId="{DA5CB02E-7981-4543-A71D-4BB6EF0AC32D}" srcOrd="0" destOrd="0" presId="urn:microsoft.com/office/officeart/2005/8/layout/radial5"/>
    <dgm:cxn modelId="{D352F6FD-A7A6-48FA-AFE5-96A0C1220681}" type="presParOf" srcId="{B435D977-36A1-4D28-8D26-5F33469425AA}" destId="{2A2E4C75-B408-4932-BF26-36FC16C4A2E7}" srcOrd="16" destOrd="0" presId="urn:microsoft.com/office/officeart/2005/8/layout/radial5"/>
    <dgm:cxn modelId="{140B247A-C73A-4B36-A7A6-6BF72DEDBE59}" type="presParOf" srcId="{B435D977-36A1-4D28-8D26-5F33469425AA}" destId="{5B84F628-3F58-4A4F-90E9-13481C6E94DC}" srcOrd="17" destOrd="0" presId="urn:microsoft.com/office/officeart/2005/8/layout/radial5"/>
    <dgm:cxn modelId="{C68FA59E-09A3-4058-825E-A302630DDD88}" type="presParOf" srcId="{5B84F628-3F58-4A4F-90E9-13481C6E94DC}" destId="{26D16BDC-DF2E-4D0B-80B1-CA46B16476D8}" srcOrd="0" destOrd="0" presId="urn:microsoft.com/office/officeart/2005/8/layout/radial5"/>
    <dgm:cxn modelId="{6B5C22B9-652C-4784-BDAF-DF8BE3268217}" type="presParOf" srcId="{B435D977-36A1-4D28-8D26-5F33469425AA}" destId="{1370BB27-4EF4-41B0-89E5-8B4500F843D5}" srcOrd="18" destOrd="0" presId="urn:microsoft.com/office/officeart/2005/8/layout/radial5"/>
    <dgm:cxn modelId="{7ADBABAC-6C9B-48A0-AAAC-55847A58098E}" type="presParOf" srcId="{B435D977-36A1-4D28-8D26-5F33469425AA}" destId="{8EE5FFED-823C-420F-9A96-4C0192EA7886}" srcOrd="19" destOrd="0" presId="urn:microsoft.com/office/officeart/2005/8/layout/radial5"/>
    <dgm:cxn modelId="{F210FEAC-0D5A-47CB-A3A8-B8B013A36CD2}" type="presParOf" srcId="{8EE5FFED-823C-420F-9A96-4C0192EA7886}" destId="{D46D4A6F-6CB4-4E99-95AF-37824E85BA02}" srcOrd="0" destOrd="0" presId="urn:microsoft.com/office/officeart/2005/8/layout/radial5"/>
    <dgm:cxn modelId="{A1B28639-59F5-416F-96F6-1E4ABE31DCD1}" type="presParOf" srcId="{B435D977-36A1-4D28-8D26-5F33469425AA}" destId="{2FCC4C71-4691-42C0-880C-0456D4DABD04}" srcOrd="2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B62A8-5DF2-4FB2-95AB-D4E9834606C4}" type="doc">
      <dgm:prSet loTypeId="urn:microsoft.com/office/officeart/2005/8/layout/radial3" loCatId="cycle" qsTypeId="urn:microsoft.com/office/officeart/2005/8/quickstyle/simple5" qsCatId="simple" csTypeId="urn:microsoft.com/office/officeart/2005/8/colors/accent1_2" csCatId="accent1" phldr="1"/>
      <dgm:spPr/>
      <dgm:t>
        <a:bodyPr/>
        <a:lstStyle/>
        <a:p>
          <a:pPr rtl="1"/>
          <a:endParaRPr lang="ar-SA"/>
        </a:p>
      </dgm:t>
    </dgm:pt>
    <dgm:pt modelId="{CC065617-9C39-4108-8AE1-B0561E7460D8}">
      <dgm:prSet phldrT="[نص]"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1" lang="ar-SA" sz="3200" b="1" dirty="0" smtClean="0">
              <a:solidFill>
                <a:srgbClr val="C00000"/>
              </a:solidFill>
              <a:latin typeface="Traditional Arabic" pitchFamily="18" charset="-78"/>
              <a:cs typeface="PT Bold Heading" pitchFamily="2" charset="-78"/>
            </a:rPr>
            <a:t>أغراض التقويم الصفي</a:t>
          </a:r>
        </a:p>
        <a:p>
          <a:pPr defTabSz="1689100" rtl="1">
            <a:lnSpc>
              <a:spcPct val="90000"/>
            </a:lnSpc>
            <a:spcBef>
              <a:spcPct val="0"/>
            </a:spcBef>
            <a:spcAft>
              <a:spcPct val="35000"/>
            </a:spcAft>
          </a:pPr>
          <a:endParaRPr lang="ar-SA" sz="4000" dirty="0"/>
        </a:p>
      </dgm:t>
    </dgm:pt>
    <dgm:pt modelId="{AF09464C-3885-41E2-A826-FA75710997E2}" type="parTrans" cxnId="{98FB782F-442C-4183-9166-7FF86A950CAA}">
      <dgm:prSet/>
      <dgm:spPr/>
      <dgm:t>
        <a:bodyPr/>
        <a:lstStyle/>
        <a:p>
          <a:pPr rtl="1"/>
          <a:endParaRPr lang="ar-SA" sz="4000"/>
        </a:p>
      </dgm:t>
    </dgm:pt>
    <dgm:pt modelId="{8581C3A4-C953-47AB-9FE8-FE8820F0F658}" type="sibTrans" cxnId="{98FB782F-442C-4183-9166-7FF86A950CAA}">
      <dgm:prSet/>
      <dgm:spPr/>
      <dgm:t>
        <a:bodyPr/>
        <a:lstStyle/>
        <a:p>
          <a:pPr rtl="1"/>
          <a:endParaRPr lang="ar-SA" sz="4000"/>
        </a:p>
      </dgm:t>
    </dgm:pt>
    <dgm:pt modelId="{B6C11540-2D03-4BDA-BB33-08ABD01127D1}">
      <dgm:prSet phldrT="[نص]" custT="1"/>
      <dgm:spPr/>
      <dgm:t>
        <a:bodyPr/>
        <a:lstStyle/>
        <a:p>
          <a:pPr rtl="1"/>
          <a:r>
            <a:rPr lang="ar-SA" sz="2800" dirty="0" smtClean="0">
              <a:cs typeface="PT Bold Heading" pitchFamily="2" charset="-78"/>
            </a:rPr>
            <a:t>التقويم كعملية تعلم</a:t>
          </a:r>
          <a:endParaRPr lang="ar-SA" sz="2800" dirty="0"/>
        </a:p>
      </dgm:t>
    </dgm:pt>
    <dgm:pt modelId="{BF2D61B0-EF08-4A43-8096-D96B3C317A88}" type="parTrans" cxnId="{9CD64902-79AC-4208-B30C-0DFFADE3C56B}">
      <dgm:prSet/>
      <dgm:spPr/>
      <dgm:t>
        <a:bodyPr/>
        <a:lstStyle/>
        <a:p>
          <a:pPr rtl="1"/>
          <a:endParaRPr lang="ar-SA" sz="4000"/>
        </a:p>
      </dgm:t>
    </dgm:pt>
    <dgm:pt modelId="{9FB23DCE-FD43-4098-855C-9B2579610BC5}" type="sibTrans" cxnId="{9CD64902-79AC-4208-B30C-0DFFADE3C56B}">
      <dgm:prSet/>
      <dgm:spPr/>
      <dgm:t>
        <a:bodyPr/>
        <a:lstStyle/>
        <a:p>
          <a:pPr rtl="1"/>
          <a:endParaRPr lang="ar-SA" sz="4000"/>
        </a:p>
      </dgm:t>
    </dgm:pt>
    <dgm:pt modelId="{05C91CE2-75DB-40EA-8306-9650E487F403}">
      <dgm:prSet phldrT="[نص]"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smtClean="0">
              <a:latin typeface="Traditional Arabic" pitchFamily="2" charset="-78"/>
              <a:cs typeface="PT Bold Heading" pitchFamily="2" charset="-78"/>
            </a:rPr>
            <a:t>التقويم للتعلم</a:t>
          </a:r>
        </a:p>
        <a:p>
          <a:pPr rtl="1">
            <a:spcBef>
              <a:spcPct val="0"/>
            </a:spcBef>
          </a:pPr>
          <a:endParaRPr lang="ar-SA" sz="2800" dirty="0"/>
        </a:p>
      </dgm:t>
    </dgm:pt>
    <dgm:pt modelId="{88491544-75E3-4B6C-93A9-F8247F3D4009}" type="parTrans" cxnId="{D48969A1-D4B1-49F4-8E93-D9FA4C5561AF}">
      <dgm:prSet/>
      <dgm:spPr/>
      <dgm:t>
        <a:bodyPr/>
        <a:lstStyle/>
        <a:p>
          <a:pPr rtl="1"/>
          <a:endParaRPr lang="ar-SA" sz="4000"/>
        </a:p>
      </dgm:t>
    </dgm:pt>
    <dgm:pt modelId="{1C12B00A-9C66-4937-8811-BB3AF6E7BF8E}" type="sibTrans" cxnId="{D48969A1-D4B1-49F4-8E93-D9FA4C5561AF}">
      <dgm:prSet/>
      <dgm:spPr/>
      <dgm:t>
        <a:bodyPr/>
        <a:lstStyle/>
        <a:p>
          <a:pPr rtl="1"/>
          <a:endParaRPr lang="ar-SA" sz="4000"/>
        </a:p>
      </dgm:t>
    </dgm:pt>
    <dgm:pt modelId="{294C653C-3BA0-4F18-A731-E037DF3D97A2}">
      <dgm:prSet phldrT="[نص]"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smtClean="0">
              <a:latin typeface="Traditional Arabic" pitchFamily="2" charset="-78"/>
              <a:cs typeface="PT Bold Heading" pitchFamily="2" charset="-78"/>
            </a:rPr>
            <a:t>تقويم التعلم</a:t>
          </a:r>
        </a:p>
        <a:p>
          <a:pPr rtl="1">
            <a:spcBef>
              <a:spcPct val="0"/>
            </a:spcBef>
          </a:pPr>
          <a:endParaRPr lang="ar-SA" sz="2800" dirty="0"/>
        </a:p>
      </dgm:t>
    </dgm:pt>
    <dgm:pt modelId="{3D0D4AB1-DF43-46A0-8278-D0046FCF92BE}" type="parTrans" cxnId="{2E9AE761-06E6-458C-9D57-3B0E07830B15}">
      <dgm:prSet/>
      <dgm:spPr/>
      <dgm:t>
        <a:bodyPr/>
        <a:lstStyle/>
        <a:p>
          <a:pPr rtl="1"/>
          <a:endParaRPr lang="ar-SA" sz="4000"/>
        </a:p>
      </dgm:t>
    </dgm:pt>
    <dgm:pt modelId="{9EBC9F89-BE25-4C2E-9590-C5B93EE8EDA7}" type="sibTrans" cxnId="{2E9AE761-06E6-458C-9D57-3B0E07830B15}">
      <dgm:prSet/>
      <dgm:spPr/>
      <dgm:t>
        <a:bodyPr/>
        <a:lstStyle/>
        <a:p>
          <a:pPr rtl="1"/>
          <a:endParaRPr lang="ar-SA" sz="4000"/>
        </a:p>
      </dgm:t>
    </dgm:pt>
    <dgm:pt modelId="{1C026020-24D5-4CCF-A9D2-6D3B81C84853}" type="pres">
      <dgm:prSet presAssocID="{336B62A8-5DF2-4FB2-95AB-D4E9834606C4}" presName="composite" presStyleCnt="0">
        <dgm:presLayoutVars>
          <dgm:chMax val="1"/>
          <dgm:dir/>
          <dgm:resizeHandles val="exact"/>
        </dgm:presLayoutVars>
      </dgm:prSet>
      <dgm:spPr/>
      <dgm:t>
        <a:bodyPr/>
        <a:lstStyle/>
        <a:p>
          <a:pPr rtl="1"/>
          <a:endParaRPr lang="ar-SA"/>
        </a:p>
      </dgm:t>
    </dgm:pt>
    <dgm:pt modelId="{06537BC6-13E4-49BD-8669-94482B8A5F5D}" type="pres">
      <dgm:prSet presAssocID="{336B62A8-5DF2-4FB2-95AB-D4E9834606C4}" presName="radial" presStyleCnt="0">
        <dgm:presLayoutVars>
          <dgm:animLvl val="ctr"/>
        </dgm:presLayoutVars>
      </dgm:prSet>
      <dgm:spPr/>
    </dgm:pt>
    <dgm:pt modelId="{41A36D68-DCFA-4433-BA87-ADB2D2BC0E58}" type="pres">
      <dgm:prSet presAssocID="{CC065617-9C39-4108-8AE1-B0561E7460D8}" presName="centerShape" presStyleLbl="vennNode1" presStyleIdx="0" presStyleCnt="4" custScaleX="106639" custScaleY="91741" custLinFactNeighborY="10020"/>
      <dgm:spPr/>
      <dgm:t>
        <a:bodyPr/>
        <a:lstStyle/>
        <a:p>
          <a:pPr rtl="1"/>
          <a:endParaRPr lang="ar-SA"/>
        </a:p>
      </dgm:t>
    </dgm:pt>
    <dgm:pt modelId="{7DA3CA2E-A21D-4AF9-942F-4A4D06E46344}" type="pres">
      <dgm:prSet presAssocID="{B6C11540-2D03-4BDA-BB33-08ABD01127D1}" presName="node" presStyleLbl="vennNode1" presStyleIdx="1" presStyleCnt="4" custScaleX="168387" custScaleY="152223">
        <dgm:presLayoutVars>
          <dgm:bulletEnabled val="1"/>
        </dgm:presLayoutVars>
      </dgm:prSet>
      <dgm:spPr/>
      <dgm:t>
        <a:bodyPr/>
        <a:lstStyle/>
        <a:p>
          <a:pPr rtl="1"/>
          <a:endParaRPr lang="ar-SA"/>
        </a:p>
      </dgm:t>
    </dgm:pt>
    <dgm:pt modelId="{C96CD5B7-532E-4280-8192-FBD5DC5B975D}" type="pres">
      <dgm:prSet presAssocID="{05C91CE2-75DB-40EA-8306-9650E487F403}" presName="node" presStyleLbl="vennNode1" presStyleIdx="2" presStyleCnt="4" custScaleX="163565" custScaleY="178842" custRadScaleRad="136661" custRadScaleInc="-7116">
        <dgm:presLayoutVars>
          <dgm:bulletEnabled val="1"/>
        </dgm:presLayoutVars>
      </dgm:prSet>
      <dgm:spPr/>
      <dgm:t>
        <a:bodyPr/>
        <a:lstStyle/>
        <a:p>
          <a:pPr rtl="1"/>
          <a:endParaRPr lang="ar-SA"/>
        </a:p>
      </dgm:t>
    </dgm:pt>
    <dgm:pt modelId="{984939D6-5904-4AE8-A132-E80D79BE1DCC}" type="pres">
      <dgm:prSet presAssocID="{294C653C-3BA0-4F18-A731-E037DF3D97A2}" presName="node" presStyleLbl="vennNode1" presStyleIdx="3" presStyleCnt="4" custScaleX="161223" custScaleY="157071" custRadScaleRad="136968" custRadScaleInc="10363">
        <dgm:presLayoutVars>
          <dgm:bulletEnabled val="1"/>
        </dgm:presLayoutVars>
      </dgm:prSet>
      <dgm:spPr/>
      <dgm:t>
        <a:bodyPr/>
        <a:lstStyle/>
        <a:p>
          <a:pPr rtl="1"/>
          <a:endParaRPr lang="ar-SA"/>
        </a:p>
      </dgm:t>
    </dgm:pt>
  </dgm:ptLst>
  <dgm:cxnLst>
    <dgm:cxn modelId="{8033262D-4AD5-45B8-AA0D-5E860B3A917B}" type="presOf" srcId="{CC065617-9C39-4108-8AE1-B0561E7460D8}" destId="{41A36D68-DCFA-4433-BA87-ADB2D2BC0E58}" srcOrd="0" destOrd="0" presId="urn:microsoft.com/office/officeart/2005/8/layout/radial3"/>
    <dgm:cxn modelId="{A1D000E0-0784-42A4-851C-4D8C65D81B60}" type="presOf" srcId="{336B62A8-5DF2-4FB2-95AB-D4E9834606C4}" destId="{1C026020-24D5-4CCF-A9D2-6D3B81C84853}" srcOrd="0" destOrd="0" presId="urn:microsoft.com/office/officeart/2005/8/layout/radial3"/>
    <dgm:cxn modelId="{D48969A1-D4B1-49F4-8E93-D9FA4C5561AF}" srcId="{CC065617-9C39-4108-8AE1-B0561E7460D8}" destId="{05C91CE2-75DB-40EA-8306-9650E487F403}" srcOrd="1" destOrd="0" parTransId="{88491544-75E3-4B6C-93A9-F8247F3D4009}" sibTransId="{1C12B00A-9C66-4937-8811-BB3AF6E7BF8E}"/>
    <dgm:cxn modelId="{02D43CFE-E975-4F1F-B963-D0AB6944B429}" type="presOf" srcId="{294C653C-3BA0-4F18-A731-E037DF3D97A2}" destId="{984939D6-5904-4AE8-A132-E80D79BE1DCC}" srcOrd="0" destOrd="0" presId="urn:microsoft.com/office/officeart/2005/8/layout/radial3"/>
    <dgm:cxn modelId="{98FB782F-442C-4183-9166-7FF86A950CAA}" srcId="{336B62A8-5DF2-4FB2-95AB-D4E9834606C4}" destId="{CC065617-9C39-4108-8AE1-B0561E7460D8}" srcOrd="0" destOrd="0" parTransId="{AF09464C-3885-41E2-A826-FA75710997E2}" sibTransId="{8581C3A4-C953-47AB-9FE8-FE8820F0F658}"/>
    <dgm:cxn modelId="{88CB8B61-EC06-427C-9EE5-29A26AE7347D}" type="presOf" srcId="{B6C11540-2D03-4BDA-BB33-08ABD01127D1}" destId="{7DA3CA2E-A21D-4AF9-942F-4A4D06E46344}" srcOrd="0" destOrd="0" presId="urn:microsoft.com/office/officeart/2005/8/layout/radial3"/>
    <dgm:cxn modelId="{9CD64902-79AC-4208-B30C-0DFFADE3C56B}" srcId="{CC065617-9C39-4108-8AE1-B0561E7460D8}" destId="{B6C11540-2D03-4BDA-BB33-08ABD01127D1}" srcOrd="0" destOrd="0" parTransId="{BF2D61B0-EF08-4A43-8096-D96B3C317A88}" sibTransId="{9FB23DCE-FD43-4098-855C-9B2579610BC5}"/>
    <dgm:cxn modelId="{2E9AE761-06E6-458C-9D57-3B0E07830B15}" srcId="{CC065617-9C39-4108-8AE1-B0561E7460D8}" destId="{294C653C-3BA0-4F18-A731-E037DF3D97A2}" srcOrd="2" destOrd="0" parTransId="{3D0D4AB1-DF43-46A0-8278-D0046FCF92BE}" sibTransId="{9EBC9F89-BE25-4C2E-9590-C5B93EE8EDA7}"/>
    <dgm:cxn modelId="{29E7879C-0532-44F8-B5CB-AB48FEA202D3}" type="presOf" srcId="{05C91CE2-75DB-40EA-8306-9650E487F403}" destId="{C96CD5B7-532E-4280-8192-FBD5DC5B975D}" srcOrd="0" destOrd="0" presId="urn:microsoft.com/office/officeart/2005/8/layout/radial3"/>
    <dgm:cxn modelId="{19D5A093-D30E-4D45-8166-6CDA75215A35}" type="presParOf" srcId="{1C026020-24D5-4CCF-A9D2-6D3B81C84853}" destId="{06537BC6-13E4-49BD-8669-94482B8A5F5D}" srcOrd="0" destOrd="0" presId="urn:microsoft.com/office/officeart/2005/8/layout/radial3"/>
    <dgm:cxn modelId="{DD611C0F-97D0-42F1-A837-CD25DD99A848}" type="presParOf" srcId="{06537BC6-13E4-49BD-8669-94482B8A5F5D}" destId="{41A36D68-DCFA-4433-BA87-ADB2D2BC0E58}" srcOrd="0" destOrd="0" presId="urn:microsoft.com/office/officeart/2005/8/layout/radial3"/>
    <dgm:cxn modelId="{648A3CE1-FFE0-4075-904E-AC1F7A03D01D}" type="presParOf" srcId="{06537BC6-13E4-49BD-8669-94482B8A5F5D}" destId="{7DA3CA2E-A21D-4AF9-942F-4A4D06E46344}" srcOrd="1" destOrd="0" presId="urn:microsoft.com/office/officeart/2005/8/layout/radial3"/>
    <dgm:cxn modelId="{13B77A2E-F790-41C1-8977-DDF6BDF987E6}" type="presParOf" srcId="{06537BC6-13E4-49BD-8669-94482B8A5F5D}" destId="{C96CD5B7-532E-4280-8192-FBD5DC5B975D}" srcOrd="2" destOrd="0" presId="urn:microsoft.com/office/officeart/2005/8/layout/radial3"/>
    <dgm:cxn modelId="{980BE920-A1CC-4D1E-88CD-7058D3B26F11}" type="presParOf" srcId="{06537BC6-13E4-49BD-8669-94482B8A5F5D}" destId="{984939D6-5904-4AE8-A132-E80D79BE1DCC}"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49C86C-5829-47FD-B541-44C27B354C96}">
      <dsp:nvSpPr>
        <dsp:cNvPr id="0" name=""/>
        <dsp:cNvSpPr/>
      </dsp:nvSpPr>
      <dsp:spPr>
        <a:xfrm>
          <a:off x="2454049" y="1943616"/>
          <a:ext cx="2732352" cy="1512766"/>
        </a:xfrm>
        <a:prstGeom prst="ellips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solidFill>
                <a:srgbClr val="002060"/>
              </a:solidFill>
              <a:cs typeface="PT Bold Heading" pitchFamily="2" charset="-78"/>
            </a:rPr>
            <a:t>خصائص التقويم الصفي </a:t>
          </a:r>
          <a:endParaRPr lang="ar-SA" sz="2400" kern="1200" dirty="0">
            <a:solidFill>
              <a:srgbClr val="002060"/>
            </a:solidFill>
            <a:cs typeface="PT Bold Heading" pitchFamily="2" charset="-78"/>
          </a:endParaRPr>
        </a:p>
      </dsp:txBody>
      <dsp:txXfrm>
        <a:off x="2454049" y="1943616"/>
        <a:ext cx="2732352" cy="1512766"/>
      </dsp:txXfrm>
    </dsp:sp>
    <dsp:sp modelId="{C81A1D08-9B34-4A88-8CBA-27D02901003C}">
      <dsp:nvSpPr>
        <dsp:cNvPr id="0" name=""/>
        <dsp:cNvSpPr/>
      </dsp:nvSpPr>
      <dsp:spPr>
        <a:xfrm rot="16200000">
          <a:off x="3580722" y="1285304"/>
          <a:ext cx="479006" cy="4399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solidFill>
              <a:srgbClr val="002060"/>
            </a:solidFill>
            <a:cs typeface="AL-Mohanad" pitchFamily="2" charset="-78"/>
          </a:endParaRPr>
        </a:p>
      </dsp:txBody>
      <dsp:txXfrm rot="16200000">
        <a:off x="3580722" y="1285304"/>
        <a:ext cx="479006" cy="439953"/>
      </dsp:txXfrm>
    </dsp:sp>
    <dsp:sp modelId="{DD59D08F-005A-4A52-9B0F-0E45C145D304}">
      <dsp:nvSpPr>
        <dsp:cNvPr id="0" name=""/>
        <dsp:cNvSpPr/>
      </dsp:nvSpPr>
      <dsp:spPr>
        <a:xfrm>
          <a:off x="3072319" y="4646"/>
          <a:ext cx="1495811" cy="10351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تعاوني</a:t>
          </a:r>
          <a:endParaRPr lang="ar-SA" sz="2400" kern="1200" dirty="0">
            <a:solidFill>
              <a:srgbClr val="002060"/>
            </a:solidFill>
            <a:cs typeface="AL-Mohanad" pitchFamily="2" charset="-78"/>
          </a:endParaRPr>
        </a:p>
      </dsp:txBody>
      <dsp:txXfrm>
        <a:off x="3072319" y="4646"/>
        <a:ext cx="1495811" cy="1035185"/>
      </dsp:txXfrm>
    </dsp:sp>
    <dsp:sp modelId="{C665088E-C9A7-419A-B189-F410CA4075F9}">
      <dsp:nvSpPr>
        <dsp:cNvPr id="0" name=""/>
        <dsp:cNvSpPr/>
      </dsp:nvSpPr>
      <dsp:spPr>
        <a:xfrm rot="18469847">
          <a:off x="4386574" y="1469585"/>
          <a:ext cx="436593" cy="439953"/>
        </a:xfrm>
        <a:prstGeom prst="rightArrow">
          <a:avLst>
            <a:gd name="adj1" fmla="val 60000"/>
            <a:gd name="adj2" fmla="val 50000"/>
          </a:avLst>
        </a:prstGeom>
        <a:solidFill>
          <a:schemeClr val="accent2">
            <a:hueOff val="-295495"/>
            <a:satOff val="-7957"/>
            <a:lumOff val="33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solidFill>
              <a:srgbClr val="002060"/>
            </a:solidFill>
            <a:cs typeface="AL-Mohanad" pitchFamily="2" charset="-78"/>
          </a:endParaRPr>
        </a:p>
      </dsp:txBody>
      <dsp:txXfrm rot="18469847">
        <a:off x="4386574" y="1469585"/>
        <a:ext cx="436593" cy="439953"/>
      </dsp:txXfrm>
    </dsp:sp>
    <dsp:sp modelId="{B26B0134-710C-40C1-A685-32BF05D04DDD}">
      <dsp:nvSpPr>
        <dsp:cNvPr id="0" name=""/>
        <dsp:cNvSpPr/>
      </dsp:nvSpPr>
      <dsp:spPr>
        <a:xfrm>
          <a:off x="4536082" y="287931"/>
          <a:ext cx="1416402" cy="1156436"/>
        </a:xfrm>
        <a:prstGeom prst="ellipse">
          <a:avLst/>
        </a:prstGeom>
        <a:solidFill>
          <a:schemeClr val="accent2">
            <a:hueOff val="-295495"/>
            <a:satOff val="-7957"/>
            <a:lumOff val="3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شامل</a:t>
          </a:r>
          <a:endParaRPr lang="ar-SA" sz="2400" kern="1200" dirty="0">
            <a:solidFill>
              <a:srgbClr val="002060"/>
            </a:solidFill>
            <a:cs typeface="AL-Mohanad" pitchFamily="2" charset="-78"/>
          </a:endParaRPr>
        </a:p>
      </dsp:txBody>
      <dsp:txXfrm>
        <a:off x="4536082" y="287931"/>
        <a:ext cx="1416402" cy="1156436"/>
      </dsp:txXfrm>
    </dsp:sp>
    <dsp:sp modelId="{869664DE-5090-484C-8E0B-9AB96B26115C}">
      <dsp:nvSpPr>
        <dsp:cNvPr id="0" name=""/>
        <dsp:cNvSpPr/>
      </dsp:nvSpPr>
      <dsp:spPr>
        <a:xfrm rot="20619511">
          <a:off x="5112321" y="2068304"/>
          <a:ext cx="224196" cy="439953"/>
        </a:xfrm>
        <a:prstGeom prst="rightArrow">
          <a:avLst>
            <a:gd name="adj1" fmla="val 60000"/>
            <a:gd name="adj2" fmla="val 50000"/>
          </a:avLst>
        </a:prstGeom>
        <a:solidFill>
          <a:schemeClr val="accent2">
            <a:hueOff val="-590990"/>
            <a:satOff val="-15914"/>
            <a:lumOff val="6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solidFill>
              <a:srgbClr val="002060"/>
            </a:solidFill>
            <a:cs typeface="AL-Mohanad" pitchFamily="2" charset="-78"/>
          </a:endParaRPr>
        </a:p>
      </dsp:txBody>
      <dsp:txXfrm rot="20619511">
        <a:off x="5112321" y="2068304"/>
        <a:ext cx="224196" cy="439953"/>
      </dsp:txXfrm>
    </dsp:sp>
    <dsp:sp modelId="{3109ACF9-7F31-4DE6-A710-A0D0CD4DFDD2}">
      <dsp:nvSpPr>
        <dsp:cNvPr id="0" name=""/>
        <dsp:cNvSpPr/>
      </dsp:nvSpPr>
      <dsp:spPr>
        <a:xfrm>
          <a:off x="5390105" y="1439929"/>
          <a:ext cx="1450656" cy="1174200"/>
        </a:xfrm>
        <a:prstGeom prst="ellipse">
          <a:avLst/>
        </a:prstGeom>
        <a:solidFill>
          <a:schemeClr val="accent2">
            <a:hueOff val="-590990"/>
            <a:satOff val="-15914"/>
            <a:lumOff val="67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اقتصادي</a:t>
          </a:r>
          <a:endParaRPr lang="ar-SA" sz="2400" kern="1200" dirty="0">
            <a:solidFill>
              <a:srgbClr val="002060"/>
            </a:solidFill>
            <a:cs typeface="AL-Mohanad" pitchFamily="2" charset="-78"/>
          </a:endParaRPr>
        </a:p>
      </dsp:txBody>
      <dsp:txXfrm>
        <a:off x="5390105" y="1439929"/>
        <a:ext cx="1450656" cy="1174200"/>
      </dsp:txXfrm>
    </dsp:sp>
    <dsp:sp modelId="{92A580A6-C4A6-4899-A92B-09ED4E8E1FDE}">
      <dsp:nvSpPr>
        <dsp:cNvPr id="0" name=""/>
        <dsp:cNvSpPr/>
      </dsp:nvSpPr>
      <dsp:spPr>
        <a:xfrm rot="977270">
          <a:off x="5119655" y="2894914"/>
          <a:ext cx="241014" cy="439953"/>
        </a:xfrm>
        <a:prstGeom prst="rightArrow">
          <a:avLst>
            <a:gd name="adj1" fmla="val 60000"/>
            <a:gd name="adj2" fmla="val 50000"/>
          </a:avLst>
        </a:prstGeom>
        <a:solidFill>
          <a:schemeClr val="accent2">
            <a:hueOff val="-886486"/>
            <a:satOff val="-23871"/>
            <a:lumOff val="10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977270">
        <a:off x="5119655" y="2894914"/>
        <a:ext cx="241014" cy="439953"/>
      </dsp:txXfrm>
    </dsp:sp>
    <dsp:sp modelId="{6DACB0A3-39DC-4381-BAED-DF8D1D5F40C4}">
      <dsp:nvSpPr>
        <dsp:cNvPr id="0" name=""/>
        <dsp:cNvSpPr/>
      </dsp:nvSpPr>
      <dsp:spPr>
        <a:xfrm>
          <a:off x="5414128" y="2855384"/>
          <a:ext cx="1418628" cy="1035185"/>
        </a:xfrm>
        <a:prstGeom prst="ellipse">
          <a:avLst/>
        </a:prstGeom>
        <a:solidFill>
          <a:schemeClr val="accent2">
            <a:hueOff val="-886486"/>
            <a:satOff val="-23871"/>
            <a:lumOff val="1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 علمي</a:t>
          </a:r>
          <a:endParaRPr lang="ar-SA" sz="2400" kern="1200" dirty="0">
            <a:cs typeface="AL-Mohanad" pitchFamily="2" charset="-78"/>
          </a:endParaRPr>
        </a:p>
      </dsp:txBody>
      <dsp:txXfrm>
        <a:off x="5414128" y="2855384"/>
        <a:ext cx="1418628" cy="1035185"/>
      </dsp:txXfrm>
    </dsp:sp>
    <dsp:sp modelId="{4F959F56-7F2F-455A-87D7-4A2964222C4C}">
      <dsp:nvSpPr>
        <dsp:cNvPr id="0" name=""/>
        <dsp:cNvSpPr/>
      </dsp:nvSpPr>
      <dsp:spPr>
        <a:xfrm rot="3240000">
          <a:off x="4344718" y="3468104"/>
          <a:ext cx="386779" cy="439953"/>
        </a:xfrm>
        <a:prstGeom prst="rightArrow">
          <a:avLst>
            <a:gd name="adj1" fmla="val 60000"/>
            <a:gd name="adj2" fmla="val 50000"/>
          </a:avLst>
        </a:prstGeom>
        <a:solidFill>
          <a:schemeClr val="accent2">
            <a:hueOff val="-1181981"/>
            <a:satOff val="-31828"/>
            <a:lumOff val="135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3240000">
        <a:off x="4344718" y="3468104"/>
        <a:ext cx="386779" cy="439953"/>
      </dsp:txXfrm>
    </dsp:sp>
    <dsp:sp modelId="{D90FF461-1DBF-4559-854A-0C29B0A69EFE}">
      <dsp:nvSpPr>
        <dsp:cNvPr id="0" name=""/>
        <dsp:cNvSpPr/>
      </dsp:nvSpPr>
      <dsp:spPr>
        <a:xfrm>
          <a:off x="4287898" y="3944252"/>
          <a:ext cx="1624764" cy="1035185"/>
        </a:xfrm>
        <a:prstGeom prst="ellipse">
          <a:avLst/>
        </a:prstGeom>
        <a:solidFill>
          <a:schemeClr val="accent2">
            <a:hueOff val="-1181981"/>
            <a:satOff val="-31828"/>
            <a:lumOff val="135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ذو مغزى</a:t>
          </a:r>
          <a:endParaRPr lang="ar-SA" sz="2400" kern="1200" dirty="0">
            <a:cs typeface="AL-Mohanad" pitchFamily="2" charset="-78"/>
          </a:endParaRPr>
        </a:p>
      </dsp:txBody>
      <dsp:txXfrm>
        <a:off x="4287898" y="3944252"/>
        <a:ext cx="1624764" cy="1035185"/>
      </dsp:txXfrm>
    </dsp:sp>
    <dsp:sp modelId="{93E0CC43-DA37-48CA-AC33-47DFF5A91A55}">
      <dsp:nvSpPr>
        <dsp:cNvPr id="0" name=""/>
        <dsp:cNvSpPr/>
      </dsp:nvSpPr>
      <dsp:spPr>
        <a:xfrm rot="5739898">
          <a:off x="3460445" y="3674689"/>
          <a:ext cx="482549" cy="439953"/>
        </a:xfrm>
        <a:prstGeom prst="rightArrow">
          <a:avLst>
            <a:gd name="adj1" fmla="val 60000"/>
            <a:gd name="adj2" fmla="val 50000"/>
          </a:avLst>
        </a:prstGeom>
        <a:solidFill>
          <a:schemeClr val="accent2">
            <a:hueOff val="-1477476"/>
            <a:satOff val="-39785"/>
            <a:lumOff val="168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5739898">
        <a:off x="3460445" y="3674689"/>
        <a:ext cx="482549" cy="439953"/>
      </dsp:txXfrm>
    </dsp:sp>
    <dsp:sp modelId="{532F569D-B80C-4A0B-88DE-A9C7AAF25EF3}">
      <dsp:nvSpPr>
        <dsp:cNvPr id="0" name=""/>
        <dsp:cNvSpPr/>
      </dsp:nvSpPr>
      <dsp:spPr>
        <a:xfrm>
          <a:off x="2816321" y="4360172"/>
          <a:ext cx="1575759" cy="1035185"/>
        </a:xfrm>
        <a:prstGeom prst="ellipse">
          <a:avLst/>
        </a:prstGeom>
        <a:solidFill>
          <a:schemeClr val="accent2">
            <a:hueOff val="-1477476"/>
            <a:satOff val="-39785"/>
            <a:lumOff val="16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عادل</a:t>
          </a:r>
          <a:endParaRPr lang="ar-SA" sz="2400" kern="1200" dirty="0">
            <a:cs typeface="AL-Mohanad" pitchFamily="2" charset="-78"/>
          </a:endParaRPr>
        </a:p>
      </dsp:txBody>
      <dsp:txXfrm>
        <a:off x="2816321" y="4360172"/>
        <a:ext cx="1575759" cy="1035185"/>
      </dsp:txXfrm>
    </dsp:sp>
    <dsp:sp modelId="{93204C87-16D3-41F6-85D1-E8DB1324D243}">
      <dsp:nvSpPr>
        <dsp:cNvPr id="0" name=""/>
        <dsp:cNvSpPr/>
      </dsp:nvSpPr>
      <dsp:spPr>
        <a:xfrm rot="8129819">
          <a:off x="2459094" y="3523332"/>
          <a:ext cx="599128" cy="439953"/>
        </a:xfrm>
        <a:prstGeom prst="rightArrow">
          <a:avLst>
            <a:gd name="adj1" fmla="val 60000"/>
            <a:gd name="adj2" fmla="val 50000"/>
          </a:avLst>
        </a:prstGeom>
        <a:solidFill>
          <a:schemeClr val="accent2">
            <a:hueOff val="-1772971"/>
            <a:satOff val="-47742"/>
            <a:lumOff val="20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8129819">
        <a:off x="2459094" y="3523332"/>
        <a:ext cx="599128" cy="439953"/>
      </dsp:txXfrm>
    </dsp:sp>
    <dsp:sp modelId="{BF61D44B-884D-4FB0-B1AC-A8CF7C8BC937}">
      <dsp:nvSpPr>
        <dsp:cNvPr id="0" name=""/>
        <dsp:cNvSpPr/>
      </dsp:nvSpPr>
      <dsp:spPr>
        <a:xfrm>
          <a:off x="1016109" y="4077382"/>
          <a:ext cx="1751957" cy="1035185"/>
        </a:xfrm>
        <a:prstGeom prst="ellipse">
          <a:avLst/>
        </a:prstGeom>
        <a:solidFill>
          <a:schemeClr val="accent2">
            <a:hueOff val="-1772971"/>
            <a:satOff val="-47742"/>
            <a:lumOff val="20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واقعي</a:t>
          </a:r>
          <a:r>
            <a:rPr kumimoji="1" lang="en-US" sz="2400" b="1" kern="1200" dirty="0" smtClean="0">
              <a:solidFill>
                <a:srgbClr val="002060"/>
              </a:solidFill>
              <a:latin typeface="Traditional Arabic" pitchFamily="18" charset="-78"/>
              <a:cs typeface="AL-Mohanad" pitchFamily="2" charset="-78"/>
            </a:rPr>
            <a:t/>
          </a:r>
          <a:br>
            <a:rPr kumimoji="1" lang="en-US" sz="2400" b="1" kern="1200" dirty="0" smtClean="0">
              <a:solidFill>
                <a:srgbClr val="002060"/>
              </a:solidFill>
              <a:latin typeface="Traditional Arabic" pitchFamily="18" charset="-78"/>
              <a:cs typeface="AL-Mohanad" pitchFamily="2" charset="-78"/>
            </a:rPr>
          </a:br>
          <a:endParaRPr lang="ar-SA" sz="2400" kern="1200" dirty="0">
            <a:cs typeface="AL-Mohanad" pitchFamily="2" charset="-78"/>
          </a:endParaRPr>
        </a:p>
      </dsp:txBody>
      <dsp:txXfrm>
        <a:off x="1016109" y="4077382"/>
        <a:ext cx="1751957" cy="1035185"/>
      </dsp:txXfrm>
    </dsp:sp>
    <dsp:sp modelId="{8502CAF2-7A9E-42E2-82D7-D7210F335B87}">
      <dsp:nvSpPr>
        <dsp:cNvPr id="0" name=""/>
        <dsp:cNvSpPr/>
      </dsp:nvSpPr>
      <dsp:spPr>
        <a:xfrm rot="9926474">
          <a:off x="2131064" y="2876332"/>
          <a:ext cx="326407" cy="439953"/>
        </a:xfrm>
        <a:prstGeom prst="rightArrow">
          <a:avLst>
            <a:gd name="adj1" fmla="val 60000"/>
            <a:gd name="adj2" fmla="val 50000"/>
          </a:avLst>
        </a:prstGeom>
        <a:solidFill>
          <a:srgbClr val="E7F07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9926474">
        <a:off x="2131064" y="2876332"/>
        <a:ext cx="326407" cy="439953"/>
      </dsp:txXfrm>
    </dsp:sp>
    <dsp:sp modelId="{2A2E4C75-B408-4932-BF26-36FC16C4A2E7}">
      <dsp:nvSpPr>
        <dsp:cNvPr id="0" name=""/>
        <dsp:cNvSpPr/>
      </dsp:nvSpPr>
      <dsp:spPr>
        <a:xfrm>
          <a:off x="424041" y="2785877"/>
          <a:ext cx="1609878" cy="1174200"/>
        </a:xfrm>
        <a:prstGeom prst="ellipse">
          <a:avLst/>
        </a:prstGeom>
        <a:solidFill>
          <a:srgbClr val="E7F0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مرن</a:t>
          </a:r>
          <a:endParaRPr lang="ar-SA" sz="2400" kern="1200" dirty="0">
            <a:cs typeface="AL-Mohanad" pitchFamily="2" charset="-78"/>
          </a:endParaRPr>
        </a:p>
      </dsp:txBody>
      <dsp:txXfrm>
        <a:off x="424041" y="2785877"/>
        <a:ext cx="1609878" cy="1174200"/>
      </dsp:txXfrm>
    </dsp:sp>
    <dsp:sp modelId="{5B84F628-3F58-4A4F-90E9-13481C6E94DC}">
      <dsp:nvSpPr>
        <dsp:cNvPr id="0" name=""/>
        <dsp:cNvSpPr/>
      </dsp:nvSpPr>
      <dsp:spPr>
        <a:xfrm rot="11702858">
          <a:off x="2153645" y="2074491"/>
          <a:ext cx="316269" cy="439953"/>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cs typeface="AL-Mohanad" pitchFamily="2" charset="-78"/>
          </a:endParaRPr>
        </a:p>
      </dsp:txBody>
      <dsp:txXfrm rot="11702858">
        <a:off x="2153645" y="2074491"/>
        <a:ext cx="316269" cy="439953"/>
      </dsp:txXfrm>
    </dsp:sp>
    <dsp:sp modelId="{1370BB27-4EF4-41B0-89E5-8B4500F843D5}">
      <dsp:nvSpPr>
        <dsp:cNvPr id="0" name=""/>
        <dsp:cNvSpPr/>
      </dsp:nvSpPr>
      <dsp:spPr>
        <a:xfrm>
          <a:off x="568060" y="1509440"/>
          <a:ext cx="1497892" cy="1035185"/>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 تشاوري</a:t>
          </a:r>
          <a:endParaRPr lang="ar-SA" sz="2400" kern="1200" dirty="0">
            <a:cs typeface="AL-Mohanad" pitchFamily="2" charset="-78"/>
          </a:endParaRPr>
        </a:p>
      </dsp:txBody>
      <dsp:txXfrm>
        <a:off x="568060" y="1509440"/>
        <a:ext cx="1497892" cy="1035185"/>
      </dsp:txXfrm>
    </dsp:sp>
    <dsp:sp modelId="{8EE5FFED-823C-420F-9A96-4C0192EA7886}">
      <dsp:nvSpPr>
        <dsp:cNvPr id="0" name=""/>
        <dsp:cNvSpPr/>
      </dsp:nvSpPr>
      <dsp:spPr>
        <a:xfrm rot="13536461">
          <a:off x="2571021" y="1471981"/>
          <a:ext cx="524641" cy="439953"/>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solidFill>
              <a:srgbClr val="002060"/>
            </a:solidFill>
            <a:cs typeface="AL-Mohanad" pitchFamily="2" charset="-78"/>
          </a:endParaRPr>
        </a:p>
      </dsp:txBody>
      <dsp:txXfrm rot="13536461">
        <a:off x="2571021" y="1471981"/>
        <a:ext cx="524641" cy="439953"/>
      </dsp:txXfrm>
    </dsp:sp>
    <dsp:sp modelId="{2FCC4C71-4691-42C0-880C-0456D4DABD04}">
      <dsp:nvSpPr>
        <dsp:cNvPr id="0" name=""/>
        <dsp:cNvSpPr/>
      </dsp:nvSpPr>
      <dsp:spPr>
        <a:xfrm>
          <a:off x="1144117" y="360041"/>
          <a:ext cx="1783986" cy="1035185"/>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kumimoji="1" lang="ar-SA" sz="2400" b="1" kern="1200" dirty="0" smtClean="0">
              <a:solidFill>
                <a:srgbClr val="002060"/>
              </a:solidFill>
              <a:latin typeface="Traditional Arabic" pitchFamily="18" charset="-78"/>
              <a:cs typeface="AL-Mohanad" pitchFamily="2" charset="-78"/>
            </a:rPr>
            <a:t>مستمر</a:t>
          </a:r>
          <a:endParaRPr lang="ar-SA" sz="2400" kern="1200" dirty="0">
            <a:solidFill>
              <a:srgbClr val="002060"/>
            </a:solidFill>
            <a:cs typeface="AL-Mohanad" pitchFamily="2" charset="-78"/>
          </a:endParaRPr>
        </a:p>
      </dsp:txBody>
      <dsp:txXfrm>
        <a:off x="1144117" y="360041"/>
        <a:ext cx="1783986" cy="1035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A36D68-DCFA-4433-BA87-ADB2D2BC0E58}">
      <dsp:nvSpPr>
        <dsp:cNvPr id="0" name=""/>
        <dsp:cNvSpPr/>
      </dsp:nvSpPr>
      <dsp:spPr>
        <a:xfrm>
          <a:off x="2601850" y="1889001"/>
          <a:ext cx="3275260" cy="2817689"/>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1" lang="ar-SA" sz="3200" b="1" kern="1200" dirty="0" smtClean="0">
              <a:solidFill>
                <a:srgbClr val="C00000"/>
              </a:solidFill>
              <a:latin typeface="Traditional Arabic" pitchFamily="18" charset="-78"/>
              <a:cs typeface="PT Bold Heading" pitchFamily="2" charset="-78"/>
            </a:rPr>
            <a:t>أغراض التقويم الصفي</a:t>
          </a:r>
        </a:p>
        <a:p>
          <a:pPr lvl="0" defTabSz="1689100" rtl="1">
            <a:lnSpc>
              <a:spcPct val="90000"/>
            </a:lnSpc>
            <a:spcBef>
              <a:spcPct val="0"/>
            </a:spcBef>
            <a:spcAft>
              <a:spcPct val="35000"/>
            </a:spcAft>
          </a:pPr>
          <a:endParaRPr lang="ar-SA" sz="4000" kern="1200" dirty="0"/>
        </a:p>
      </dsp:txBody>
      <dsp:txXfrm>
        <a:off x="2601850" y="1889001"/>
        <a:ext cx="3275260" cy="2817689"/>
      </dsp:txXfrm>
    </dsp:sp>
    <dsp:sp modelId="{7DA3CA2E-A21D-4AF9-942F-4A4D06E46344}">
      <dsp:nvSpPr>
        <dsp:cNvPr id="0" name=""/>
        <dsp:cNvSpPr/>
      </dsp:nvSpPr>
      <dsp:spPr>
        <a:xfrm>
          <a:off x="2946540" y="-269621"/>
          <a:ext cx="2585879" cy="233765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cs typeface="PT Bold Heading" pitchFamily="2" charset="-78"/>
            </a:rPr>
            <a:t>التقويم كعملية تعلم</a:t>
          </a:r>
          <a:endParaRPr lang="ar-SA" sz="2800" kern="1200" dirty="0"/>
        </a:p>
      </dsp:txBody>
      <dsp:txXfrm>
        <a:off x="2946540" y="-269621"/>
        <a:ext cx="2585879" cy="2337652"/>
      </dsp:txXfrm>
    </dsp:sp>
    <dsp:sp modelId="{C96CD5B7-532E-4280-8192-FBD5DC5B975D}">
      <dsp:nvSpPr>
        <dsp:cNvPr id="0" name=""/>
        <dsp:cNvSpPr/>
      </dsp:nvSpPr>
      <dsp:spPr>
        <a:xfrm>
          <a:off x="5524999" y="2523279"/>
          <a:ext cx="2511829" cy="274643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kern="1200" smtClean="0">
              <a:latin typeface="Traditional Arabic" pitchFamily="2" charset="-78"/>
              <a:cs typeface="PT Bold Heading" pitchFamily="2" charset="-78"/>
            </a:rPr>
            <a:t>التقويم للتعلم</a:t>
          </a:r>
        </a:p>
        <a:p>
          <a:pPr lvl="0" rtl="1">
            <a:spcBef>
              <a:spcPct val="0"/>
            </a:spcBef>
          </a:pPr>
          <a:endParaRPr lang="ar-SA" sz="2800" kern="1200" dirty="0"/>
        </a:p>
      </dsp:txBody>
      <dsp:txXfrm>
        <a:off x="5524999" y="2523279"/>
        <a:ext cx="2511829" cy="2746434"/>
      </dsp:txXfrm>
    </dsp:sp>
    <dsp:sp modelId="{984939D6-5904-4AE8-A132-E80D79BE1DCC}">
      <dsp:nvSpPr>
        <dsp:cNvPr id="0" name=""/>
        <dsp:cNvSpPr/>
      </dsp:nvSpPr>
      <dsp:spPr>
        <a:xfrm>
          <a:off x="392249" y="2517290"/>
          <a:ext cx="2475863" cy="241210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kern="1200" smtClean="0">
              <a:latin typeface="Traditional Arabic" pitchFamily="2" charset="-78"/>
              <a:cs typeface="PT Bold Heading" pitchFamily="2" charset="-78"/>
            </a:rPr>
            <a:t>تقويم التعلم</a:t>
          </a:r>
        </a:p>
        <a:p>
          <a:pPr lvl="0" rtl="1">
            <a:spcBef>
              <a:spcPct val="0"/>
            </a:spcBef>
          </a:pPr>
          <a:endParaRPr lang="ar-SA" sz="2800" kern="1200" dirty="0"/>
        </a:p>
      </dsp:txBody>
      <dsp:txXfrm>
        <a:off x="392249" y="2517290"/>
        <a:ext cx="2475863" cy="24121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B0D8128-3987-4291-8CB2-5FF5F0AD1EE7}" type="datetimeFigureOut">
              <a:rPr lang="ar-SA" smtClean="0"/>
              <a:pPr/>
              <a:t>06/03/38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A9FF89-3830-4704-934E-6DD2794ECB8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DA9FF89-3830-4704-934E-6DD2794ECB81}" type="slidenum">
              <a:rPr lang="ar-SA" smtClean="0"/>
              <a:pPr/>
              <a:t>3</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a:lstStyle/>
          <a:p>
            <a:pPr eaLnBrk="1" hangingPunct="1">
              <a:spcBef>
                <a:spcPct val="0"/>
              </a:spcBef>
            </a:pPr>
            <a:r>
              <a:rPr lang="ar-SA" sz="3600" smtClean="0">
                <a:solidFill>
                  <a:srgbClr val="FFFF00"/>
                </a:solidFill>
                <a:cs typeface="Arial" pitchFamily="34" charset="0"/>
              </a:rPr>
              <a:t>1</a:t>
            </a:r>
          </a:p>
        </p:txBody>
      </p:sp>
      <p:sp>
        <p:nvSpPr>
          <p:cNvPr id="4608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BEFBD-A32E-4952-ADC5-CFFBE3AB347C}" type="slidenum">
              <a:rPr lang="ar-SA" smtClean="0"/>
              <a:pPr/>
              <a:t>30</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ar-SA" smtClean="0"/>
              <a:t>انقر لتحرير نمط العنوان الثانوي الرئيسي</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ED055C85-6C72-4130-93C0-AD8C35A120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BFE1D-CFEF-42DC-AB6E-C1941274A7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0"/>
            <a:ext cx="2057400" cy="5592763"/>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533400"/>
            <a:ext cx="6019800" cy="55927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CBD84-F344-489D-9310-3EB129E873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F43141-7170-4FDF-9ED9-7F8542655B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2DCAD-F374-4927-BC81-45B5377444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863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51EAAD-0235-4581-812C-D7DF8F9A61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401225-935F-496F-9436-B1F568EC34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A07868-6F75-4F9E-857E-E96A7B475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85D564-38BE-46A7-9171-451AE5BDE4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72480A-7154-43E3-9239-8598B21E70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E2ADE3-9BAD-4542-8FA4-BC916D4A63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3"/>
          <p:cNvSpPr>
            <a:spLocks noGrp="1" noChangeArrowheads="1"/>
          </p:cNvSpPr>
          <p:nvPr>
            <p:ph type="body" idx="1"/>
          </p:nvPr>
        </p:nvSpPr>
        <p:spPr bwMode="auto">
          <a:xfrm>
            <a:off x="685800" y="1981200"/>
            <a:ext cx="7848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Arial" pitchFamily="34" charset="0"/>
              </a:defRPr>
            </a:lvl1pPr>
          </a:lstStyle>
          <a:p>
            <a:pPr>
              <a:defRPr/>
            </a:pPr>
            <a:fld id="{831C1199-7672-43B6-BF8A-E8B50AE02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1" eaLnBrk="1" fontAlgn="base" hangingPunct="1">
        <a:spcBef>
          <a:spcPct val="0"/>
        </a:spcBef>
        <a:spcAft>
          <a:spcPct val="0"/>
        </a:spcAft>
        <a:defRPr sz="4000">
          <a:solidFill>
            <a:schemeClr val="tx2"/>
          </a:solidFill>
          <a:latin typeface="+mj-lt"/>
          <a:ea typeface="+mj-ea"/>
          <a:cs typeface="Arial" charset="0"/>
        </a:defRPr>
      </a:lvl1pPr>
      <a:lvl2pPr algn="ctr" rtl="1" eaLnBrk="1" fontAlgn="base" hangingPunct="1">
        <a:spcBef>
          <a:spcPct val="0"/>
        </a:spcBef>
        <a:spcAft>
          <a:spcPct val="0"/>
        </a:spcAft>
        <a:defRPr sz="4000">
          <a:solidFill>
            <a:schemeClr val="tx2"/>
          </a:solidFill>
          <a:latin typeface="Tahoma" pitchFamily="34" charset="0"/>
          <a:cs typeface="Arial" charset="0"/>
        </a:defRPr>
      </a:lvl2pPr>
      <a:lvl3pPr algn="ctr" rtl="1" eaLnBrk="1" fontAlgn="base" hangingPunct="1">
        <a:spcBef>
          <a:spcPct val="0"/>
        </a:spcBef>
        <a:spcAft>
          <a:spcPct val="0"/>
        </a:spcAft>
        <a:defRPr sz="4000">
          <a:solidFill>
            <a:schemeClr val="tx2"/>
          </a:solidFill>
          <a:latin typeface="Tahoma" pitchFamily="34" charset="0"/>
          <a:cs typeface="Arial" charset="0"/>
        </a:defRPr>
      </a:lvl3pPr>
      <a:lvl4pPr algn="ctr" rtl="1" eaLnBrk="1" fontAlgn="base" hangingPunct="1">
        <a:spcBef>
          <a:spcPct val="0"/>
        </a:spcBef>
        <a:spcAft>
          <a:spcPct val="0"/>
        </a:spcAft>
        <a:defRPr sz="4000">
          <a:solidFill>
            <a:schemeClr val="tx2"/>
          </a:solidFill>
          <a:latin typeface="Tahoma" pitchFamily="34" charset="0"/>
          <a:cs typeface="Arial" charset="0"/>
        </a:defRPr>
      </a:lvl4pPr>
      <a:lvl5pPr algn="ctr" rtl="1" eaLnBrk="1" fontAlgn="base" hangingPunct="1">
        <a:spcBef>
          <a:spcPct val="0"/>
        </a:spcBef>
        <a:spcAft>
          <a:spcPct val="0"/>
        </a:spcAft>
        <a:defRPr sz="4000">
          <a:solidFill>
            <a:schemeClr val="tx2"/>
          </a:solidFill>
          <a:latin typeface="Tahoma" pitchFamily="34" charset="0"/>
          <a:cs typeface="Arial" charset="0"/>
        </a:defRPr>
      </a:lvl5pPr>
      <a:lvl6pPr marL="457200" algn="ctr" rtl="1" eaLnBrk="1" fontAlgn="base" hangingPunct="1">
        <a:spcBef>
          <a:spcPct val="0"/>
        </a:spcBef>
        <a:spcAft>
          <a:spcPct val="0"/>
        </a:spcAft>
        <a:defRPr sz="4000">
          <a:solidFill>
            <a:schemeClr val="tx2"/>
          </a:solidFill>
          <a:latin typeface="Tahoma" pitchFamily="34" charset="0"/>
        </a:defRPr>
      </a:lvl6pPr>
      <a:lvl7pPr marL="914400" algn="ctr" rtl="1" eaLnBrk="1" fontAlgn="base" hangingPunct="1">
        <a:spcBef>
          <a:spcPct val="0"/>
        </a:spcBef>
        <a:spcAft>
          <a:spcPct val="0"/>
        </a:spcAft>
        <a:defRPr sz="4000">
          <a:solidFill>
            <a:schemeClr val="tx2"/>
          </a:solidFill>
          <a:latin typeface="Tahoma" pitchFamily="34" charset="0"/>
        </a:defRPr>
      </a:lvl7pPr>
      <a:lvl8pPr marL="1371600" algn="ctr" rtl="1" eaLnBrk="1" fontAlgn="base" hangingPunct="1">
        <a:spcBef>
          <a:spcPct val="0"/>
        </a:spcBef>
        <a:spcAft>
          <a:spcPct val="0"/>
        </a:spcAft>
        <a:defRPr sz="4000">
          <a:solidFill>
            <a:schemeClr val="tx2"/>
          </a:solidFill>
          <a:latin typeface="Tahoma" pitchFamily="34" charset="0"/>
        </a:defRPr>
      </a:lvl8pPr>
      <a:lvl9pPr marL="1828800" algn="ctr" rtl="1" eaLnBrk="1" fontAlgn="base" hangingPunct="1">
        <a:spcBef>
          <a:spcPct val="0"/>
        </a:spcBef>
        <a:spcAft>
          <a:spcPct val="0"/>
        </a:spcAft>
        <a:defRPr sz="4000">
          <a:solidFill>
            <a:schemeClr val="tx2"/>
          </a:solidFill>
          <a:latin typeface="Tahoma" pitchFamily="34" charset="0"/>
        </a:defRPr>
      </a:lvl9pPr>
    </p:titleStyle>
    <p:bodyStyle>
      <a:lvl1pPr marL="342900" indent="-342900" algn="r" rtl="1" eaLnBrk="1" fontAlgn="base" hangingPunct="1">
        <a:spcBef>
          <a:spcPct val="20000"/>
        </a:spcBef>
        <a:spcAft>
          <a:spcPct val="0"/>
        </a:spcAft>
        <a:buChar char="•"/>
        <a:defRPr sz="2800">
          <a:solidFill>
            <a:schemeClr val="tx2"/>
          </a:solidFill>
          <a:latin typeface="+mn-lt"/>
          <a:ea typeface="+mn-ea"/>
          <a:cs typeface="Arial" charset="0"/>
        </a:defRPr>
      </a:lvl1pPr>
      <a:lvl2pPr marL="742950" indent="-285750" algn="r" rtl="1" eaLnBrk="1" fontAlgn="base" hangingPunct="1">
        <a:spcBef>
          <a:spcPct val="20000"/>
        </a:spcBef>
        <a:spcAft>
          <a:spcPct val="0"/>
        </a:spcAft>
        <a:buChar char="–"/>
        <a:defRPr sz="2400">
          <a:solidFill>
            <a:schemeClr val="tx2"/>
          </a:solidFill>
          <a:latin typeface="+mn-lt"/>
        </a:defRPr>
      </a:lvl2pPr>
      <a:lvl3pPr marL="1143000" indent="-228600" algn="r" rtl="1" eaLnBrk="1" fontAlgn="base" hangingPunct="1">
        <a:spcBef>
          <a:spcPct val="20000"/>
        </a:spcBef>
        <a:spcAft>
          <a:spcPct val="0"/>
        </a:spcAft>
        <a:buChar char="•"/>
        <a:defRPr sz="2000">
          <a:solidFill>
            <a:schemeClr val="tx2"/>
          </a:solidFill>
          <a:latin typeface="+mn-lt"/>
        </a:defRPr>
      </a:lvl3pPr>
      <a:lvl4pPr marL="1600200" indent="-228600" algn="r" rtl="1" eaLnBrk="1" fontAlgn="base" hangingPunct="1">
        <a:spcBef>
          <a:spcPct val="20000"/>
        </a:spcBef>
        <a:spcAft>
          <a:spcPct val="0"/>
        </a:spcAft>
        <a:buChar char="–"/>
        <a:defRPr sz="2000">
          <a:solidFill>
            <a:schemeClr val="tx2"/>
          </a:solidFill>
          <a:latin typeface="+mn-lt"/>
        </a:defRPr>
      </a:lvl4pPr>
      <a:lvl5pPr marL="2057400" indent="-228600" algn="r" rtl="1" eaLnBrk="1" fontAlgn="base" hangingPunct="1">
        <a:spcBef>
          <a:spcPct val="20000"/>
        </a:spcBef>
        <a:spcAft>
          <a:spcPct val="0"/>
        </a:spcAft>
        <a:buChar char="»"/>
        <a:defRPr sz="2000">
          <a:solidFill>
            <a:schemeClr val="tx2"/>
          </a:solidFill>
          <a:latin typeface="+mn-lt"/>
        </a:defRPr>
      </a:lvl5pPr>
      <a:lvl6pPr marL="2514600" indent="-228600" algn="r" rtl="1" eaLnBrk="1" fontAlgn="base" hangingPunct="1">
        <a:spcBef>
          <a:spcPct val="20000"/>
        </a:spcBef>
        <a:spcAft>
          <a:spcPct val="0"/>
        </a:spcAft>
        <a:buChar char="»"/>
        <a:defRPr>
          <a:solidFill>
            <a:schemeClr val="tx2"/>
          </a:solidFill>
          <a:latin typeface="+mn-lt"/>
        </a:defRPr>
      </a:lvl6pPr>
      <a:lvl7pPr marL="2971800" indent="-228600" algn="r" rtl="1" eaLnBrk="1" fontAlgn="base" hangingPunct="1">
        <a:spcBef>
          <a:spcPct val="20000"/>
        </a:spcBef>
        <a:spcAft>
          <a:spcPct val="0"/>
        </a:spcAft>
        <a:buChar char="»"/>
        <a:defRPr>
          <a:solidFill>
            <a:schemeClr val="tx2"/>
          </a:solidFill>
          <a:latin typeface="+mn-lt"/>
        </a:defRPr>
      </a:lvl7pPr>
      <a:lvl8pPr marL="3429000" indent="-228600" algn="r" rtl="1" eaLnBrk="1" fontAlgn="base" hangingPunct="1">
        <a:spcBef>
          <a:spcPct val="20000"/>
        </a:spcBef>
        <a:spcAft>
          <a:spcPct val="0"/>
        </a:spcAft>
        <a:buChar char="»"/>
        <a:defRPr>
          <a:solidFill>
            <a:schemeClr val="tx2"/>
          </a:solidFill>
          <a:latin typeface="+mn-lt"/>
        </a:defRPr>
      </a:lvl8pPr>
      <a:lvl9pPr marL="3886200" indent="-228600" algn="r" rtl="1" eaLnBrk="1" fontAlgn="base" hangingPunct="1">
        <a:spcBef>
          <a:spcPct val="20000"/>
        </a:spcBef>
        <a:spcAft>
          <a:spcPct val="0"/>
        </a:spcAft>
        <a:buChar char="»"/>
        <a:defRPr>
          <a:solidFill>
            <a:schemeClr val="tx2"/>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D9%82%D9%87%D9%88%D8%A9+%D8%B9%D8%B1%D8%A8%D9%8A%D8%A9&amp;source=images&amp;cd=&amp;cad=rja&amp;docid=hOxgc5Pf4kyUDM&amp;tbnid=quOD5f126hw_bM:&amp;ved=0CAUQjRw&amp;url=http://elqudos.com/vb//showthread.php?t=41149&amp;ei=3OGXUd6cJIerOuzZgZAG&amp;psig=AFQjCNH7a3ageF3hjr9YIoxgHi2BduNRfg&amp;ust=1368994634638004"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sa/url?sa=i&amp;rct=j&amp;q=%D8%A7%D9%84%D8%AA%D9%82%D9%88%D9%8A%D9%85+%D8%A7%D9%84%D8%AA%D8%B1%D8%A8%D9%88%D9%8A&amp;source=images&amp;cd=&amp;cad=rja&amp;docid=-l1sUPdG7KKM6M&amp;tbnid=gcto0hSWAZb9GM:&amp;ved=0CAUQjRw&amp;url=http://al3loom.com/?p=603&amp;ei=OHmQUeHrNsbPOeu4gfgP&amp;psig=AFQjCNEDr8rz4QbeifJU_K-LEGh3yA1xNw&amp;ust=1368509050641811"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sa/url?sa=i&amp;rct=j&amp;q=%D8%A7%D9%84%D8%AA%D9%82%D9%88%D9%8A%D9%85+%D8%A7%D9%84%D8%B5%D9%81%D9%8A&amp;source=images&amp;cd=&amp;cad=rja&amp;docid=6TwP6yUzvQh_7M&amp;tbnid=qXWFfp68n_8sSM:&amp;ved=0CAUQjRw&amp;url=http://vb.naqaae.eg/naqaae4080/&amp;ei=eXiQUbCZFcfGtAbWyoGgDA&amp;psig=AFQjCNHutL9t5Qovo64esY6viAHX64Ry3A&amp;ust=1368508861903953"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ctrTitle"/>
          </p:nvPr>
        </p:nvSpPr>
        <p:spPr>
          <a:xfrm>
            <a:off x="685800" y="1988840"/>
            <a:ext cx="7772400" cy="1470025"/>
          </a:xfrm>
        </p:spPr>
        <p:txBody>
          <a:bodyPr/>
          <a:lstStyle/>
          <a:p>
            <a:r>
              <a:rPr lang="ar-SA" dirty="0" smtClean="0">
                <a:solidFill>
                  <a:srgbClr val="2E7174"/>
                </a:solidFill>
                <a:cs typeface="PT Bold Heading" pitchFamily="2" charset="-78"/>
              </a:rPr>
              <a:t>التقويم الصفي الواقعي </a:t>
            </a:r>
          </a:p>
        </p:txBody>
      </p:sp>
      <p:sp>
        <p:nvSpPr>
          <p:cNvPr id="3075" name="عنوان فرعي 2"/>
          <p:cNvSpPr>
            <a:spLocks noGrp="1"/>
          </p:cNvSpPr>
          <p:nvPr>
            <p:ph type="subTitle" idx="1"/>
          </p:nvPr>
        </p:nvSpPr>
        <p:spPr>
          <a:xfrm>
            <a:off x="1371600" y="3501008"/>
            <a:ext cx="6400800" cy="1752600"/>
          </a:xfrm>
        </p:spPr>
        <p:txBody>
          <a:bodyPr/>
          <a:lstStyle/>
          <a:p>
            <a:r>
              <a:rPr lang="ar-SA" dirty="0" smtClean="0">
                <a:solidFill>
                  <a:srgbClr val="002060"/>
                </a:solidFill>
                <a:cs typeface="AL-Mohanad" pitchFamily="2" charset="-78"/>
              </a:rPr>
              <a:t>تنفيذ المشرفتان </a:t>
            </a:r>
          </a:p>
          <a:p>
            <a:r>
              <a:rPr lang="ar-SA" dirty="0" smtClean="0">
                <a:solidFill>
                  <a:srgbClr val="002060"/>
                </a:solidFill>
                <a:cs typeface="AL-Mohanad" pitchFamily="2" charset="-78"/>
              </a:rPr>
              <a:t>أسماء أبو </a:t>
            </a:r>
            <a:r>
              <a:rPr lang="ar-SA" dirty="0" err="1" smtClean="0">
                <a:solidFill>
                  <a:srgbClr val="002060"/>
                </a:solidFill>
                <a:cs typeface="AL-Mohanad" pitchFamily="2" charset="-78"/>
              </a:rPr>
              <a:t>سته</a:t>
            </a:r>
            <a:r>
              <a:rPr lang="ar-SA" dirty="0" smtClean="0">
                <a:solidFill>
                  <a:srgbClr val="002060"/>
                </a:solidFill>
                <a:cs typeface="AL-Mohanad" pitchFamily="2" charset="-78"/>
              </a:rPr>
              <a:t> </a:t>
            </a:r>
          </a:p>
          <a:p>
            <a:r>
              <a:rPr lang="ar-SA" dirty="0" smtClean="0">
                <a:solidFill>
                  <a:srgbClr val="002060"/>
                </a:solidFill>
                <a:cs typeface="AL-Mohanad" pitchFamily="2" charset="-78"/>
              </a:rPr>
              <a:t>أماني رهبيني</a:t>
            </a:r>
          </a:p>
        </p:txBody>
      </p:sp>
      <p:pic>
        <p:nvPicPr>
          <p:cNvPr id="1026" name="Picture 2"/>
          <p:cNvPicPr>
            <a:picLocks noChangeAspect="1" noChangeArrowheads="1"/>
          </p:cNvPicPr>
          <p:nvPr/>
        </p:nvPicPr>
        <p:blipFill>
          <a:blip r:embed="rId2" cstate="print"/>
          <a:srcRect r="11368"/>
          <a:stretch>
            <a:fillRect/>
          </a:stretch>
        </p:blipFill>
        <p:spPr bwMode="auto">
          <a:xfrm>
            <a:off x="151388" y="123676"/>
            <a:ext cx="1684308" cy="1001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70151" y="95688"/>
            <a:ext cx="1466345" cy="97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2000"/>
                                        <p:tgtEl>
                                          <p:spTgt spid="30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Effect transition="in" filter="fade">
                                      <p:cBhvr>
                                        <p:cTn id="19" dur="2000"/>
                                        <p:tgtEl>
                                          <p:spTgt spid="30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Effect transition="in" filter="fade">
                                      <p:cBhvr>
                                        <p:cTn id="24"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07950" y="-99392"/>
            <a:ext cx="8893175" cy="4392613"/>
          </a:xfrm>
        </p:spPr>
        <p:txBody>
          <a:bodyPr/>
          <a:lstStyle/>
          <a:p>
            <a:pPr rtl="1" eaLnBrk="1" hangingPunct="1">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( 1-  </a:t>
            </a:r>
            <a:r>
              <a:rPr kumimoji="1" lang="ar-JO" sz="4000" b="1" kern="1200" dirty="0" err="1">
                <a:solidFill>
                  <a:srgbClr val="2E7174"/>
                </a:solidFill>
                <a:effectLst/>
                <a:latin typeface="Traditional Arabic" pitchFamily="18" charset="-78"/>
                <a:ea typeface="+mn-ea"/>
                <a:cs typeface="AL-Mohanad" pitchFamily="2" charset="-78"/>
              </a:rPr>
              <a:t>2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مجموعتك بأسباب التحول </a:t>
            </a:r>
            <a:r>
              <a:rPr kumimoji="1" lang="ar-JO" sz="3200" b="1" kern="1200" dirty="0">
                <a:solidFill>
                  <a:srgbClr val="002060"/>
                </a:solidFill>
                <a:effectLst/>
                <a:latin typeface="Traditional Arabic" pitchFamily="18" charset="-78"/>
                <a:ea typeface="+mn-ea"/>
                <a:cs typeface="AL-Mohanad" pitchFamily="2" charset="-78"/>
              </a:rPr>
              <a:t>/ الانتقال </a:t>
            </a:r>
            <a:r>
              <a:rPr kumimoji="1" lang="ar-SA" sz="3200" b="1" kern="1200" dirty="0">
                <a:solidFill>
                  <a:srgbClr val="002060"/>
                </a:solidFill>
                <a:effectLst/>
                <a:latin typeface="Traditional Arabic" pitchFamily="18" charset="-78"/>
                <a:ea typeface="+mn-ea"/>
                <a:cs typeface="AL-Mohanad" pitchFamily="2" charset="-78"/>
              </a:rPr>
              <a:t>إلى التقويم </a:t>
            </a:r>
            <a:r>
              <a:rPr kumimoji="1" lang="en-US" sz="3200" b="1" kern="1200" dirty="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الواقعي</a:t>
            </a:r>
            <a:r>
              <a:rPr kumimoji="1" lang="en-US" sz="3200" b="1" kern="1200" dirty="0">
                <a:solidFill>
                  <a:srgbClr val="002060"/>
                </a:solidFill>
                <a:effectLst/>
                <a:latin typeface="Traditional Arabic" pitchFamily="18" charset="-78"/>
                <a:ea typeface="+mn-ea"/>
                <a:cs typeface="AL-Mohanad" pitchFamily="2" charset="-78"/>
              </a:rPr>
              <a:t> </a:t>
            </a:r>
            <a:r>
              <a:rPr kumimoji="1" lang="en-US" sz="3200" b="1" kern="1200" dirty="0" smtClean="0">
                <a:solidFill>
                  <a:srgbClr val="002060"/>
                </a:solidFill>
                <a:effectLst/>
                <a:latin typeface="Traditional Arabic" pitchFamily="18" charset="-78"/>
                <a:ea typeface="+mn-ea"/>
                <a:cs typeface="AL-Mohanad" pitchFamily="2" charset="-78"/>
              </a:rPr>
              <a:t>           . </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359345" y="116507"/>
            <a:ext cx="8893175" cy="4392613"/>
          </a:xfrm>
        </p:spPr>
        <p:txBody>
          <a:bodyPr/>
          <a:lstStyle/>
          <a:p>
            <a:pPr rtl="1" eaLnBrk="1" hangingPunct="1">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a:t>
            </a:r>
            <a:r>
              <a:rPr kumimoji="1" lang="ar-JO" sz="4000" b="1" kern="1200" dirty="0" err="1">
                <a:solidFill>
                  <a:srgbClr val="2E7174"/>
                </a:solidFill>
                <a:effectLst/>
                <a:latin typeface="Traditional Arabic" pitchFamily="18" charset="-78"/>
                <a:ea typeface="+mn-ea"/>
                <a:cs typeface="AL-Mohanad" pitchFamily="2" charset="-78"/>
              </a:rPr>
              <a:t>1-</a:t>
            </a:r>
            <a:r>
              <a:rPr kumimoji="1" lang="ar-JO" sz="4000" b="1" kern="1200" dirty="0">
                <a:solidFill>
                  <a:srgbClr val="2E7174"/>
                </a:solidFill>
                <a:effectLst/>
                <a:latin typeface="Traditional Arabic" pitchFamily="18" charset="-78"/>
                <a:ea typeface="+mn-ea"/>
                <a:cs typeface="AL-Mohanad" pitchFamily="2" charset="-78"/>
              </a:rPr>
              <a:t>  </a:t>
            </a:r>
            <a:r>
              <a:rPr kumimoji="1" lang="ar-SA" sz="4000" b="1" kern="1200" dirty="0" smtClean="0">
                <a:solidFill>
                  <a:srgbClr val="2E7174"/>
                </a:solidFill>
                <a:effectLst/>
                <a:latin typeface="Traditional Arabic" pitchFamily="18" charset="-78"/>
                <a:ea typeface="+mn-ea"/>
                <a:cs typeface="AL-Mohanad" pitchFamily="2" charset="-78"/>
              </a:rPr>
              <a:t>3</a:t>
            </a:r>
            <a:r>
              <a:rPr kumimoji="1" lang="ar-JO" sz="4000" b="1" kern="1200" dirty="0" smtClean="0">
                <a:solidFill>
                  <a:srgbClr val="2E7174"/>
                </a:solidFill>
                <a:effectLst/>
                <a:latin typeface="Traditional Arabic" pitchFamily="18" charset="-78"/>
                <a:ea typeface="+mn-ea"/>
                <a:cs typeface="AL-Mohanad" pitchFamily="2" charset="-78"/>
              </a:rPr>
              <a:t>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مجموعتك </a:t>
            </a:r>
            <a:r>
              <a:rPr kumimoji="1" lang="ar-SA" sz="3200" b="1" kern="1200" dirty="0" smtClean="0">
                <a:solidFill>
                  <a:srgbClr val="002060"/>
                </a:solidFill>
                <a:effectLst/>
                <a:latin typeface="Traditional Arabic" pitchFamily="18" charset="-78"/>
                <a:ea typeface="+mn-ea"/>
                <a:cs typeface="AL-Mohanad" pitchFamily="2" charset="-78"/>
              </a:rPr>
              <a:t>ما هي </a:t>
            </a:r>
            <a:r>
              <a:rPr kumimoji="1" lang="ar-SA" sz="3200" b="1" kern="1200" dirty="0" err="1" smtClean="0">
                <a:solidFill>
                  <a:srgbClr val="002060"/>
                </a:solidFill>
                <a:effectLst/>
                <a:latin typeface="Traditional Arabic" pitchFamily="18" charset="-78"/>
                <a:ea typeface="+mn-ea"/>
                <a:cs typeface="AL-Mohanad" pitchFamily="2" charset="-78"/>
              </a:rPr>
              <a:t>سمات </a:t>
            </a:r>
            <a:r>
              <a:rPr kumimoji="1" lang="ar-SA" sz="3200" b="1" kern="1200" dirty="0" smtClean="0">
                <a:solidFill>
                  <a:srgbClr val="002060"/>
                </a:solidFill>
                <a:effectLst/>
                <a:latin typeface="Traditional Arabic" pitchFamily="18" charset="-78"/>
                <a:ea typeface="+mn-ea"/>
                <a:cs typeface="AL-Mohanad" pitchFamily="2" charset="-78"/>
              </a:rPr>
              <a:t>( خصائص)التقويم الواقعي</a:t>
            </a:r>
            <a:r>
              <a:rPr kumimoji="1" lang="en-US" sz="3200" b="1" kern="1200" dirty="0" smtClean="0">
                <a:solidFill>
                  <a:srgbClr val="002060"/>
                </a:solidFill>
                <a:effectLst/>
                <a:latin typeface="Traditional Arabic" pitchFamily="18" charset="-78"/>
                <a:ea typeface="+mn-ea"/>
                <a:cs typeface="AL-Mohanad" pitchFamily="2" charset="-78"/>
              </a:rPr>
              <a:t> </a:t>
            </a:r>
            <a:r>
              <a:rPr kumimoji="1" lang="ar-SA" sz="3200" b="1" kern="1200" dirty="0" err="1" smtClean="0">
                <a:solidFill>
                  <a:srgbClr val="002060"/>
                </a:solidFill>
                <a:effectLst/>
                <a:latin typeface="Traditional Arabic" pitchFamily="18" charset="-78"/>
                <a:ea typeface="+mn-ea"/>
                <a:cs typeface="AL-Mohanad" pitchFamily="2" charset="-78"/>
              </a:rPr>
              <a:t>؟</a:t>
            </a:r>
            <a:r>
              <a:rPr kumimoji="1" lang="ar-SA" sz="3200" b="1" kern="1200" dirty="0" smtClean="0">
                <a:solidFill>
                  <a:srgbClr val="002060"/>
                </a:solidFill>
                <a:effectLst/>
                <a:latin typeface="Traditional Arabic" pitchFamily="18" charset="-78"/>
                <a:ea typeface="+mn-ea"/>
                <a:cs typeface="AL-Mohanad" pitchFamily="2" charset="-78"/>
              </a:rPr>
              <a:t/>
            </a:r>
            <a:br>
              <a:rPr kumimoji="1" lang="ar-SA" sz="3200" b="1" kern="1200" dirty="0" smtClean="0">
                <a:solidFill>
                  <a:srgbClr val="002060"/>
                </a:solidFill>
                <a:effectLst/>
                <a:latin typeface="Traditional Arabic" pitchFamily="18" charset="-78"/>
                <a:ea typeface="+mn-ea"/>
                <a:cs typeface="AL-Mohanad" pitchFamily="2" charset="-78"/>
              </a:rPr>
            </a:br>
            <a:r>
              <a:rPr kumimoji="1" lang="ar-SA" sz="3200" b="1" kern="1200" dirty="0" smtClean="0">
                <a:solidFill>
                  <a:srgbClr val="002060"/>
                </a:solidFill>
                <a:latin typeface="Traditional Arabic" pitchFamily="18" charset="-78"/>
                <a:ea typeface="+mn-ea"/>
                <a:cs typeface="AL-Mohanad" pitchFamily="2" charset="-78"/>
              </a:rPr>
              <a:t/>
            </a:r>
            <a:br>
              <a:rPr kumimoji="1" lang="ar-SA" sz="3200" b="1" kern="1200" dirty="0" smtClean="0">
                <a:solidFill>
                  <a:srgbClr val="002060"/>
                </a:solidFill>
                <a:latin typeface="Traditional Arabic" pitchFamily="18" charset="-78"/>
                <a:ea typeface="+mn-ea"/>
                <a:cs typeface="AL-Mohanad" pitchFamily="2" charset="-78"/>
              </a:rPr>
            </a:br>
            <a:r>
              <a:rPr kumimoji="1" lang="ar-SA" sz="3200" b="1" kern="1200" dirty="0" smtClean="0">
                <a:solidFill>
                  <a:srgbClr val="002060"/>
                </a:solidFill>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07950" y="116632"/>
            <a:ext cx="8893175" cy="4392613"/>
          </a:xfrm>
        </p:spPr>
        <p:txBody>
          <a:bodyPr/>
          <a:lstStyle/>
          <a:p>
            <a:pPr>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a:t>
            </a:r>
            <a:r>
              <a:rPr kumimoji="1" lang="ar-JO" sz="4000" b="1" kern="1200" dirty="0" err="1">
                <a:solidFill>
                  <a:srgbClr val="2E7174"/>
                </a:solidFill>
                <a:effectLst/>
                <a:latin typeface="Traditional Arabic" pitchFamily="18" charset="-78"/>
                <a:ea typeface="+mn-ea"/>
                <a:cs typeface="AL-Mohanad" pitchFamily="2" charset="-78"/>
              </a:rPr>
              <a:t>1-</a:t>
            </a:r>
            <a:r>
              <a:rPr kumimoji="1" lang="ar-JO" sz="4000" b="1" kern="1200" dirty="0">
                <a:solidFill>
                  <a:srgbClr val="2E7174"/>
                </a:solidFill>
                <a:effectLst/>
                <a:latin typeface="Traditional Arabic" pitchFamily="18" charset="-78"/>
                <a:ea typeface="+mn-ea"/>
                <a:cs typeface="AL-Mohanad" pitchFamily="2" charset="-78"/>
              </a:rPr>
              <a:t>  </a:t>
            </a:r>
            <a:r>
              <a:rPr kumimoji="1" lang="ar-SA" sz="4000" b="1" kern="1200" dirty="0" smtClean="0">
                <a:solidFill>
                  <a:srgbClr val="2E7174"/>
                </a:solidFill>
                <a:effectLst/>
                <a:latin typeface="Traditional Arabic" pitchFamily="18" charset="-78"/>
                <a:ea typeface="+mn-ea"/>
                <a:cs typeface="AL-Mohanad" pitchFamily="2" charset="-78"/>
              </a:rPr>
              <a:t>4</a:t>
            </a:r>
            <a:r>
              <a:rPr kumimoji="1" lang="ar-JO" sz="4000" b="1" kern="1200" dirty="0" smtClean="0">
                <a:solidFill>
                  <a:srgbClr val="2E7174"/>
                </a:solidFill>
                <a:effectLst/>
                <a:latin typeface="Traditional Arabic" pitchFamily="18" charset="-78"/>
                <a:ea typeface="+mn-ea"/>
                <a:cs typeface="AL-Mohanad" pitchFamily="2" charset="-78"/>
              </a:rPr>
              <a:t>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a:t>
            </a:r>
            <a:r>
              <a:rPr kumimoji="1" lang="ar-SA" sz="3200" b="1" kern="1200" dirty="0" smtClean="0">
                <a:solidFill>
                  <a:srgbClr val="002060"/>
                </a:solidFill>
                <a:effectLst/>
                <a:latin typeface="Traditional Arabic" pitchFamily="18" charset="-78"/>
                <a:ea typeface="+mn-ea"/>
                <a:cs typeface="AL-Mohanad" pitchFamily="2" charset="-78"/>
              </a:rPr>
              <a:t>مجموعتك ما هي </a:t>
            </a:r>
            <a:r>
              <a:rPr kumimoji="1" lang="ar-SA" sz="3200" b="1" kern="1200" dirty="0" smtClean="0">
                <a:solidFill>
                  <a:srgbClr val="002060"/>
                </a:solidFill>
                <a:latin typeface="Traditional Arabic" pitchFamily="18" charset="-78"/>
                <a:ea typeface="+mn-ea"/>
                <a:cs typeface="AL-Mohanad" pitchFamily="2" charset="-78"/>
              </a:rPr>
              <a:t>المبادئ الأساسية للتقويم </a:t>
            </a:r>
            <a:r>
              <a:rPr kumimoji="1" lang="ar-SA" sz="3200" b="1" kern="1200" dirty="0" err="1" smtClean="0">
                <a:solidFill>
                  <a:srgbClr val="002060"/>
                </a:solidFill>
                <a:effectLst/>
                <a:latin typeface="Traditional Arabic" pitchFamily="18" charset="-78"/>
                <a:ea typeface="+mn-ea"/>
                <a:cs typeface="AL-Mohanad" pitchFamily="2" charset="-78"/>
              </a:rPr>
              <a:t>الواقعي ؟</a:t>
            </a:r>
            <a:r>
              <a:rPr kumimoji="1" lang="en-US" sz="3200" b="1" kern="1200" dirty="0" smtClean="0">
                <a:solidFill>
                  <a:srgbClr val="002060"/>
                </a:solidFill>
                <a:effectLst/>
                <a:latin typeface="Traditional Arabic" pitchFamily="18" charset="-78"/>
                <a:ea typeface="+mn-ea"/>
                <a:cs typeface="AL-Mohanad" pitchFamily="2" charset="-78"/>
              </a:rPr>
              <a:t>      </a:t>
            </a:r>
            <a:br>
              <a:rPr kumimoji="1" lang="en-US" sz="3200" b="1" kern="1200" dirty="0" smtClean="0">
                <a:solidFill>
                  <a:srgbClr val="002060"/>
                </a:solidFill>
                <a:effectLst/>
                <a:latin typeface="Traditional Arabic" pitchFamily="18" charset="-78"/>
                <a:ea typeface="+mn-ea"/>
                <a:cs typeface="AL-Mohanad" pitchFamily="2" charset="-78"/>
              </a:rPr>
            </a:br>
            <a:r>
              <a:rPr kumimoji="1" lang="en-US" sz="3200" b="1" kern="1200" dirty="0" smtClean="0">
                <a:solidFill>
                  <a:srgbClr val="002060"/>
                </a:solidFill>
                <a:latin typeface="Traditional Arabic" pitchFamily="18" charset="-78"/>
                <a:ea typeface="+mn-ea"/>
                <a:cs typeface="AL-Mohanad" pitchFamily="2" charset="-78"/>
              </a:rPr>
              <a:t>                               </a:t>
            </a:r>
            <a:br>
              <a:rPr kumimoji="1" lang="en-US" sz="3200" b="1" kern="1200" dirty="0" smtClean="0">
                <a:solidFill>
                  <a:srgbClr val="002060"/>
                </a:solidFill>
                <a:latin typeface="Traditional Arabic" pitchFamily="18" charset="-78"/>
                <a:ea typeface="+mn-ea"/>
                <a:cs typeface="AL-Mohanad" pitchFamily="2" charset="-78"/>
              </a:rPr>
            </a:br>
            <a:r>
              <a:rPr kumimoji="1" lang="en-US" sz="3200" b="1" kern="1200" dirty="0" smtClean="0">
                <a:solidFill>
                  <a:srgbClr val="002060"/>
                </a:solidFill>
                <a:latin typeface="Traditional Arabic" pitchFamily="18" charset="-78"/>
                <a:ea typeface="+mn-ea"/>
                <a:cs typeface="AL-Mohanad" pitchFamily="2" charset="-78"/>
              </a:rPr>
              <a:t>                          </a:t>
            </a:r>
            <a:r>
              <a:rPr kumimoji="1" lang="en-US" sz="3200" b="1" kern="1200" dirty="0" smtClean="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sz="5400" dirty="0" smtClean="0">
                <a:solidFill>
                  <a:srgbClr val="C00000"/>
                </a:solidFill>
                <a:cs typeface="PT Bold Heading" pitchFamily="2" charset="-78"/>
              </a:rPr>
              <a:t>مناقشة الأنشطة </a:t>
            </a:r>
            <a:endParaRPr lang="ar-SA" sz="5400" dirty="0">
              <a:solidFill>
                <a:srgbClr val="C00000"/>
              </a:solidFill>
              <a:cs typeface="PT Bold Heading" pitchFamily="2" charset="-78"/>
            </a:endParaRPr>
          </a:p>
        </p:txBody>
      </p:sp>
      <p:sp>
        <p:nvSpPr>
          <p:cNvPr id="3" name="عنوان فرعي 2"/>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07950" y="-99392"/>
            <a:ext cx="8893175" cy="4392613"/>
          </a:xfrm>
        </p:spPr>
        <p:txBody>
          <a:bodyPr/>
          <a:lstStyle/>
          <a:p>
            <a:pPr rtl="1" eaLnBrk="1" hangingPunct="1">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( 1-  </a:t>
            </a:r>
            <a:r>
              <a:rPr kumimoji="1" lang="ar-JO" sz="4000" b="1" kern="1200" dirty="0" err="1">
                <a:solidFill>
                  <a:srgbClr val="2E7174"/>
                </a:solidFill>
                <a:effectLst/>
                <a:latin typeface="Traditional Arabic" pitchFamily="18" charset="-78"/>
                <a:ea typeface="+mn-ea"/>
                <a:cs typeface="AL-Mohanad" pitchFamily="2" charset="-78"/>
              </a:rPr>
              <a:t>2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مجموعتك بأسباب التحول </a:t>
            </a:r>
            <a:r>
              <a:rPr kumimoji="1" lang="ar-JO" sz="3200" b="1" kern="1200" dirty="0">
                <a:solidFill>
                  <a:srgbClr val="002060"/>
                </a:solidFill>
                <a:effectLst/>
                <a:latin typeface="Traditional Arabic" pitchFamily="18" charset="-78"/>
                <a:ea typeface="+mn-ea"/>
                <a:cs typeface="AL-Mohanad" pitchFamily="2" charset="-78"/>
              </a:rPr>
              <a:t>/ الانتقال </a:t>
            </a:r>
            <a:r>
              <a:rPr kumimoji="1" lang="ar-SA" sz="3200" b="1" kern="1200" dirty="0">
                <a:solidFill>
                  <a:srgbClr val="002060"/>
                </a:solidFill>
                <a:effectLst/>
                <a:latin typeface="Traditional Arabic" pitchFamily="18" charset="-78"/>
                <a:ea typeface="+mn-ea"/>
                <a:cs typeface="AL-Mohanad" pitchFamily="2" charset="-78"/>
              </a:rPr>
              <a:t>إلى التقويم </a:t>
            </a:r>
            <a:r>
              <a:rPr kumimoji="1" lang="en-US" sz="3200" b="1" kern="1200" dirty="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الواقعي</a:t>
            </a:r>
            <a:r>
              <a:rPr kumimoji="1" lang="en-US" sz="3200" b="1" kern="1200" dirty="0">
                <a:solidFill>
                  <a:srgbClr val="002060"/>
                </a:solidFill>
                <a:effectLst/>
                <a:latin typeface="Traditional Arabic" pitchFamily="18" charset="-78"/>
                <a:ea typeface="+mn-ea"/>
                <a:cs typeface="AL-Mohanad" pitchFamily="2" charset="-78"/>
              </a:rPr>
              <a:t> </a:t>
            </a:r>
            <a:r>
              <a:rPr kumimoji="1" lang="en-US" sz="3200" b="1" kern="1200" dirty="0" smtClean="0">
                <a:solidFill>
                  <a:srgbClr val="002060"/>
                </a:solidFill>
                <a:effectLst/>
                <a:latin typeface="Traditional Arabic" pitchFamily="18" charset="-78"/>
                <a:ea typeface="+mn-ea"/>
                <a:cs typeface="AL-Mohanad" pitchFamily="2" charset="-78"/>
              </a:rPr>
              <a:t>           . </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0849"/>
            <a:ext cx="7415212" cy="3816424"/>
          </a:xfrm>
        </p:spPr>
        <p:txBody>
          <a:bodyPr/>
          <a:lstStyle/>
          <a:p>
            <a:pPr marL="0" indent="0" algn="r">
              <a:buFont typeface="Wingdings" pitchFamily="2" charset="2"/>
              <a:buNone/>
              <a:defRPr/>
            </a:pPr>
            <a:r>
              <a:rPr lang="ar-SA" b="1" dirty="0" smtClean="0">
                <a:solidFill>
                  <a:srgbClr val="002060"/>
                </a:solidFill>
                <a:latin typeface="Simplified Arabic" pitchFamily="18" charset="-78"/>
                <a:cs typeface="AL-Mohanad" pitchFamily="2" charset="-78"/>
              </a:rPr>
              <a:t>التقويم الذي يعكس انجازات الطالب, ويقيسها في مواقف حقيقية , ويعمل على قياس مقومات شخصية الطالب </a:t>
            </a:r>
            <a:r>
              <a:rPr lang="ar-SA" b="1" dirty="0">
                <a:solidFill>
                  <a:srgbClr val="002060"/>
                </a:solidFill>
                <a:latin typeface="Simplified Arabic" pitchFamily="18" charset="-78"/>
                <a:cs typeface="AL-Mohanad" pitchFamily="2" charset="-78"/>
              </a:rPr>
              <a:t>بشتى جوانبها.</a:t>
            </a:r>
          </a:p>
          <a:p>
            <a:pPr marL="0" indent="0" algn="r">
              <a:buFont typeface="Wingdings" pitchFamily="2" charset="2"/>
              <a:buNone/>
              <a:defRPr/>
            </a:pPr>
            <a:r>
              <a:rPr lang="ar-SA" sz="2400" b="1" dirty="0" smtClean="0">
                <a:solidFill>
                  <a:srgbClr val="002060"/>
                </a:solidFill>
                <a:effectLst/>
                <a:cs typeface="AL-Mohanad" pitchFamily="2" charset="-78"/>
              </a:rPr>
              <a:t>لم </a:t>
            </a:r>
            <a:r>
              <a:rPr lang="ar-SA" sz="2400" b="1" dirty="0">
                <a:solidFill>
                  <a:srgbClr val="002060"/>
                </a:solidFill>
                <a:effectLst/>
                <a:cs typeface="AL-Mohanad" pitchFamily="2" charset="-78"/>
              </a:rPr>
              <a:t>يعدّ التقويم يعنى فقط بقياس التحصيل الدراسي للطالب في المواد المختلفة، بل تعداه لقياس مقومات شخصية الطالب بشتى جوانبها - المفهوم الموسع للذكاء الإنساني (نظرية </a:t>
            </a:r>
            <a:r>
              <a:rPr lang="ar-SA" sz="2400" b="1" dirty="0" err="1">
                <a:solidFill>
                  <a:srgbClr val="002060"/>
                </a:solidFill>
                <a:effectLst/>
                <a:cs typeface="AL-Mohanad" pitchFamily="2" charset="-78"/>
              </a:rPr>
              <a:t>الذكاءات</a:t>
            </a:r>
            <a:r>
              <a:rPr lang="ar-SA" sz="2400" b="1" dirty="0">
                <a:solidFill>
                  <a:srgbClr val="002060"/>
                </a:solidFill>
                <a:effectLst/>
                <a:cs typeface="AL-Mohanad" pitchFamily="2" charset="-78"/>
              </a:rPr>
              <a:t> المتعددة </a:t>
            </a:r>
            <a:r>
              <a:rPr lang="ar-SA" sz="2400" b="1" dirty="0" err="1">
                <a:solidFill>
                  <a:srgbClr val="002060"/>
                </a:solidFill>
                <a:effectLst/>
                <a:cs typeface="AL-Mohanad" pitchFamily="2" charset="-78"/>
              </a:rPr>
              <a:t>لجاردنر</a:t>
            </a:r>
            <a:r>
              <a:rPr lang="ar-SA" sz="2400" b="1" dirty="0" smtClean="0">
                <a:solidFill>
                  <a:srgbClr val="002060"/>
                </a:solidFill>
                <a:effectLst/>
                <a:cs typeface="AL-Mohanad" pitchFamily="2" charset="-78"/>
              </a:rPr>
              <a:t>)-مما </a:t>
            </a:r>
            <a:r>
              <a:rPr lang="ar-SA" sz="2400" b="1" dirty="0">
                <a:solidFill>
                  <a:srgbClr val="002060"/>
                </a:solidFill>
                <a:effectLst/>
                <a:cs typeface="AL-Mohanad" pitchFamily="2" charset="-78"/>
              </a:rPr>
              <a:t>أدى إلى اتساع مجالاته وتنوع طرائقه وأساليبه, هذا بالإضافة إلى ما أحدثته ثورة التقنيات والمعلومات  والمستويات التربوية كموجهات </a:t>
            </a:r>
            <a:r>
              <a:rPr lang="ar-SA" sz="2400" b="1" dirty="0" smtClean="0">
                <a:solidFill>
                  <a:srgbClr val="002060"/>
                </a:solidFill>
                <a:effectLst/>
                <a:cs typeface="AL-Mohanad" pitchFamily="2" charset="-78"/>
              </a:rPr>
              <a:t>للتقويم.</a:t>
            </a:r>
            <a:endParaRPr lang="en-US" sz="2400" b="1" dirty="0">
              <a:solidFill>
                <a:srgbClr val="002060"/>
              </a:solidFill>
              <a:effectLst/>
              <a:cs typeface="AL-Mohanad" pitchFamily="2" charset="-78"/>
            </a:endParaRPr>
          </a:p>
        </p:txBody>
      </p:sp>
      <p:sp>
        <p:nvSpPr>
          <p:cNvPr id="4" name="مستطيل 3"/>
          <p:cNvSpPr/>
          <p:nvPr/>
        </p:nvSpPr>
        <p:spPr>
          <a:xfrm>
            <a:off x="2915816" y="838453"/>
            <a:ext cx="3294112" cy="646331"/>
          </a:xfrm>
          <a:prstGeom prst="rect">
            <a:avLst/>
          </a:prstGeom>
        </p:spPr>
        <p:txBody>
          <a:bodyPr wrap="square">
            <a:spAutoFit/>
          </a:bodyPr>
          <a:lstStyle/>
          <a:p>
            <a:pPr lvl="0" algn="r" rtl="1">
              <a:spcBef>
                <a:spcPct val="20000"/>
              </a:spcBef>
              <a:defRPr/>
            </a:pPr>
            <a:r>
              <a:rPr lang="ar-SA" sz="3600" kern="0" dirty="0" smtClean="0">
                <a:solidFill>
                  <a:srgbClr val="2E7174"/>
                </a:solidFill>
                <a:latin typeface="Simplified Arabic" pitchFamily="18" charset="-78"/>
                <a:cs typeface="PT Bold Heading" pitchFamily="2" charset="-78"/>
              </a:rPr>
              <a:t>التقويم </a:t>
            </a:r>
            <a:r>
              <a:rPr lang="ar-SA" sz="3600" kern="0" dirty="0" err="1" smtClean="0">
                <a:solidFill>
                  <a:srgbClr val="2E7174"/>
                </a:solidFill>
                <a:latin typeface="Simplified Arabic" pitchFamily="18" charset="-78"/>
                <a:cs typeface="PT Bold Heading" pitchFamily="2" charset="-78"/>
              </a:rPr>
              <a:t>الواقعي :</a:t>
            </a:r>
            <a:r>
              <a:rPr lang="ar-SA" sz="2800" kern="0" dirty="0" smtClean="0">
                <a:solidFill>
                  <a:srgbClr val="2E7174"/>
                </a:solidFill>
                <a:latin typeface="Simplified Arabic" pitchFamily="18" charset="-78"/>
                <a:cs typeface="PT Bold Heading" pitchFamily="2" charset="-78"/>
              </a:rPr>
              <a:t> </a:t>
            </a:r>
          </a:p>
        </p:txBody>
      </p:sp>
      <p:pic>
        <p:nvPicPr>
          <p:cNvPr id="5"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6742112"/>
          </a:xfrm>
        </p:spPr>
        <p:txBody>
          <a:bodyPr/>
          <a:lstStyle/>
          <a:p>
            <a:pPr algn="r" rtl="1" eaLnBrk="1" hangingPunct="1">
              <a:spcBef>
                <a:spcPct val="50000"/>
              </a:spcBef>
              <a:defRPr/>
            </a:pPr>
            <a:r>
              <a:rPr kumimoji="1" lang="ar-SA" sz="3200" b="1" kern="1200" dirty="0" smtClean="0">
                <a:solidFill>
                  <a:srgbClr val="2E7174"/>
                </a:solidFill>
                <a:effectLst/>
                <a:latin typeface="Traditional Arabic" pitchFamily="18" charset="-78"/>
                <a:ea typeface="+mn-ea"/>
                <a:cs typeface="PT Bold Heading" pitchFamily="2" charset="-78"/>
              </a:rPr>
              <a:t>لماذا </a:t>
            </a:r>
            <a:r>
              <a:rPr kumimoji="1" lang="ar-SA" sz="3200" b="1" kern="1200" dirty="0">
                <a:solidFill>
                  <a:srgbClr val="2E7174"/>
                </a:solidFill>
                <a:effectLst/>
                <a:latin typeface="Traditional Arabic" pitchFamily="18" charset="-78"/>
                <a:ea typeface="+mn-ea"/>
                <a:cs typeface="PT Bold Heading" pitchFamily="2" charset="-78"/>
              </a:rPr>
              <a:t>التقويم الواقعي  ؟</a:t>
            </a:r>
            <a:r>
              <a:rPr lang="ar-SA" sz="2800" dirty="0" smtClean="0">
                <a:solidFill>
                  <a:schemeClr val="folHlink"/>
                </a:solidFill>
              </a:rPr>
              <a:t/>
            </a:r>
            <a:br>
              <a:rPr lang="ar-SA" sz="2800" dirty="0" smtClean="0">
                <a:solidFill>
                  <a:schemeClr val="folHlink"/>
                </a:solidFill>
              </a:rPr>
            </a:br>
            <a:r>
              <a:rPr kumimoji="1" lang="ar-SA" sz="2600" b="1" kern="1200" dirty="0">
                <a:solidFill>
                  <a:srgbClr val="002060"/>
                </a:solidFill>
                <a:effectLst/>
                <a:latin typeface="Traditional Arabic" pitchFamily="18" charset="-78"/>
                <a:ea typeface="+mn-ea"/>
                <a:cs typeface="AL-Mohanad" pitchFamily="2" charset="-78"/>
              </a:rPr>
              <a:t>لم يعدّ التقويم يُعنى فقط بقياس التحصيل الدراسي للطالب في المواد المختلفة، بل تعداه لقياس مقومات شخصية الطالب بشتى جوانبها، وبذلك اتسعت مجالاته وتنوعت طرائقه </a:t>
            </a:r>
            <a:r>
              <a:rPr kumimoji="1" lang="ar-SA" sz="2600" b="1" kern="1200" dirty="0" smtClean="0">
                <a:solidFill>
                  <a:srgbClr val="002060"/>
                </a:solidFill>
                <a:effectLst/>
                <a:latin typeface="Traditional Arabic" pitchFamily="18" charset="-78"/>
                <a:ea typeface="+mn-ea"/>
                <a:cs typeface="AL-Mohanad" pitchFamily="2" charset="-78"/>
              </a:rPr>
              <a:t>وأساليبه</a:t>
            </a:r>
            <a:r>
              <a:rPr lang="ar-SA" sz="2400" dirty="0" smtClean="0">
                <a:cs typeface="AL-Mohanad" pitchFamily="2" charset="-78"/>
              </a:rPr>
              <a:t/>
            </a:r>
            <a:br>
              <a:rPr lang="ar-SA" sz="2400" dirty="0" smtClean="0">
                <a:cs typeface="AL-Mohanad" pitchFamily="2" charset="-78"/>
              </a:rPr>
            </a:br>
            <a:r>
              <a:rPr lang="ar-SA" sz="2800" dirty="0" smtClean="0">
                <a:cs typeface="AL-Mohanad" pitchFamily="2" charset="-78"/>
              </a:rPr>
              <a:t> </a:t>
            </a:r>
            <a:r>
              <a:rPr kumimoji="1" lang="ar-SA" sz="3200" b="1" kern="1200" dirty="0">
                <a:solidFill>
                  <a:srgbClr val="2E7174"/>
                </a:solidFill>
                <a:effectLst/>
                <a:latin typeface="Traditional Arabic" pitchFamily="18" charset="-78"/>
                <a:ea typeface="+mn-ea"/>
                <a:cs typeface="PT Bold Heading" pitchFamily="2" charset="-78"/>
              </a:rPr>
              <a:t>يهدف التقويم الواقعي إلى : </a:t>
            </a:r>
            <a:r>
              <a:rPr lang="en-US" sz="2800" b="1" dirty="0" smtClean="0">
                <a:solidFill>
                  <a:schemeClr val="folHlink"/>
                </a:solidFill>
                <a:cs typeface="AL-Mohanad" pitchFamily="2" charset="-78"/>
              </a:rPr>
              <a:t/>
            </a:r>
            <a:br>
              <a:rPr lang="en-US" sz="2800" b="1" dirty="0" smtClean="0">
                <a:solidFill>
                  <a:schemeClr val="folHlink"/>
                </a:solidFill>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a:t>
            </a:r>
            <a:r>
              <a:rPr kumimoji="1" lang="ar-JO" sz="2600" b="1" kern="1200" dirty="0">
                <a:solidFill>
                  <a:srgbClr val="002060"/>
                </a:solidFill>
                <a:effectLst/>
                <a:latin typeface="Traditional Arabic" pitchFamily="18" charset="-78"/>
                <a:ea typeface="+mn-ea"/>
                <a:cs typeface="AL-Mohanad" pitchFamily="2" charset="-78"/>
              </a:rPr>
              <a:t>صقل </a:t>
            </a:r>
            <a:r>
              <a:rPr kumimoji="1" lang="ar-SA" sz="2600" b="1" kern="1200" dirty="0">
                <a:solidFill>
                  <a:srgbClr val="002060"/>
                </a:solidFill>
                <a:effectLst/>
                <a:latin typeface="Traditional Arabic" pitchFamily="18" charset="-78"/>
                <a:ea typeface="+mn-ea"/>
                <a:cs typeface="AL-Mohanad" pitchFamily="2" charset="-78"/>
              </a:rPr>
              <a:t>المهارات الحياتية الحقيقية .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تنمية المهارات العقلية العليا . </a:t>
            </a:r>
            <a:br>
              <a:rPr kumimoji="1" lang="ar-SA"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a:t>
            </a:r>
            <a:r>
              <a:rPr kumimoji="1" lang="ar-JO" sz="2600" b="1" kern="1200" dirty="0">
                <a:solidFill>
                  <a:srgbClr val="002060"/>
                </a:solidFill>
                <a:effectLst/>
                <a:latin typeface="Traditional Arabic" pitchFamily="18" charset="-78"/>
                <a:ea typeface="+mn-ea"/>
                <a:cs typeface="AL-Mohanad" pitchFamily="2" charset="-78"/>
              </a:rPr>
              <a:t>دعم</a:t>
            </a:r>
            <a:r>
              <a:rPr kumimoji="1" lang="ar-SA" sz="2600" b="1" kern="1200" dirty="0">
                <a:solidFill>
                  <a:srgbClr val="002060"/>
                </a:solidFill>
                <a:effectLst/>
                <a:latin typeface="Traditional Arabic" pitchFamily="18" charset="-78"/>
                <a:ea typeface="+mn-ea"/>
                <a:cs typeface="AL-Mohanad" pitchFamily="2" charset="-78"/>
              </a:rPr>
              <a:t> الأفكار والاستجابات والجديدة</a:t>
            </a:r>
            <a:r>
              <a:rPr kumimoji="1" lang="ar-JO" sz="2600" b="1" kern="1200" dirty="0">
                <a:solidFill>
                  <a:srgbClr val="002060"/>
                </a:solidFill>
                <a:effectLst/>
                <a:latin typeface="Traditional Arabic" pitchFamily="18" charset="-78"/>
                <a:ea typeface="+mn-ea"/>
                <a:cs typeface="AL-Mohanad" pitchFamily="2" charset="-78"/>
              </a:rPr>
              <a:t> والإبداعية</a:t>
            </a:r>
            <a:r>
              <a:rPr kumimoji="1" lang="ar-SA" sz="2600" b="1" kern="1200" dirty="0">
                <a:solidFill>
                  <a:srgbClr val="002060"/>
                </a:solidFill>
                <a:effectLst/>
                <a:latin typeface="Traditional Arabic" pitchFamily="18" charset="-78"/>
                <a:ea typeface="+mn-ea"/>
                <a:cs typeface="AL-Mohanad" pitchFamily="2" charset="-78"/>
              </a:rPr>
              <a:t> .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 التركيز على </a:t>
            </a:r>
            <a:r>
              <a:rPr kumimoji="1" lang="ar-JO" sz="2600" b="1" kern="1200" dirty="0">
                <a:solidFill>
                  <a:srgbClr val="002060"/>
                </a:solidFill>
                <a:effectLst/>
                <a:latin typeface="Traditional Arabic" pitchFamily="18" charset="-78"/>
                <a:ea typeface="+mn-ea"/>
                <a:cs typeface="AL-Mohanad" pitchFamily="2" charset="-78"/>
              </a:rPr>
              <a:t>كل من </a:t>
            </a:r>
            <a:r>
              <a:rPr kumimoji="1" lang="ar-SA" sz="2600" b="1" kern="1200" dirty="0">
                <a:solidFill>
                  <a:srgbClr val="002060"/>
                </a:solidFill>
                <a:effectLst/>
                <a:latin typeface="Traditional Arabic" pitchFamily="18" charset="-78"/>
                <a:ea typeface="+mn-ea"/>
                <a:cs typeface="AL-Mohanad" pitchFamily="2" charset="-78"/>
              </a:rPr>
              <a:t>العمليات والمنتج في عملية التعلم .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 تنمية مهارات متعددة</a:t>
            </a:r>
            <a:r>
              <a:rPr kumimoji="1" lang="ar-JO" sz="2600" b="1" kern="1200" dirty="0">
                <a:solidFill>
                  <a:srgbClr val="002060"/>
                </a:solidFill>
                <a:effectLst/>
                <a:latin typeface="Traditional Arabic" pitchFamily="18" charset="-78"/>
                <a:ea typeface="+mn-ea"/>
                <a:cs typeface="AL-Mohanad" pitchFamily="2" charset="-78"/>
              </a:rPr>
              <a:t> لنتاجات متعددة</a:t>
            </a:r>
            <a:r>
              <a:rPr kumimoji="1" lang="ar-SA" sz="2600" b="1" kern="1200" dirty="0">
                <a:solidFill>
                  <a:srgbClr val="002060"/>
                </a:solidFill>
                <a:effectLst/>
                <a:latin typeface="Traditional Arabic" pitchFamily="18" charset="-78"/>
                <a:ea typeface="+mn-ea"/>
                <a:cs typeface="AL-Mohanad" pitchFamily="2" charset="-78"/>
              </a:rPr>
              <a:t> ضمن مشروع متكامل.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a:t>
            </a:r>
            <a:r>
              <a:rPr kumimoji="1" lang="ar-JO" sz="2600" b="1" kern="1200" dirty="0">
                <a:solidFill>
                  <a:srgbClr val="002060"/>
                </a:solidFill>
                <a:effectLst/>
                <a:latin typeface="Traditional Arabic" pitchFamily="18" charset="-78"/>
                <a:ea typeface="+mn-ea"/>
                <a:cs typeface="AL-Mohanad" pitchFamily="2" charset="-78"/>
              </a:rPr>
              <a:t>تطوير و</a:t>
            </a:r>
            <a:r>
              <a:rPr kumimoji="1" lang="ar-SA" sz="2600" b="1" kern="1200" dirty="0">
                <a:solidFill>
                  <a:srgbClr val="002060"/>
                </a:solidFill>
                <a:effectLst/>
                <a:latin typeface="Traditional Arabic" pitchFamily="18" charset="-78"/>
                <a:ea typeface="+mn-ea"/>
                <a:cs typeface="AL-Mohanad" pitchFamily="2" charset="-78"/>
              </a:rPr>
              <a:t>تعزيز قدرة الطالب على التقويم الذاتي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جمع </a:t>
            </a:r>
            <a:r>
              <a:rPr kumimoji="1" lang="ar-JO" sz="2600" b="1" kern="1200" dirty="0" err="1">
                <a:solidFill>
                  <a:srgbClr val="002060"/>
                </a:solidFill>
                <a:effectLst/>
                <a:latin typeface="Traditional Arabic" pitchFamily="18" charset="-78"/>
                <a:ea typeface="+mn-ea"/>
                <a:cs typeface="AL-Mohanad" pitchFamily="2" charset="-78"/>
              </a:rPr>
              <a:t>البراه</a:t>
            </a:r>
            <a:r>
              <a:rPr kumimoji="1" lang="ar-SA" sz="2600" b="1" kern="1200" dirty="0">
                <a:solidFill>
                  <a:srgbClr val="002060"/>
                </a:solidFill>
                <a:effectLst/>
                <a:latin typeface="Traditional Arabic" pitchFamily="18" charset="-78"/>
                <a:ea typeface="+mn-ea"/>
                <a:cs typeface="AL-Mohanad" pitchFamily="2" charset="-78"/>
              </a:rPr>
              <a:t>ي</a:t>
            </a:r>
            <a:r>
              <a:rPr kumimoji="1" lang="ar-JO" sz="2600" b="1" kern="1200" dirty="0">
                <a:solidFill>
                  <a:srgbClr val="002060"/>
                </a:solidFill>
                <a:effectLst/>
                <a:latin typeface="Traditional Arabic" pitchFamily="18" charset="-78"/>
                <a:ea typeface="+mn-ea"/>
                <a:cs typeface="AL-Mohanad" pitchFamily="2" charset="-78"/>
              </a:rPr>
              <a:t>ن والأدلة</a:t>
            </a:r>
            <a:r>
              <a:rPr kumimoji="1" lang="ar-SA" sz="2600" b="1" kern="1200" dirty="0">
                <a:solidFill>
                  <a:srgbClr val="002060"/>
                </a:solidFill>
                <a:effectLst/>
                <a:latin typeface="Traditional Arabic" pitchFamily="18" charset="-78"/>
                <a:ea typeface="+mn-ea"/>
                <a:cs typeface="AL-Mohanad" pitchFamily="2" charset="-78"/>
              </a:rPr>
              <a:t> التي تبيّن درجة تحقيق المتعلمين لنتاجات التعلم .</a:t>
            </a:r>
            <a:br>
              <a:rPr kumimoji="1" lang="ar-SA"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 استخدام استراتيجيات وأدوات تقويم متعددة لقياس الجوانب المتنوعة في شخصية المتعلم</a:t>
            </a:r>
            <a:r>
              <a:rPr kumimoji="1" lang="ar-SA" sz="2600" b="1" kern="1200" dirty="0" smtClean="0">
                <a:solidFill>
                  <a:srgbClr val="002060"/>
                </a:solidFill>
                <a:effectLst/>
                <a:latin typeface="Traditional Arabic" pitchFamily="18" charset="-78"/>
                <a:ea typeface="+mn-ea"/>
                <a:cs typeface="AL-Mohanad" pitchFamily="2" charset="-78"/>
              </a:rPr>
              <a:t>.</a:t>
            </a:r>
            <a:endParaRPr lang="ar-JO" sz="2600" dirty="0">
              <a:cs typeface="AL-Mohana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359345" y="116507"/>
            <a:ext cx="8893175" cy="4392613"/>
          </a:xfrm>
        </p:spPr>
        <p:txBody>
          <a:bodyPr/>
          <a:lstStyle/>
          <a:p>
            <a:pPr rtl="1" eaLnBrk="1" hangingPunct="1">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a:t>
            </a:r>
            <a:r>
              <a:rPr kumimoji="1" lang="ar-JO" sz="4000" b="1" kern="1200" dirty="0" err="1">
                <a:solidFill>
                  <a:srgbClr val="2E7174"/>
                </a:solidFill>
                <a:effectLst/>
                <a:latin typeface="Traditional Arabic" pitchFamily="18" charset="-78"/>
                <a:ea typeface="+mn-ea"/>
                <a:cs typeface="AL-Mohanad" pitchFamily="2" charset="-78"/>
              </a:rPr>
              <a:t>1-</a:t>
            </a:r>
            <a:r>
              <a:rPr kumimoji="1" lang="ar-JO" sz="4000" b="1" kern="1200" dirty="0">
                <a:solidFill>
                  <a:srgbClr val="2E7174"/>
                </a:solidFill>
                <a:effectLst/>
                <a:latin typeface="Traditional Arabic" pitchFamily="18" charset="-78"/>
                <a:ea typeface="+mn-ea"/>
                <a:cs typeface="AL-Mohanad" pitchFamily="2" charset="-78"/>
              </a:rPr>
              <a:t>  </a:t>
            </a:r>
            <a:r>
              <a:rPr kumimoji="1" lang="ar-SA" sz="4000" b="1" kern="1200" dirty="0" smtClean="0">
                <a:solidFill>
                  <a:srgbClr val="2E7174"/>
                </a:solidFill>
                <a:effectLst/>
                <a:latin typeface="Traditional Arabic" pitchFamily="18" charset="-78"/>
                <a:ea typeface="+mn-ea"/>
                <a:cs typeface="AL-Mohanad" pitchFamily="2" charset="-78"/>
              </a:rPr>
              <a:t>3</a:t>
            </a:r>
            <a:r>
              <a:rPr kumimoji="1" lang="ar-JO" sz="4000" b="1" kern="1200" dirty="0" smtClean="0">
                <a:solidFill>
                  <a:srgbClr val="2E7174"/>
                </a:solidFill>
                <a:effectLst/>
                <a:latin typeface="Traditional Arabic" pitchFamily="18" charset="-78"/>
                <a:ea typeface="+mn-ea"/>
                <a:cs typeface="AL-Mohanad" pitchFamily="2" charset="-78"/>
              </a:rPr>
              <a:t>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مجموعتك </a:t>
            </a:r>
            <a:r>
              <a:rPr kumimoji="1" lang="ar-SA" sz="3200" b="1" kern="1200" dirty="0" smtClean="0">
                <a:solidFill>
                  <a:srgbClr val="002060"/>
                </a:solidFill>
                <a:effectLst/>
                <a:latin typeface="Traditional Arabic" pitchFamily="18" charset="-78"/>
                <a:ea typeface="+mn-ea"/>
                <a:cs typeface="AL-Mohanad" pitchFamily="2" charset="-78"/>
              </a:rPr>
              <a:t>ما هي </a:t>
            </a:r>
            <a:r>
              <a:rPr kumimoji="1" lang="ar-SA" sz="3200" b="1" kern="1200" dirty="0" err="1" smtClean="0">
                <a:solidFill>
                  <a:srgbClr val="002060"/>
                </a:solidFill>
                <a:effectLst/>
                <a:latin typeface="Traditional Arabic" pitchFamily="18" charset="-78"/>
                <a:ea typeface="+mn-ea"/>
                <a:cs typeface="AL-Mohanad" pitchFamily="2" charset="-78"/>
              </a:rPr>
              <a:t>سمات </a:t>
            </a:r>
            <a:r>
              <a:rPr kumimoji="1" lang="ar-SA" sz="3200" b="1" kern="1200" dirty="0" smtClean="0">
                <a:solidFill>
                  <a:srgbClr val="002060"/>
                </a:solidFill>
                <a:effectLst/>
                <a:latin typeface="Traditional Arabic" pitchFamily="18" charset="-78"/>
                <a:ea typeface="+mn-ea"/>
                <a:cs typeface="AL-Mohanad" pitchFamily="2" charset="-78"/>
              </a:rPr>
              <a:t>( خصائص)التقويم الواقعي</a:t>
            </a:r>
            <a:r>
              <a:rPr kumimoji="1" lang="en-US" sz="3200" b="1" kern="1200" dirty="0" smtClean="0">
                <a:solidFill>
                  <a:srgbClr val="002060"/>
                </a:solidFill>
                <a:effectLst/>
                <a:latin typeface="Traditional Arabic" pitchFamily="18" charset="-78"/>
                <a:ea typeface="+mn-ea"/>
                <a:cs typeface="AL-Mohanad" pitchFamily="2" charset="-78"/>
              </a:rPr>
              <a:t> </a:t>
            </a:r>
            <a:r>
              <a:rPr kumimoji="1" lang="ar-SA" sz="3200" b="1" kern="1200" dirty="0" err="1" smtClean="0">
                <a:solidFill>
                  <a:srgbClr val="002060"/>
                </a:solidFill>
                <a:effectLst/>
                <a:latin typeface="Traditional Arabic" pitchFamily="18" charset="-78"/>
                <a:ea typeface="+mn-ea"/>
                <a:cs typeface="AL-Mohanad" pitchFamily="2" charset="-78"/>
              </a:rPr>
              <a:t>؟</a:t>
            </a:r>
            <a:r>
              <a:rPr kumimoji="1" lang="ar-SA" sz="3200" b="1" kern="1200" dirty="0" smtClean="0">
                <a:solidFill>
                  <a:srgbClr val="002060"/>
                </a:solidFill>
                <a:effectLst/>
                <a:latin typeface="Traditional Arabic" pitchFamily="18" charset="-78"/>
                <a:ea typeface="+mn-ea"/>
                <a:cs typeface="AL-Mohanad" pitchFamily="2" charset="-78"/>
              </a:rPr>
              <a:t/>
            </a:r>
            <a:br>
              <a:rPr kumimoji="1" lang="ar-SA" sz="3200" b="1" kern="1200" dirty="0" smtClean="0">
                <a:solidFill>
                  <a:srgbClr val="002060"/>
                </a:solidFill>
                <a:effectLst/>
                <a:latin typeface="Traditional Arabic" pitchFamily="18" charset="-78"/>
                <a:ea typeface="+mn-ea"/>
                <a:cs typeface="AL-Mohanad" pitchFamily="2" charset="-78"/>
              </a:rPr>
            </a:br>
            <a:r>
              <a:rPr kumimoji="1" lang="ar-SA" sz="3200" b="1" kern="1200" dirty="0" smtClean="0">
                <a:solidFill>
                  <a:srgbClr val="002060"/>
                </a:solidFill>
                <a:latin typeface="Traditional Arabic" pitchFamily="18" charset="-78"/>
                <a:ea typeface="+mn-ea"/>
                <a:cs typeface="AL-Mohanad" pitchFamily="2" charset="-78"/>
              </a:rPr>
              <a:t/>
            </a:r>
            <a:br>
              <a:rPr kumimoji="1" lang="ar-SA" sz="3200" b="1" kern="1200" dirty="0" smtClean="0">
                <a:solidFill>
                  <a:srgbClr val="002060"/>
                </a:solidFill>
                <a:latin typeface="Traditional Arabic" pitchFamily="18" charset="-78"/>
                <a:ea typeface="+mn-ea"/>
                <a:cs typeface="AL-Mohanad" pitchFamily="2" charset="-78"/>
              </a:rPr>
            </a:br>
            <a:r>
              <a:rPr kumimoji="1" lang="ar-SA" sz="3200" b="1" kern="1200" dirty="0" smtClean="0">
                <a:solidFill>
                  <a:srgbClr val="002060"/>
                </a:solidFill>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1" lang="ar-SA" sz="3200" b="1" kern="1200" dirty="0" err="1" smtClean="0">
                <a:solidFill>
                  <a:srgbClr val="2E7174"/>
                </a:solidFill>
                <a:latin typeface="Traditional Arabic" pitchFamily="18" charset="-78"/>
                <a:cs typeface="PT Bold Heading" pitchFamily="2" charset="-78"/>
              </a:rPr>
              <a:t>سمات </a:t>
            </a:r>
            <a:r>
              <a:rPr kumimoji="1" lang="ar-SA" sz="3200" b="1" kern="1200" dirty="0" smtClean="0">
                <a:solidFill>
                  <a:srgbClr val="2E7174"/>
                </a:solidFill>
                <a:latin typeface="Traditional Arabic" pitchFamily="18" charset="-78"/>
                <a:cs typeface="PT Bold Heading" pitchFamily="2" charset="-78"/>
              </a:rPr>
              <a:t>"خصائص" التقويم الواقعي</a:t>
            </a:r>
            <a:endParaRPr kumimoji="1" lang="ar-SA" sz="3200" b="1" kern="1200" dirty="0">
              <a:solidFill>
                <a:srgbClr val="002060"/>
              </a:solidFill>
              <a:effectLst/>
              <a:latin typeface="Traditional Arabic" pitchFamily="18" charset="-78"/>
              <a:ea typeface="+mn-ea"/>
              <a:cs typeface="AL-Mohanad" pitchFamily="2" charset="-78"/>
            </a:endParaRPr>
          </a:p>
        </p:txBody>
      </p:sp>
      <p:sp>
        <p:nvSpPr>
          <p:cNvPr id="3" name="عنصر نائب للمحتوى 2"/>
          <p:cNvSpPr>
            <a:spLocks noGrp="1"/>
          </p:cNvSpPr>
          <p:nvPr>
            <p:ph idx="1"/>
          </p:nvPr>
        </p:nvSpPr>
        <p:spPr>
          <a:xfrm>
            <a:off x="395536" y="1988840"/>
            <a:ext cx="8280920" cy="4432995"/>
          </a:xfrm>
          <a:solidFill>
            <a:schemeClr val="accent3"/>
          </a:solidFill>
        </p:spPr>
        <p:txBody>
          <a:bodyPr/>
          <a:lstStyle/>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يتطلب التقويم الواقعي أن يكون الطلبة فاعلين في أدائهم بالاعتماد على   المعلومات أو المعارف التي </a:t>
            </a:r>
            <a:r>
              <a:rPr kumimoji="1" lang="ar-SA" sz="2400" b="1" kern="1200" dirty="0" err="1" smtClean="0">
                <a:solidFill>
                  <a:srgbClr val="002060"/>
                </a:solidFill>
                <a:latin typeface="Traditional Arabic" pitchFamily="18" charset="-78"/>
                <a:cs typeface="AL-Mohanad" pitchFamily="2" charset="-78"/>
              </a:rPr>
              <a:t>اكتسبوها .</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 يُقدم للطالب مجموعة من المهمات والتحديات ضمن أنشطة تعليمية </a:t>
            </a:r>
            <a:r>
              <a:rPr kumimoji="1" lang="ar-SA" sz="2400" b="1" kern="1200" dirty="0" err="1" smtClean="0">
                <a:solidFill>
                  <a:srgbClr val="002060"/>
                </a:solidFill>
                <a:latin typeface="Traditional Arabic" pitchFamily="18" charset="-78"/>
                <a:cs typeface="AL-Mohanad" pitchFamily="2" charset="-78"/>
              </a:rPr>
              <a:t>مميزة (الأبحاث </a:t>
            </a:r>
            <a:r>
              <a:rPr kumimoji="1" lang="ar-SA" sz="2400" b="1" kern="1200" dirty="0" smtClean="0">
                <a:solidFill>
                  <a:srgbClr val="002060"/>
                </a:solidFill>
                <a:latin typeface="Traditional Arabic" pitchFamily="18" charset="-78"/>
                <a:cs typeface="AL-Mohanad" pitchFamily="2" charset="-78"/>
              </a:rPr>
              <a:t>، مهارات الكتابة، مراجعة أوراق البحث </a:t>
            </a:r>
            <a:r>
              <a:rPr kumimoji="1" lang="ar-SA" sz="2400" b="1" kern="1200" dirty="0" err="1" smtClean="0">
                <a:solidFill>
                  <a:srgbClr val="002060"/>
                </a:solidFill>
                <a:latin typeface="Traditional Arabic" pitchFamily="18" charset="-78"/>
                <a:cs typeface="AL-Mohanad" pitchFamily="2" charset="-78"/>
              </a:rPr>
              <a:t>ومناقشتها </a:t>
            </a:r>
            <a:r>
              <a:rPr kumimoji="1" lang="ar-SA" sz="2400" b="1" kern="1200" dirty="0" smtClean="0">
                <a:solidFill>
                  <a:srgbClr val="002060"/>
                </a:solidFill>
                <a:latin typeface="Traditional Arabic" pitchFamily="18" charset="-78"/>
                <a:cs typeface="AL-Mohanad" pitchFamily="2" charset="-78"/>
              </a:rPr>
              <a:t>، وتحليل الاحداث ال</a:t>
            </a:r>
            <a:r>
              <a:rPr kumimoji="1" lang="ar-JO" sz="2400" b="1" kern="1200" dirty="0" smtClean="0">
                <a:solidFill>
                  <a:srgbClr val="002060"/>
                </a:solidFill>
                <a:latin typeface="Traditional Arabic" pitchFamily="18" charset="-78"/>
                <a:cs typeface="AL-Mohanad" pitchFamily="2" charset="-78"/>
              </a:rPr>
              <a:t>اجتماعية</a:t>
            </a:r>
            <a:r>
              <a:rPr kumimoji="1" lang="ar-SA" sz="2400" b="1" kern="1200" dirty="0" smtClean="0">
                <a:solidFill>
                  <a:srgbClr val="002060"/>
                </a:solidFill>
                <a:latin typeface="Traditional Arabic" pitchFamily="18" charset="-78"/>
                <a:cs typeface="AL-Mohanad" pitchFamily="2" charset="-78"/>
              </a:rPr>
              <a:t> ، والمشاركة في المناظرات...</a:t>
            </a:r>
            <a:r>
              <a:rPr kumimoji="1" lang="ar-SA" sz="2400" b="1" kern="1200" dirty="0" err="1" smtClean="0">
                <a:solidFill>
                  <a:srgbClr val="002060"/>
                </a:solidFill>
                <a:latin typeface="Traditional Arabic" pitchFamily="18" charset="-78"/>
                <a:cs typeface="AL-Mohanad" pitchFamily="2" charset="-78"/>
              </a:rPr>
              <a:t>إلخ</a:t>
            </a:r>
            <a:r>
              <a:rPr kumimoji="1" lang="ar-SA" sz="2400" b="1" kern="1200" dirty="0" smtClean="0">
                <a:solidFill>
                  <a:srgbClr val="002060"/>
                </a:solidFill>
                <a:latin typeface="Traditional Arabic" pitchFamily="18" charset="-78"/>
                <a:cs typeface="AL-Mohanad" pitchFamily="2" charset="-78"/>
              </a:rPr>
              <a:t> </a:t>
            </a:r>
            <a:r>
              <a:rPr kumimoji="1" lang="ar-SA" sz="2400" b="1" kern="1200" dirty="0" err="1" smtClean="0">
                <a:solidFill>
                  <a:srgbClr val="002060"/>
                </a:solidFill>
                <a:latin typeface="Traditional Arabic" pitchFamily="18" charset="-78"/>
                <a:cs typeface="AL-Mohanad" pitchFamily="2" charset="-78"/>
              </a:rPr>
              <a:t>).</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يصقل مهارات الطالب القائمة </a:t>
            </a:r>
            <a:r>
              <a:rPr kumimoji="1" lang="ar-SA" sz="2400" b="1" kern="1200" smtClean="0">
                <a:solidFill>
                  <a:srgbClr val="002060"/>
                </a:solidFill>
                <a:latin typeface="Traditional Arabic" pitchFamily="18" charset="-78"/>
                <a:cs typeface="AL-Mohanad" pitchFamily="2" charset="-78"/>
              </a:rPr>
              <a:t>على </a:t>
            </a:r>
            <a:r>
              <a:rPr kumimoji="1" lang="ar-SA" sz="2400" b="1" kern="1200" smtClean="0">
                <a:solidFill>
                  <a:srgbClr val="002060"/>
                </a:solidFill>
                <a:latin typeface="Traditional Arabic" pitchFamily="18" charset="-78"/>
                <a:cs typeface="AL-Mohanad" pitchFamily="2" charset="-78"/>
              </a:rPr>
              <a:t>التحليل </a:t>
            </a:r>
            <a:r>
              <a:rPr kumimoji="1" lang="ar-SA" sz="2400" b="1" kern="1200" dirty="0" smtClean="0">
                <a:solidFill>
                  <a:srgbClr val="002060"/>
                </a:solidFill>
                <a:latin typeface="Traditional Arabic" pitchFamily="18" charset="-78"/>
                <a:cs typeface="AL-Mohanad" pitchFamily="2" charset="-78"/>
              </a:rPr>
              <a:t>والأداء العملي وتنفيذ </a:t>
            </a:r>
            <a:r>
              <a:rPr kumimoji="1" lang="ar-SA" sz="2400" b="1" kern="1200" dirty="0" err="1" smtClean="0">
                <a:solidFill>
                  <a:srgbClr val="002060"/>
                </a:solidFill>
                <a:latin typeface="Traditional Arabic" pitchFamily="18" charset="-78"/>
                <a:cs typeface="AL-Mohanad" pitchFamily="2" charset="-78"/>
              </a:rPr>
              <a:t>المشاريع .</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 يحقق هذا التقويم الصدق والثبات عن طريق توحيد معايير تقويم </a:t>
            </a:r>
            <a:r>
              <a:rPr kumimoji="1" lang="ar-SA" sz="2400" b="1" kern="1200" dirty="0" err="1" smtClean="0">
                <a:solidFill>
                  <a:srgbClr val="002060"/>
                </a:solidFill>
                <a:latin typeface="Traditional Arabic" pitchFamily="18" charset="-78"/>
                <a:cs typeface="AL-Mohanad" pitchFamily="2" charset="-78"/>
              </a:rPr>
              <a:t>المنتج .</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 صدق معايير الاختبار يتم تحقيقها عن طريق المحاكاة لقدرات الطالب في أوضاع </a:t>
            </a:r>
            <a:r>
              <a:rPr kumimoji="1" lang="ar-SA" sz="2400" b="1" kern="1200" dirty="0" err="1" smtClean="0">
                <a:solidFill>
                  <a:srgbClr val="002060"/>
                </a:solidFill>
                <a:latin typeface="Traditional Arabic" pitchFamily="18" charset="-78"/>
                <a:cs typeface="AL-Mohanad" pitchFamily="2" charset="-78"/>
              </a:rPr>
              <a:t>حقيقية</a:t>
            </a:r>
            <a:r>
              <a:rPr kumimoji="1" lang="ar-SA" sz="2400" b="1" kern="1200" dirty="0" smtClean="0">
                <a:solidFill>
                  <a:srgbClr val="002060"/>
                </a:solidFill>
                <a:latin typeface="Traditional Arabic" pitchFamily="18" charset="-78"/>
                <a:cs typeface="AL-Mohanad" pitchFamily="2" charset="-78"/>
              </a:rPr>
              <a:t> </a:t>
            </a:r>
            <a:r>
              <a:rPr kumimoji="1" lang="ar-SA" sz="2400" b="1" kern="1200" dirty="0" err="1" smtClean="0">
                <a:solidFill>
                  <a:srgbClr val="002060"/>
                </a:solidFill>
                <a:latin typeface="Traditional Arabic" pitchFamily="18" charset="-78"/>
                <a:cs typeface="AL-Mohanad" pitchFamily="2" charset="-78"/>
              </a:rPr>
              <a:t>.</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r>
              <a:rPr kumimoji="1" lang="ar-SA" sz="2400" b="1" kern="1200" dirty="0" smtClean="0">
                <a:solidFill>
                  <a:srgbClr val="002060"/>
                </a:solidFill>
                <a:latin typeface="Traditional Arabic" pitchFamily="18" charset="-78"/>
                <a:cs typeface="AL-Mohanad" pitchFamily="2" charset="-78"/>
              </a:rPr>
              <a:t> يدفع التقويم الواقعي الطالب إلى اكتشاف مكامن الخلل في جو من التحديات </a:t>
            </a:r>
            <a:r>
              <a:rPr kumimoji="1" lang="ar-SA" sz="2400" b="1" kern="1200" dirty="0" err="1" smtClean="0">
                <a:solidFill>
                  <a:srgbClr val="002060"/>
                </a:solidFill>
                <a:latin typeface="Traditional Arabic" pitchFamily="18" charset="-78"/>
                <a:cs typeface="AL-Mohanad" pitchFamily="2" charset="-78"/>
              </a:rPr>
              <a:t>الحقيقية.</a:t>
            </a:r>
            <a:endParaRPr kumimoji="1" lang="ar-SA" sz="2400" b="1" kern="1200" dirty="0" smtClean="0">
              <a:solidFill>
                <a:srgbClr val="002060"/>
              </a:solidFill>
              <a:latin typeface="Traditional Arabic" pitchFamily="18" charset="-78"/>
              <a:cs typeface="AL-Mohanad" pitchFamily="2" charset="-78"/>
            </a:endParaRPr>
          </a:p>
          <a:p>
            <a:pPr marL="457200" indent="-457200">
              <a:buFont typeface="+mj-lt"/>
              <a:buAutoNum type="arabicPeriod"/>
            </a:pPr>
            <a:endParaRPr lang="ar-S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ppt_x</p:attrName>
                                        </p:attrNameLst>
                                      </p:cBhvr>
                                      <p:tavLst>
                                        <p:tav tm="0">
                                          <p:val>
                                            <p:strVal val="#ppt_x-.2"/>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07950" y="116632"/>
            <a:ext cx="8893175" cy="4392613"/>
          </a:xfrm>
        </p:spPr>
        <p:txBody>
          <a:bodyPr/>
          <a:lstStyle/>
          <a:p>
            <a:pPr>
              <a:defRPr/>
            </a:pPr>
            <a:r>
              <a:rPr lang="en-US" b="1" dirty="0" smtClean="0">
                <a:cs typeface="AL-Mohanad" pitchFamily="2" charset="-78"/>
              </a:rPr>
              <a:t/>
            </a:r>
            <a:br>
              <a:rPr lang="en-US" b="1" dirty="0" smtClean="0">
                <a:cs typeface="AL-Mohanad" pitchFamily="2" charset="-78"/>
              </a:rPr>
            </a:br>
            <a:r>
              <a:rPr kumimoji="1" lang="ar-JO" sz="4000" b="1" kern="1200" dirty="0">
                <a:solidFill>
                  <a:srgbClr val="2E7174"/>
                </a:solidFill>
                <a:effectLst/>
                <a:latin typeface="Traditional Arabic" pitchFamily="18" charset="-78"/>
                <a:ea typeface="+mn-ea"/>
                <a:cs typeface="AL-Mohanad" pitchFamily="2" charset="-78"/>
              </a:rPr>
              <a:t>نشاط رقم ( </a:t>
            </a:r>
            <a:r>
              <a:rPr kumimoji="1" lang="ar-JO" sz="4000" b="1" kern="1200" dirty="0" err="1">
                <a:solidFill>
                  <a:srgbClr val="2E7174"/>
                </a:solidFill>
                <a:effectLst/>
                <a:latin typeface="Traditional Arabic" pitchFamily="18" charset="-78"/>
                <a:ea typeface="+mn-ea"/>
                <a:cs typeface="AL-Mohanad" pitchFamily="2" charset="-78"/>
              </a:rPr>
              <a:t>1-</a:t>
            </a:r>
            <a:r>
              <a:rPr kumimoji="1" lang="ar-JO" sz="4000" b="1" kern="1200" dirty="0">
                <a:solidFill>
                  <a:srgbClr val="2E7174"/>
                </a:solidFill>
                <a:effectLst/>
                <a:latin typeface="Traditional Arabic" pitchFamily="18" charset="-78"/>
                <a:ea typeface="+mn-ea"/>
                <a:cs typeface="AL-Mohanad" pitchFamily="2" charset="-78"/>
              </a:rPr>
              <a:t>  </a:t>
            </a:r>
            <a:r>
              <a:rPr kumimoji="1" lang="ar-SA" sz="4000" b="1" kern="1200" dirty="0" smtClean="0">
                <a:solidFill>
                  <a:srgbClr val="2E7174"/>
                </a:solidFill>
                <a:effectLst/>
                <a:latin typeface="Traditional Arabic" pitchFamily="18" charset="-78"/>
                <a:ea typeface="+mn-ea"/>
                <a:cs typeface="AL-Mohanad" pitchFamily="2" charset="-78"/>
              </a:rPr>
              <a:t>4</a:t>
            </a:r>
            <a:r>
              <a:rPr kumimoji="1" lang="ar-JO" sz="4000" b="1" kern="1200" dirty="0" smtClean="0">
                <a:solidFill>
                  <a:srgbClr val="2E7174"/>
                </a:solidFill>
                <a:effectLst/>
                <a:latin typeface="Traditional Arabic" pitchFamily="18" charset="-78"/>
                <a:ea typeface="+mn-ea"/>
                <a:cs typeface="AL-Mohanad" pitchFamily="2" charset="-78"/>
              </a:rPr>
              <a:t> </a:t>
            </a:r>
            <a:r>
              <a:rPr kumimoji="1" lang="ar-JO" sz="4000" b="1" kern="1200" dirty="0" err="1" smtClean="0">
                <a:solidFill>
                  <a:srgbClr val="2E7174"/>
                </a:solidFill>
                <a:effectLst/>
                <a:latin typeface="Traditional Arabic" pitchFamily="18" charset="-78"/>
                <a:ea typeface="+mn-ea"/>
                <a:cs typeface="AL-Mohanad" pitchFamily="2" charset="-78"/>
              </a:rPr>
              <a:t>)</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b="1" dirty="0" smtClean="0">
                <a:cs typeface="AL-Mohanad" pitchFamily="2" charset="-78"/>
              </a:rPr>
              <a:t/>
            </a:r>
            <a:br>
              <a:rPr lang="ar-SA" b="1" dirty="0" smtClean="0">
                <a:cs typeface="AL-Mohanad" pitchFamily="2" charset="-78"/>
              </a:rPr>
            </a:br>
            <a:r>
              <a:rPr lang="en-US" b="1" dirty="0" smtClean="0">
                <a:cs typeface="AL-Mohanad" pitchFamily="2" charset="-78"/>
              </a:rPr>
              <a:t>    </a:t>
            </a:r>
            <a:r>
              <a:rPr lang="ar-SA" sz="3200" b="1" dirty="0" smtClean="0">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فكر مع </a:t>
            </a:r>
            <a:r>
              <a:rPr kumimoji="1" lang="ar-SA" sz="3200" b="1" kern="1200" dirty="0" smtClean="0">
                <a:solidFill>
                  <a:srgbClr val="002060"/>
                </a:solidFill>
                <a:effectLst/>
                <a:latin typeface="Traditional Arabic" pitchFamily="18" charset="-78"/>
                <a:ea typeface="+mn-ea"/>
                <a:cs typeface="AL-Mohanad" pitchFamily="2" charset="-78"/>
              </a:rPr>
              <a:t>مجموعتك ما هي </a:t>
            </a:r>
            <a:r>
              <a:rPr kumimoji="1" lang="ar-SA" sz="3200" b="1" kern="1200" dirty="0" smtClean="0">
                <a:solidFill>
                  <a:srgbClr val="002060"/>
                </a:solidFill>
                <a:latin typeface="Traditional Arabic" pitchFamily="18" charset="-78"/>
                <a:ea typeface="+mn-ea"/>
                <a:cs typeface="AL-Mohanad" pitchFamily="2" charset="-78"/>
              </a:rPr>
              <a:t>المبادئ الأساسية للتقويم </a:t>
            </a:r>
            <a:r>
              <a:rPr kumimoji="1" lang="ar-SA" sz="3200" b="1" kern="1200" dirty="0" err="1" smtClean="0">
                <a:solidFill>
                  <a:srgbClr val="002060"/>
                </a:solidFill>
                <a:effectLst/>
                <a:latin typeface="Traditional Arabic" pitchFamily="18" charset="-78"/>
                <a:ea typeface="+mn-ea"/>
                <a:cs typeface="AL-Mohanad" pitchFamily="2" charset="-78"/>
              </a:rPr>
              <a:t>الواقعي ؟</a:t>
            </a:r>
            <a:r>
              <a:rPr kumimoji="1" lang="en-US" sz="3200" b="1" kern="1200" dirty="0" smtClean="0">
                <a:solidFill>
                  <a:srgbClr val="002060"/>
                </a:solidFill>
                <a:effectLst/>
                <a:latin typeface="Traditional Arabic" pitchFamily="18" charset="-78"/>
                <a:ea typeface="+mn-ea"/>
                <a:cs typeface="AL-Mohanad" pitchFamily="2" charset="-78"/>
              </a:rPr>
              <a:t>      </a:t>
            </a:r>
            <a:br>
              <a:rPr kumimoji="1" lang="en-US" sz="3200" b="1" kern="1200" dirty="0" smtClean="0">
                <a:solidFill>
                  <a:srgbClr val="002060"/>
                </a:solidFill>
                <a:effectLst/>
                <a:latin typeface="Traditional Arabic" pitchFamily="18" charset="-78"/>
                <a:ea typeface="+mn-ea"/>
                <a:cs typeface="AL-Mohanad" pitchFamily="2" charset="-78"/>
              </a:rPr>
            </a:br>
            <a:r>
              <a:rPr kumimoji="1" lang="en-US" sz="3200" b="1" kern="1200" dirty="0" smtClean="0">
                <a:solidFill>
                  <a:srgbClr val="002060"/>
                </a:solidFill>
                <a:latin typeface="Traditional Arabic" pitchFamily="18" charset="-78"/>
                <a:ea typeface="+mn-ea"/>
                <a:cs typeface="AL-Mohanad" pitchFamily="2" charset="-78"/>
              </a:rPr>
              <a:t>                               </a:t>
            </a:r>
            <a:br>
              <a:rPr kumimoji="1" lang="en-US" sz="3200" b="1" kern="1200" dirty="0" smtClean="0">
                <a:solidFill>
                  <a:srgbClr val="002060"/>
                </a:solidFill>
                <a:latin typeface="Traditional Arabic" pitchFamily="18" charset="-78"/>
                <a:ea typeface="+mn-ea"/>
                <a:cs typeface="AL-Mohanad" pitchFamily="2" charset="-78"/>
              </a:rPr>
            </a:br>
            <a:r>
              <a:rPr kumimoji="1" lang="en-US" sz="3200" b="1" kern="1200" dirty="0" smtClean="0">
                <a:solidFill>
                  <a:srgbClr val="002060"/>
                </a:solidFill>
                <a:latin typeface="Traditional Arabic" pitchFamily="18" charset="-78"/>
                <a:ea typeface="+mn-ea"/>
                <a:cs typeface="AL-Mohanad" pitchFamily="2" charset="-78"/>
              </a:rPr>
              <a:t>                          </a:t>
            </a:r>
            <a:r>
              <a:rPr kumimoji="1" lang="en-US" sz="3200" b="1" kern="1200" dirty="0" smtClean="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a:t>
            </a:r>
            <a:r>
              <a:rPr kumimoji="1" lang="ar-SA" sz="3200" b="1" kern="1200" dirty="0">
                <a:solidFill>
                  <a:srgbClr val="002060"/>
                </a:solidFill>
                <a:effectLst/>
                <a:latin typeface="Traditional Arabic" pitchFamily="18" charset="-78"/>
                <a:ea typeface="+mn-ea"/>
                <a:cs typeface="AL-Mohanad" pitchFamily="2" charset="-78"/>
              </a:rPr>
              <a:t>15 دقيقة)</a:t>
            </a: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149080"/>
            <a:ext cx="7772400" cy="1362075"/>
          </a:xfrm>
        </p:spPr>
        <p:txBody>
          <a:bodyPr/>
          <a:lstStyle/>
          <a:p>
            <a:pPr algn="ctr"/>
            <a:r>
              <a:rPr lang="ar-SA" sz="7200" dirty="0" smtClean="0">
                <a:cs typeface="PT Bold Dusky" pitchFamily="2" charset="-78"/>
              </a:rPr>
              <a:t>تعارف</a:t>
            </a:r>
            <a:endParaRPr lang="ar-SA" sz="7200" dirty="0">
              <a:cs typeface="PT Bold Dusky" pitchFamily="2" charset="-78"/>
            </a:endParaRPr>
          </a:p>
        </p:txBody>
      </p:sp>
      <p:pic>
        <p:nvPicPr>
          <p:cNvPr id="4" name="صورة 3"/>
          <p:cNvPicPr>
            <a:picLocks noChangeAspect="1"/>
          </p:cNvPicPr>
          <p:nvPr/>
        </p:nvPicPr>
        <p:blipFill>
          <a:blip r:embed="rId2" cstate="print"/>
          <a:srcRect/>
          <a:stretch>
            <a:fillRect/>
          </a:stretch>
        </p:blipFill>
        <p:spPr bwMode="auto">
          <a:xfrm>
            <a:off x="2579688" y="1700808"/>
            <a:ext cx="4295775" cy="22812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ar-SA" sz="2800" b="1" dirty="0" smtClean="0">
                <a:solidFill>
                  <a:schemeClr val="folHlink"/>
                </a:solidFill>
              </a:rPr>
              <a:t/>
            </a:r>
            <a:br>
              <a:rPr lang="ar-SA" sz="2800" b="1" dirty="0" smtClean="0">
                <a:solidFill>
                  <a:schemeClr val="folHlink"/>
                </a:solidFill>
              </a:rPr>
            </a:br>
            <a:r>
              <a:rPr kumimoji="1" lang="ar-SA" sz="3200" b="1" kern="1200" dirty="0" smtClean="0">
                <a:solidFill>
                  <a:srgbClr val="2E7174"/>
                </a:solidFill>
                <a:latin typeface="Traditional Arabic" pitchFamily="18" charset="-78"/>
                <a:ea typeface="+mn-ea"/>
                <a:cs typeface="PT Bold Heading" pitchFamily="2" charset="-78"/>
              </a:rPr>
              <a:t>المبادئ الأساسية للتقويم </a:t>
            </a:r>
            <a:r>
              <a:rPr kumimoji="1" lang="ar-SA" sz="3200" b="1" kern="1200" dirty="0" err="1" smtClean="0">
                <a:solidFill>
                  <a:srgbClr val="2E7174"/>
                </a:solidFill>
                <a:latin typeface="Traditional Arabic" pitchFamily="18" charset="-78"/>
                <a:ea typeface="+mn-ea"/>
                <a:cs typeface="PT Bold Heading" pitchFamily="2" charset="-78"/>
              </a:rPr>
              <a:t>الواقعي :</a:t>
            </a:r>
            <a:r>
              <a:rPr kumimoji="1" lang="ar-SA" sz="3200" b="1" kern="1200" dirty="0" smtClean="0">
                <a:solidFill>
                  <a:srgbClr val="2E7174"/>
                </a:solidFill>
                <a:latin typeface="Traditional Arabic" pitchFamily="18" charset="-78"/>
                <a:ea typeface="+mn-ea"/>
                <a:cs typeface="PT Bold Heading" pitchFamily="2" charset="-78"/>
              </a:rPr>
              <a:t> </a:t>
            </a:r>
            <a:r>
              <a:rPr lang="ar-SA" sz="2800" b="1" dirty="0" smtClean="0">
                <a:solidFill>
                  <a:srgbClr val="2E7174"/>
                </a:solidFill>
              </a:rPr>
              <a:t/>
            </a:r>
            <a:br>
              <a:rPr lang="ar-SA" sz="2800" b="1" dirty="0" smtClean="0">
                <a:solidFill>
                  <a:srgbClr val="2E7174"/>
                </a:solidFill>
              </a:rPr>
            </a:br>
            <a:endParaRPr lang="en-US" sz="2800" dirty="0">
              <a:solidFill>
                <a:srgbClr val="2E7174"/>
              </a:solidFill>
            </a:endParaRPr>
          </a:p>
        </p:txBody>
      </p:sp>
      <p:sp>
        <p:nvSpPr>
          <p:cNvPr id="3" name="عنصر نائب للمحتوى 2"/>
          <p:cNvSpPr>
            <a:spLocks noGrp="1"/>
          </p:cNvSpPr>
          <p:nvPr>
            <p:ph idx="1"/>
          </p:nvPr>
        </p:nvSpPr>
        <p:spPr/>
        <p:txBody>
          <a:bodyPr/>
          <a:lstStyle/>
          <a:p>
            <a:pPr>
              <a:buNone/>
            </a:pPr>
            <a:r>
              <a:rPr kumimoji="1" lang="ar-SA" b="1" kern="1200" dirty="0" smtClean="0">
                <a:solidFill>
                  <a:srgbClr val="002060"/>
                </a:solidFill>
                <a:latin typeface="Traditional Arabic" pitchFamily="18" charset="-78"/>
                <a:cs typeface="Traditional Arabic" pitchFamily="18" charset="-78"/>
              </a:rPr>
              <a:t>1- </a:t>
            </a:r>
            <a:r>
              <a:rPr kumimoji="1" lang="ar-SA" b="1" kern="1200" dirty="0" smtClean="0">
                <a:solidFill>
                  <a:srgbClr val="002060"/>
                </a:solidFill>
                <a:latin typeface="Traditional Arabic" pitchFamily="18" charset="-78"/>
                <a:cs typeface="AL-Mohanad" pitchFamily="2" charset="-78"/>
              </a:rPr>
              <a:t>التقويم الواقعي تقويم يهتم بجوهر عملية </a:t>
            </a:r>
            <a:r>
              <a:rPr kumimoji="1" lang="ar-SA" b="1" kern="1200" dirty="0" err="1" smtClean="0">
                <a:solidFill>
                  <a:srgbClr val="002060"/>
                </a:solidFill>
                <a:latin typeface="Traditional Arabic" pitchFamily="18" charset="-78"/>
                <a:cs typeface="AL-Mohanad" pitchFamily="2" charset="-78"/>
              </a:rPr>
              <a:t>التعلم </a:t>
            </a:r>
            <a:r>
              <a:rPr kumimoji="1" lang="ar-SA" b="1" kern="1200" dirty="0" smtClean="0">
                <a:solidFill>
                  <a:srgbClr val="002060"/>
                </a:solidFill>
                <a:latin typeface="Traditional Arabic" pitchFamily="18" charset="-78"/>
                <a:cs typeface="AL-Mohanad" pitchFamily="2" charset="-78"/>
              </a:rPr>
              <a:t>، ومدى امتلاك الطلبة للمهارات في ضوء </a:t>
            </a:r>
            <a:r>
              <a:rPr kumimoji="1" lang="ar-SA" b="1" kern="1200" dirty="0" err="1" smtClean="0">
                <a:solidFill>
                  <a:srgbClr val="002060"/>
                </a:solidFill>
                <a:latin typeface="Traditional Arabic" pitchFamily="18" charset="-78"/>
                <a:cs typeface="AL-Mohanad" pitchFamily="2" charset="-78"/>
              </a:rPr>
              <a:t>محكات</a:t>
            </a:r>
            <a:r>
              <a:rPr kumimoji="1" lang="ar-SA" b="1" kern="1200" dirty="0" smtClean="0">
                <a:solidFill>
                  <a:srgbClr val="002060"/>
                </a:solidFill>
                <a:latin typeface="Traditional Arabic" pitchFamily="18" charset="-78"/>
                <a:cs typeface="AL-Mohanad" pitchFamily="2" charset="-78"/>
              </a:rPr>
              <a:t> الأداء </a:t>
            </a:r>
            <a:r>
              <a:rPr kumimoji="1" lang="ar-SA" b="1" kern="1200" dirty="0" err="1" smtClean="0">
                <a:solidFill>
                  <a:srgbClr val="002060"/>
                </a:solidFill>
                <a:latin typeface="Traditional Arabic" pitchFamily="18" charset="-78"/>
                <a:cs typeface="AL-Mohanad" pitchFamily="2" charset="-78"/>
              </a:rPr>
              <a:t>المطلوبة .</a:t>
            </a:r>
            <a:r>
              <a:rPr kumimoji="1" lang="ar-SA" b="1" kern="1200" dirty="0" smtClean="0">
                <a:solidFill>
                  <a:srgbClr val="002060"/>
                </a:solidFill>
                <a:latin typeface="Traditional Arabic" pitchFamily="18" charset="-78"/>
                <a:cs typeface="AL-Mohanad" pitchFamily="2" charset="-78"/>
              </a:rPr>
              <a:t> </a:t>
            </a:r>
            <a:br>
              <a:rPr kumimoji="1" lang="ar-SA" b="1" kern="1200" dirty="0" smtClean="0">
                <a:solidFill>
                  <a:srgbClr val="002060"/>
                </a:solidFill>
                <a:latin typeface="Traditional Arabic" pitchFamily="18" charset="-78"/>
                <a:cs typeface="AL-Mohanad" pitchFamily="2" charset="-78"/>
              </a:rPr>
            </a:br>
            <a:r>
              <a:rPr kumimoji="1" lang="ar-SA" b="1" kern="1200" dirty="0" smtClean="0">
                <a:solidFill>
                  <a:srgbClr val="002060"/>
                </a:solidFill>
                <a:latin typeface="Traditional Arabic" pitchFamily="18" charset="-78"/>
                <a:cs typeface="AL-Mohanad" pitchFamily="2" charset="-78"/>
              </a:rPr>
              <a:t/>
            </a:r>
            <a:br>
              <a:rPr kumimoji="1" lang="ar-SA" b="1" kern="1200" dirty="0" smtClean="0">
                <a:solidFill>
                  <a:srgbClr val="002060"/>
                </a:solidFill>
                <a:latin typeface="Traditional Arabic" pitchFamily="18" charset="-78"/>
                <a:cs typeface="AL-Mohanad" pitchFamily="2" charset="-78"/>
              </a:rPr>
            </a:br>
            <a:r>
              <a:rPr kumimoji="1" lang="ar-SA" b="1" kern="1200" dirty="0" smtClean="0">
                <a:solidFill>
                  <a:srgbClr val="002060"/>
                </a:solidFill>
                <a:latin typeface="Traditional Arabic" pitchFamily="18" charset="-78"/>
                <a:cs typeface="AL-Mohanad" pitchFamily="2" charset="-78"/>
              </a:rPr>
              <a:t>2- تعزيز المهارات العقلية عن طريق تنفيذ أنشطة تستثير قدراتهم على حل المشكلات، وإصدار الأحكام، واتخاذ القرارات التي تتناسب ومستوى </a:t>
            </a:r>
            <a:r>
              <a:rPr kumimoji="1" lang="ar-SA" b="1" kern="1200" dirty="0" err="1" smtClean="0">
                <a:solidFill>
                  <a:srgbClr val="002060"/>
                </a:solidFill>
                <a:latin typeface="Traditional Arabic" pitchFamily="18" charset="-78"/>
                <a:cs typeface="AL-Mohanad" pitchFamily="2" charset="-78"/>
              </a:rPr>
              <a:t>نضجهم .</a:t>
            </a:r>
            <a:r>
              <a:rPr kumimoji="1" lang="ar-SA" b="1" kern="1200" dirty="0" smtClean="0">
                <a:solidFill>
                  <a:srgbClr val="002060"/>
                </a:solidFill>
                <a:latin typeface="Traditional Arabic" pitchFamily="18" charset="-78"/>
                <a:cs typeface="AL-Mohanad" pitchFamily="2" charset="-78"/>
              </a:rPr>
              <a:t> </a:t>
            </a:r>
            <a:br>
              <a:rPr kumimoji="1" lang="ar-SA" b="1" kern="1200" dirty="0" smtClean="0">
                <a:solidFill>
                  <a:srgbClr val="002060"/>
                </a:solidFill>
                <a:latin typeface="Traditional Arabic" pitchFamily="18" charset="-78"/>
                <a:cs typeface="AL-Mohanad" pitchFamily="2" charset="-78"/>
              </a:rPr>
            </a:br>
            <a:r>
              <a:rPr kumimoji="1" lang="en-US" b="1" kern="1200" dirty="0" smtClean="0">
                <a:solidFill>
                  <a:srgbClr val="002060"/>
                </a:solidFill>
                <a:latin typeface="Traditional Arabic" pitchFamily="18" charset="-78"/>
                <a:cs typeface="AL-Mohanad" pitchFamily="2" charset="-78"/>
              </a:rPr>
              <a:t/>
            </a:r>
            <a:br>
              <a:rPr kumimoji="1" lang="en-US" b="1" kern="1200" dirty="0" smtClean="0">
                <a:solidFill>
                  <a:srgbClr val="002060"/>
                </a:solidFill>
                <a:latin typeface="Traditional Arabic" pitchFamily="18" charset="-78"/>
                <a:cs typeface="AL-Mohanad" pitchFamily="2" charset="-78"/>
              </a:rPr>
            </a:br>
            <a:r>
              <a:rPr kumimoji="1" lang="ar-SA" b="1" kern="1200" dirty="0" smtClean="0">
                <a:solidFill>
                  <a:srgbClr val="002060"/>
                </a:solidFill>
                <a:latin typeface="Traditional Arabic" pitchFamily="18" charset="-78"/>
                <a:cs typeface="AL-Mohanad" pitchFamily="2" charset="-78"/>
              </a:rPr>
              <a:t>3- واقعية المهام أو الأعمال المطروحة للدراسة والتقصي أو المنتجات </a:t>
            </a:r>
            <a:r>
              <a:rPr kumimoji="1" lang="ar-SA" b="1" kern="1200" dirty="0" err="1" smtClean="0">
                <a:solidFill>
                  <a:srgbClr val="002060"/>
                </a:solidFill>
                <a:latin typeface="Traditional Arabic" pitchFamily="18" charset="-78"/>
                <a:cs typeface="AL-Mohanad" pitchFamily="2" charset="-78"/>
              </a:rPr>
              <a:t>المطلوبة </a:t>
            </a:r>
            <a:r>
              <a:rPr kumimoji="1" lang="ar-SA" b="1" kern="1200" dirty="0" smtClean="0">
                <a:solidFill>
                  <a:srgbClr val="002060"/>
                </a:solidFill>
                <a:latin typeface="Traditional Arabic" pitchFamily="18" charset="-78"/>
                <a:cs typeface="AL-Mohanad" pitchFamily="2" charset="-78"/>
              </a:rPr>
              <a:t>، وذات صلة بالحياة العملية </a:t>
            </a:r>
            <a:r>
              <a:rPr kumimoji="1" lang="ar-SA" b="1" kern="1200" dirty="0" err="1" smtClean="0">
                <a:solidFill>
                  <a:srgbClr val="002060"/>
                </a:solidFill>
                <a:latin typeface="Traditional Arabic" pitchFamily="18" charset="-78"/>
                <a:cs typeface="AL-Mohanad" pitchFamily="2" charset="-78"/>
              </a:rPr>
              <a:t>اليومية .</a:t>
            </a:r>
            <a:r>
              <a:rPr kumimoji="1" lang="ar-SA" b="1" kern="1200" dirty="0" smtClean="0">
                <a:solidFill>
                  <a:srgbClr val="002060"/>
                </a:solidFill>
                <a:latin typeface="Traditional Arabic" pitchFamily="18" charset="-78"/>
                <a:cs typeface="AL-Mohanad" pitchFamily="2" charset="-78"/>
              </a:rPr>
              <a:t> </a:t>
            </a:r>
            <a:r>
              <a:rPr lang="en-US" sz="2600" dirty="0" smtClean="0"/>
              <a:t/>
            </a:r>
            <a:br>
              <a:rPr lang="en-US" sz="2600" dirty="0" smtClean="0"/>
            </a:b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8600"/>
            <a:ext cx="8064896" cy="6369050"/>
          </a:xfrm>
        </p:spPr>
        <p:txBody>
          <a:bodyPr/>
          <a:lstStyle/>
          <a:p>
            <a:pPr algn="r" rtl="1" eaLnBrk="1" hangingPunct="1">
              <a:defRPr/>
            </a:pPr>
            <a:r>
              <a:rPr kumimoji="1" lang="ar-SA" sz="2600" b="1" kern="1200" dirty="0">
                <a:solidFill>
                  <a:srgbClr val="002060"/>
                </a:solidFill>
                <a:effectLst/>
                <a:latin typeface="Traditional Arabic" pitchFamily="18" charset="-78"/>
                <a:ea typeface="+mn-ea"/>
                <a:cs typeface="AL-Mohanad" pitchFamily="2" charset="-78"/>
              </a:rPr>
              <a:t>4- التنويع في أشكال وأماكن واستراتيجيات وأدوات التقويم الواقعي، لأن </a:t>
            </a:r>
            <a:r>
              <a:rPr kumimoji="1" lang="en-US" sz="2600" b="1" kern="1200" dirty="0">
                <a:solidFill>
                  <a:srgbClr val="002060"/>
                </a:solidFill>
                <a:effectLst/>
                <a:latin typeface="Traditional Arabic" pitchFamily="18" charset="-78"/>
                <a:ea typeface="+mn-ea"/>
                <a:cs typeface="AL-Mohanad" pitchFamily="2" charset="-78"/>
              </a:rPr>
              <a:t>  .</a:t>
            </a:r>
            <a:r>
              <a:rPr kumimoji="1" lang="ar-SA" sz="2600" b="1" kern="1200" dirty="0">
                <a:solidFill>
                  <a:srgbClr val="002060"/>
                </a:solidFill>
                <a:effectLst/>
                <a:latin typeface="Traditional Arabic" pitchFamily="18" charset="-78"/>
                <a:ea typeface="+mn-ea"/>
                <a:cs typeface="AL-Mohanad" pitchFamily="2" charset="-78"/>
              </a:rPr>
              <a:t>إنجازات الطلبة هي مادة التقويم الواقعي وليس </a:t>
            </a:r>
            <a:r>
              <a:rPr kumimoji="1" lang="ar-SA" sz="2600" b="1" kern="1200" dirty="0" smtClean="0">
                <a:solidFill>
                  <a:srgbClr val="002060"/>
                </a:solidFill>
                <a:effectLst/>
                <a:latin typeface="Traditional Arabic" pitchFamily="18" charset="-78"/>
                <a:ea typeface="+mn-ea"/>
                <a:cs typeface="AL-Mohanad" pitchFamily="2" charset="-78"/>
              </a:rPr>
              <a:t>حفظهم</a:t>
            </a:r>
            <a:br>
              <a:rPr kumimoji="1" lang="ar-SA" sz="2600" b="1" kern="1200" dirty="0" smtClean="0">
                <a:solidFill>
                  <a:srgbClr val="002060"/>
                </a:solidFill>
                <a:effectLst/>
                <a:latin typeface="Traditional Arabic" pitchFamily="18" charset="-78"/>
                <a:ea typeface="+mn-ea"/>
                <a:cs typeface="AL-Mohanad" pitchFamily="2" charset="-78"/>
              </a:rPr>
            </a:b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5- مراعاة الفروق الفردية بين الطلبة فهم مختلفون في قدراتهم ومهاراتهم وأنماط تعلمهم وخلفياتهم ،وذلك بتوفير العديد من أنشطة التقويم التي تناسب كل </a:t>
            </a:r>
            <a:r>
              <a:rPr kumimoji="1" lang="ar-SA" sz="2600" b="1" kern="1200" dirty="0" err="1">
                <a:solidFill>
                  <a:srgbClr val="002060"/>
                </a:solidFill>
                <a:effectLst/>
                <a:latin typeface="Traditional Arabic" pitchFamily="18" charset="-78"/>
                <a:ea typeface="+mn-ea"/>
                <a:cs typeface="AL-Mohanad" pitchFamily="2" charset="-78"/>
              </a:rPr>
              <a:t>منهم</a:t>
            </a:r>
            <a:r>
              <a:rPr kumimoji="1" lang="ar-SA" sz="2600" b="1" kern="1200" dirty="0" err="1" smtClean="0">
                <a:solidFill>
                  <a:srgbClr val="002060"/>
                </a:solidFill>
                <a:effectLst/>
                <a:latin typeface="Traditional Arabic" pitchFamily="18" charset="-78"/>
                <a:ea typeface="+mn-ea"/>
                <a:cs typeface="AL-Mohanad" pitchFamily="2" charset="-78"/>
              </a:rPr>
              <a:t>.</a:t>
            </a:r>
            <a:r>
              <a:rPr kumimoji="1" lang="ar-SA" sz="2600" b="1" kern="1200" dirty="0" smtClean="0">
                <a:solidFill>
                  <a:srgbClr val="002060"/>
                </a:solidFill>
                <a:effectLst/>
                <a:latin typeface="Traditional Arabic" pitchFamily="18" charset="-78"/>
                <a:ea typeface="+mn-ea"/>
                <a:cs typeface="AL-Mohanad" pitchFamily="2" charset="-78"/>
              </a:rPr>
              <a:t/>
            </a:r>
            <a:br>
              <a:rPr kumimoji="1" lang="ar-SA" sz="2600" b="1" kern="1200" dirty="0" smtClean="0">
                <a:solidFill>
                  <a:srgbClr val="002060"/>
                </a:solidFill>
                <a:effectLst/>
                <a:latin typeface="Traditional Arabic" pitchFamily="18" charset="-78"/>
                <a:ea typeface="+mn-ea"/>
                <a:cs typeface="AL-Mohanad" pitchFamily="2" charset="-78"/>
              </a:rPr>
            </a:br>
            <a:r>
              <a:rPr kumimoji="1" lang="en-US" sz="1000" b="1" kern="1200" dirty="0">
                <a:solidFill>
                  <a:srgbClr val="002060"/>
                </a:solidFill>
                <a:effectLst/>
                <a:latin typeface="Traditional Arabic" pitchFamily="18" charset="-78"/>
                <a:ea typeface="+mn-ea"/>
                <a:cs typeface="AL-Mohanad" pitchFamily="2" charset="-78"/>
              </a:rPr>
              <a:t/>
            </a:r>
            <a:br>
              <a:rPr kumimoji="1" lang="en-US" sz="10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6- التعاون بين الطلبة, وذلك بتبني أسلوب التعلم في مجموعات متعاونة يساعد فيها الطالب القوي زملاءه الأقل قوة ، وهذا يهيئ فرصاً أفضل لتعلم الطلبة وفرصة للمعلم لتقييم أعمال الطلبة أو مساعدة الحالات التي تحتاج </a:t>
            </a:r>
            <a:r>
              <a:rPr kumimoji="1" lang="en-US" sz="2600" b="1" kern="1200" dirty="0">
                <a:solidFill>
                  <a:srgbClr val="002060"/>
                </a:solidFill>
                <a:effectLst/>
                <a:latin typeface="Traditional Arabic" pitchFamily="18" charset="-78"/>
                <a:ea typeface="+mn-ea"/>
                <a:cs typeface="AL-Mohanad" pitchFamily="2" charset="-78"/>
              </a:rPr>
              <a:t/>
            </a:r>
            <a:br>
              <a:rPr kumimoji="1" lang="en-US" sz="2600" b="1" kern="1200" dirty="0">
                <a:solidFill>
                  <a:srgbClr val="002060"/>
                </a:solidFill>
                <a:effectLst/>
                <a:latin typeface="Traditional Arabic" pitchFamily="18" charset="-78"/>
                <a:ea typeface="+mn-ea"/>
                <a:cs typeface="AL-Mohanad" pitchFamily="2" charset="-78"/>
              </a:rPr>
            </a:br>
            <a:r>
              <a:rPr kumimoji="1" lang="en-US" sz="2600" b="1" kern="1200" dirty="0">
                <a:solidFill>
                  <a:srgbClr val="002060"/>
                </a:solidFill>
                <a:effectLst/>
                <a:latin typeface="Traditional Arabic" pitchFamily="18" charset="-78"/>
                <a:ea typeface="+mn-ea"/>
                <a:cs typeface="AL-Mohanad" pitchFamily="2" charset="-78"/>
              </a:rPr>
              <a:t>.</a:t>
            </a:r>
            <a:r>
              <a:rPr kumimoji="1" lang="ar-SA" sz="2600" b="1" kern="1200" dirty="0" smtClean="0">
                <a:solidFill>
                  <a:srgbClr val="002060"/>
                </a:solidFill>
                <a:effectLst/>
                <a:latin typeface="Traditional Arabic" pitchFamily="18" charset="-78"/>
                <a:ea typeface="+mn-ea"/>
                <a:cs typeface="AL-Mohanad" pitchFamily="2" charset="-78"/>
              </a:rPr>
              <a:t>لمساعده</a:t>
            </a:r>
            <a:br>
              <a:rPr kumimoji="1" lang="ar-SA" sz="2600" b="1" kern="1200" dirty="0" smtClean="0">
                <a:solidFill>
                  <a:srgbClr val="002060"/>
                </a:solidFill>
                <a:effectLst/>
                <a:latin typeface="Traditional Arabic" pitchFamily="18" charset="-78"/>
                <a:ea typeface="+mn-ea"/>
                <a:cs typeface="AL-Mohanad" pitchFamily="2" charset="-78"/>
              </a:rPr>
            </a:br>
            <a:r>
              <a:rPr kumimoji="1" lang="ar-SA" sz="1400" b="1" kern="1200" dirty="0">
                <a:solidFill>
                  <a:srgbClr val="002060"/>
                </a:solidFill>
                <a:effectLst/>
                <a:latin typeface="Traditional Arabic" pitchFamily="18" charset="-78"/>
                <a:ea typeface="+mn-ea"/>
                <a:cs typeface="AL-Mohanad" pitchFamily="2" charset="-78"/>
              </a:rPr>
              <a:t/>
            </a:r>
            <a:br>
              <a:rPr kumimoji="1" lang="ar-SA" sz="1400" b="1" kern="1200" dirty="0">
                <a:solidFill>
                  <a:srgbClr val="002060"/>
                </a:solidFill>
                <a:effectLst/>
                <a:latin typeface="Traditional Arabic" pitchFamily="18" charset="-78"/>
                <a:ea typeface="+mn-ea"/>
                <a:cs typeface="AL-Mohanad" pitchFamily="2" charset="-78"/>
              </a:rPr>
            </a:br>
            <a:r>
              <a:rPr kumimoji="1" lang="ar-SA" sz="2600" b="1" kern="1200" dirty="0">
                <a:solidFill>
                  <a:srgbClr val="002060"/>
                </a:solidFill>
                <a:effectLst/>
                <a:latin typeface="Traditional Arabic" pitchFamily="18" charset="-78"/>
                <a:ea typeface="+mn-ea"/>
                <a:cs typeface="AL-Mohanad" pitchFamily="2" charset="-78"/>
              </a:rPr>
              <a:t>7- التقويم الواقعي محكي المرجع يقتضي تجنب المقارنات بين الطلبة . </a:t>
            </a:r>
            <a:r>
              <a:rPr lang="en-US" sz="2600" dirty="0" smtClean="0">
                <a:cs typeface="AL-Mohanad" pitchFamily="2" charset="-78"/>
              </a:rPr>
              <a:t/>
            </a:r>
            <a:br>
              <a:rPr lang="en-US" sz="2600" dirty="0" smtClean="0">
                <a:cs typeface="AL-Mohanad" pitchFamily="2" charset="-78"/>
              </a:rPr>
            </a:br>
            <a:r>
              <a:rPr lang="en-US" sz="2600" dirty="0" smtClean="0">
                <a:cs typeface="AL-Mohanad" pitchFamily="2" charset="-78"/>
              </a:rPr>
              <a:t/>
            </a:r>
            <a:br>
              <a:rPr lang="en-US" sz="2600" dirty="0" smtClean="0">
                <a:cs typeface="AL-Mohanad" pitchFamily="2" charset="-78"/>
              </a:rPr>
            </a:br>
            <a:endParaRPr lang="ar-SA" sz="2600" dirty="0" smtClean="0">
              <a:cs typeface="AL-Mohana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kumimoji="1" lang="ar-SA" b="1" dirty="0" err="1" smtClean="0">
                <a:solidFill>
                  <a:srgbClr val="2E7174"/>
                </a:solidFill>
                <a:latin typeface="Traditional Arabic" pitchFamily="18" charset="-78"/>
                <a:cs typeface="PT Bold Heading" pitchFamily="2" charset="-78"/>
              </a:rPr>
              <a:t>كفايات</a:t>
            </a:r>
            <a:r>
              <a:rPr kumimoji="1" lang="ar-SA" b="1" dirty="0" smtClean="0">
                <a:solidFill>
                  <a:srgbClr val="2E7174"/>
                </a:solidFill>
                <a:latin typeface="Traditional Arabic" pitchFamily="18" charset="-78"/>
                <a:cs typeface="PT Bold Heading" pitchFamily="2" charset="-78"/>
              </a:rPr>
              <a:t> المقوم </a:t>
            </a:r>
            <a:endParaRPr lang="ar-SA" dirty="0"/>
          </a:p>
        </p:txBody>
      </p:sp>
      <p:sp>
        <p:nvSpPr>
          <p:cNvPr id="7" name="عنصر نائب للمحتوى 6"/>
          <p:cNvSpPr>
            <a:spLocks noGrp="1"/>
          </p:cNvSpPr>
          <p:nvPr>
            <p:ph idx="1"/>
          </p:nvPr>
        </p:nvSpPr>
        <p:spPr>
          <a:xfrm>
            <a:off x="539552" y="1876325"/>
            <a:ext cx="8136904" cy="4144963"/>
          </a:xfrm>
        </p:spPr>
        <p:txBody>
          <a:bodyPr/>
          <a:lstStyle/>
          <a:p>
            <a:r>
              <a:rPr kumimoji="1" lang="ar-SA" sz="2600" b="1" dirty="0" smtClean="0">
                <a:solidFill>
                  <a:srgbClr val="002060"/>
                </a:solidFill>
                <a:latin typeface="Traditional Arabic" pitchFamily="18" charset="-78"/>
                <a:cs typeface="AL-Mohanad" pitchFamily="2" charset="-78"/>
              </a:rPr>
              <a:t>يقصد </a:t>
            </a:r>
            <a:r>
              <a:rPr kumimoji="1" lang="ar-SA" sz="2600" b="1" dirty="0" err="1" smtClean="0">
                <a:solidFill>
                  <a:srgbClr val="002060"/>
                </a:solidFill>
                <a:latin typeface="Traditional Arabic" pitchFamily="18" charset="-78"/>
                <a:cs typeface="AL-Mohanad" pitchFamily="2" charset="-78"/>
              </a:rPr>
              <a:t>بالكفايات</a:t>
            </a:r>
            <a:r>
              <a:rPr kumimoji="1" lang="ar-SA" sz="2600" b="1" dirty="0" smtClean="0">
                <a:solidFill>
                  <a:srgbClr val="002060"/>
                </a:solidFill>
                <a:latin typeface="Traditional Arabic" pitchFamily="18" charset="-78"/>
                <a:cs typeface="AL-Mohanad" pitchFamily="2" charset="-78"/>
              </a:rPr>
              <a:t> مجموعة من </a:t>
            </a:r>
            <a:r>
              <a:rPr kumimoji="1" lang="ar-SA" sz="2600" b="1" dirty="0" err="1" smtClean="0">
                <a:solidFill>
                  <a:srgbClr val="002060"/>
                </a:solidFill>
                <a:latin typeface="Traditional Arabic" pitchFamily="18" charset="-78"/>
                <a:cs typeface="AL-Mohanad" pitchFamily="2" charset="-78"/>
              </a:rPr>
              <a:t>الخواص (المهارات </a:t>
            </a:r>
            <a:r>
              <a:rPr kumimoji="1" lang="ar-SA" sz="2600" b="1" dirty="0" smtClean="0">
                <a:solidFill>
                  <a:srgbClr val="002060"/>
                </a:solidFill>
                <a:latin typeface="Traditional Arabic" pitchFamily="18" charset="-78"/>
                <a:cs typeface="AL-Mohanad" pitchFamily="2" charset="-78"/>
              </a:rPr>
              <a:t>، </a:t>
            </a:r>
            <a:r>
              <a:rPr kumimoji="1" lang="ar-SA" sz="2600" b="1" dirty="0" err="1" smtClean="0">
                <a:solidFill>
                  <a:srgbClr val="002060"/>
                </a:solidFill>
                <a:latin typeface="Traditional Arabic" pitchFamily="18" charset="-78"/>
                <a:cs typeface="AL-Mohanad" pitchFamily="2" charset="-78"/>
              </a:rPr>
              <a:t>المعارف </a:t>
            </a:r>
            <a:r>
              <a:rPr kumimoji="1" lang="ar-SA" sz="2600" b="1" dirty="0" smtClean="0">
                <a:solidFill>
                  <a:srgbClr val="002060"/>
                </a:solidFill>
                <a:latin typeface="Traditional Arabic" pitchFamily="18" charset="-78"/>
                <a:cs typeface="AL-Mohanad" pitchFamily="2" charset="-78"/>
              </a:rPr>
              <a:t>، </a:t>
            </a:r>
            <a:r>
              <a:rPr kumimoji="1" lang="ar-SA" sz="2600" b="1" dirty="0" err="1" smtClean="0">
                <a:solidFill>
                  <a:srgbClr val="002060"/>
                </a:solidFill>
                <a:latin typeface="Traditional Arabic" pitchFamily="18" charset="-78"/>
                <a:cs typeface="AL-Mohanad" pitchFamily="2" charset="-78"/>
              </a:rPr>
              <a:t>الاتجاهات </a:t>
            </a:r>
            <a:r>
              <a:rPr kumimoji="1" lang="ar-SA" sz="2600" b="1" dirty="0" smtClean="0">
                <a:solidFill>
                  <a:srgbClr val="002060"/>
                </a:solidFill>
                <a:latin typeface="Traditional Arabic" pitchFamily="18" charset="-78"/>
                <a:cs typeface="AL-Mohanad" pitchFamily="2" charset="-78"/>
              </a:rPr>
              <a:t>) التي تمكننا من النجاح عند تعاملنا مع </a:t>
            </a:r>
            <a:r>
              <a:rPr kumimoji="1" lang="ar-SA" sz="2600" b="1" dirty="0" err="1" smtClean="0">
                <a:solidFill>
                  <a:srgbClr val="002060"/>
                </a:solidFill>
                <a:latin typeface="Traditional Arabic" pitchFamily="18" charset="-78"/>
                <a:cs typeface="AL-Mohanad" pitchFamily="2" charset="-78"/>
              </a:rPr>
              <a:t>الآخرين .</a:t>
            </a:r>
            <a:r>
              <a:rPr kumimoji="1" lang="ar-SA" sz="2600" b="1" dirty="0" smtClean="0">
                <a:solidFill>
                  <a:srgbClr val="002060"/>
                </a:solidFill>
                <a:latin typeface="Traditional Arabic" pitchFamily="18" charset="-78"/>
                <a:cs typeface="AL-Mohanad" pitchFamily="2" charset="-78"/>
              </a:rPr>
              <a:t> ويعرّفها آخرون بأنها مجموعة من المهارات والسلوك والمعرفة التي تحدد معايير أداء مهمة أو مهنة </a:t>
            </a:r>
            <a:r>
              <a:rPr kumimoji="1" lang="ar-SA" sz="2600" b="1" dirty="0" err="1" smtClean="0">
                <a:solidFill>
                  <a:srgbClr val="002060"/>
                </a:solidFill>
                <a:latin typeface="Traditional Arabic" pitchFamily="18" charset="-78"/>
                <a:cs typeface="AL-Mohanad" pitchFamily="2" charset="-78"/>
              </a:rPr>
              <a:t>ما </a:t>
            </a:r>
            <a:r>
              <a:rPr kumimoji="1" lang="ar-SA" sz="2600" b="1" dirty="0" smtClean="0">
                <a:solidFill>
                  <a:srgbClr val="002060"/>
                </a:solidFill>
                <a:latin typeface="Traditional Arabic" pitchFamily="18" charset="-78"/>
                <a:cs typeface="AL-Mohanad" pitchFamily="2" charset="-78"/>
              </a:rPr>
              <a:t>، كما يعرّفها آخرون بأنها القدرات المطلوبة للقيام بدور ما في مكان ما </a:t>
            </a:r>
          </a:p>
          <a:p>
            <a:r>
              <a:rPr kumimoji="1" lang="ar-SA" sz="2600" b="1" dirty="0" smtClean="0">
                <a:solidFill>
                  <a:srgbClr val="002060"/>
                </a:solidFill>
                <a:latin typeface="Traditional Arabic" pitchFamily="18" charset="-78"/>
                <a:cs typeface="AL-Mohanad" pitchFamily="2" charset="-78"/>
              </a:rPr>
              <a:t>يقصد بالمقوم المعلم الذي يدير العملية التربوية داخل غرفة الصف، وينفذها ويطور سلسلة من الإجراءات المنظمة تساعده على التأكد من تحقيق </a:t>
            </a:r>
            <a:r>
              <a:rPr kumimoji="1" lang="ar-SA" sz="2600" b="1" dirty="0" err="1" smtClean="0">
                <a:solidFill>
                  <a:srgbClr val="002060"/>
                </a:solidFill>
                <a:latin typeface="Traditional Arabic" pitchFamily="18" charset="-78"/>
                <a:cs typeface="AL-Mohanad" pitchFamily="2" charset="-78"/>
              </a:rPr>
              <a:t>النتاجات</a:t>
            </a:r>
            <a:r>
              <a:rPr kumimoji="1" lang="ar-SA" sz="2600" b="1" dirty="0" smtClean="0">
                <a:solidFill>
                  <a:srgbClr val="002060"/>
                </a:solidFill>
                <a:latin typeface="Traditional Arabic" pitchFamily="18" charset="-78"/>
                <a:cs typeface="AL-Mohanad" pitchFamily="2" charset="-78"/>
              </a:rPr>
              <a:t> المخطط لها والتي تسهم في تحسين عملية التعلم والتعليم </a:t>
            </a:r>
            <a:r>
              <a:rPr kumimoji="1" lang="ar-SA" sz="2600" b="1" dirty="0" err="1" smtClean="0">
                <a:solidFill>
                  <a:srgbClr val="002060"/>
                </a:solidFill>
                <a:latin typeface="Traditional Arabic" pitchFamily="18" charset="-78"/>
                <a:cs typeface="AL-Mohanad" pitchFamily="2" charset="-78"/>
              </a:rPr>
              <a:t>وتطورها </a:t>
            </a:r>
            <a:r>
              <a:rPr lang="ar-SA" sz="2600" dirty="0" err="1" smtClean="0">
                <a:cs typeface="AL-Mohanad" pitchFamily="2" charset="-78"/>
              </a:rPr>
              <a:t>.</a:t>
            </a:r>
            <a:r>
              <a:rPr lang="ar-SA" sz="2600" dirty="0" smtClean="0">
                <a:cs typeface="AL-Mohanad" pitchFamily="2" charset="-78"/>
              </a:rPr>
              <a:t>  </a:t>
            </a:r>
          </a:p>
          <a:p>
            <a:pPr>
              <a:buNone/>
            </a:pPr>
            <a:r>
              <a:rPr lang="ar-SA" sz="2600" dirty="0" smtClean="0">
                <a:cs typeface="AL-Mohanad" pitchFamily="2" charset="-78"/>
              </a:rPr>
              <a:t>                   1- </a:t>
            </a:r>
            <a:r>
              <a:rPr lang="ar-SA" sz="2600" dirty="0" err="1" smtClean="0">
                <a:cs typeface="AL-Mohanad" pitchFamily="2" charset="-78"/>
              </a:rPr>
              <a:t>كفايات</a:t>
            </a:r>
            <a:r>
              <a:rPr lang="ar-SA" sz="2600" dirty="0" smtClean="0">
                <a:cs typeface="AL-Mohanad" pitchFamily="2" charset="-78"/>
              </a:rPr>
              <a:t> معرفية </a:t>
            </a:r>
          </a:p>
          <a:p>
            <a:pPr>
              <a:buNone/>
            </a:pPr>
            <a:r>
              <a:rPr lang="ar-SA" sz="2600" dirty="0" smtClean="0">
                <a:cs typeface="AL-Mohanad" pitchFamily="2" charset="-78"/>
              </a:rPr>
              <a:t>                   2- </a:t>
            </a:r>
            <a:r>
              <a:rPr lang="ar-SA" sz="2600" dirty="0" err="1" smtClean="0">
                <a:cs typeface="AL-Mohanad" pitchFamily="2" charset="-78"/>
              </a:rPr>
              <a:t>كفايات</a:t>
            </a:r>
            <a:r>
              <a:rPr lang="ar-SA" sz="2600" dirty="0" smtClean="0">
                <a:cs typeface="AL-Mohanad" pitchFamily="2" charset="-78"/>
              </a:rPr>
              <a:t> شخصية </a:t>
            </a:r>
            <a:endParaRPr lang="en-US" sz="2600" dirty="0" smtClean="0">
              <a:cs typeface="AL-Mohanad" pitchFamily="2" charset="-78"/>
            </a:endParaRPr>
          </a:p>
          <a:p>
            <a:endParaRPr lang="ar-SA" sz="2600" dirty="0"/>
          </a:p>
        </p:txBody>
      </p:sp>
      <p:pic>
        <p:nvPicPr>
          <p:cNvPr id="4" name="Picture 2"/>
          <p:cNvPicPr>
            <a:picLocks noChangeAspect="1" noChangeArrowheads="1"/>
          </p:cNvPicPr>
          <p:nvPr/>
        </p:nvPicPr>
        <p:blipFill>
          <a:blip r:embed="rId2" cstate="print"/>
          <a:srcRect r="11368"/>
          <a:stretch>
            <a:fillRect/>
          </a:stretch>
        </p:blipFill>
        <p:spPr bwMode="auto">
          <a:xfrm>
            <a:off x="539552" y="699740"/>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99740"/>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7920880" cy="5792788"/>
          </a:xfrm>
        </p:spPr>
        <p:txBody>
          <a:bodyPr/>
          <a:lstStyle/>
          <a:p>
            <a:pPr rtl="1" eaLnBrk="1" fontAlgn="t" hangingPunct="1">
              <a:defRPr/>
            </a:pPr>
            <a:r>
              <a:rPr kumimoji="1" lang="ar-SA" sz="4000" b="1" kern="1200" dirty="0">
                <a:solidFill>
                  <a:srgbClr val="2E7174"/>
                </a:solidFill>
                <a:effectLst/>
                <a:latin typeface="Traditional Arabic" pitchFamily="18" charset="-78"/>
                <a:ea typeface="+mn-ea"/>
                <a:cs typeface="AL-Mohanad" pitchFamily="2" charset="-78"/>
              </a:rPr>
              <a:t>نشاط رقم ( </a:t>
            </a:r>
            <a:r>
              <a:rPr kumimoji="1" lang="ar-SA" sz="4000" b="1" kern="1200" dirty="0" err="1" smtClean="0">
                <a:solidFill>
                  <a:srgbClr val="2E7174"/>
                </a:solidFill>
                <a:effectLst/>
                <a:latin typeface="Traditional Arabic" pitchFamily="18" charset="-78"/>
                <a:ea typeface="+mn-ea"/>
                <a:cs typeface="AL-Mohanad" pitchFamily="2" charset="-78"/>
              </a:rPr>
              <a:t>1-5 )</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dirty="0" smtClean="0">
                <a:effectLst/>
                <a:cs typeface="AL-Mohanad" pitchFamily="2" charset="-78"/>
              </a:rPr>
              <a:t/>
            </a:r>
            <a:br>
              <a:rPr lang="ar-SA" dirty="0" smtClean="0">
                <a:effectLst/>
                <a:cs typeface="AL-Mohanad" pitchFamily="2" charset="-78"/>
              </a:rPr>
            </a:br>
            <a:r>
              <a:rPr kumimoji="1" lang="ar-SA" sz="3200" b="1" kern="1200" dirty="0" smtClean="0">
                <a:solidFill>
                  <a:srgbClr val="002060"/>
                </a:solidFill>
                <a:effectLst/>
                <a:latin typeface="Traditional Arabic" pitchFamily="18" charset="-78"/>
                <a:ea typeface="+mn-ea"/>
                <a:cs typeface="AL-Mohanad" pitchFamily="2" charset="-78"/>
              </a:rPr>
              <a:t>في </a:t>
            </a:r>
            <a:r>
              <a:rPr kumimoji="1" lang="ar-SA" sz="3200" b="1" kern="1200" dirty="0">
                <a:solidFill>
                  <a:srgbClr val="002060"/>
                </a:solidFill>
                <a:effectLst/>
                <a:latin typeface="Traditional Arabic" pitchFamily="18" charset="-78"/>
                <a:ea typeface="+mn-ea"/>
                <a:cs typeface="AL-Mohanad" pitchFamily="2" charset="-78"/>
              </a:rPr>
              <a:t>ضوء الرؤية الجديدة للتقويم .</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ما </a:t>
            </a:r>
            <a:r>
              <a:rPr kumimoji="1" lang="ar-SA" sz="3200" b="1" kern="1200" dirty="0" err="1" smtClean="0">
                <a:solidFill>
                  <a:srgbClr val="002060"/>
                </a:solidFill>
                <a:effectLst/>
                <a:latin typeface="Traditional Arabic" pitchFamily="18" charset="-78"/>
                <a:ea typeface="+mn-ea"/>
                <a:cs typeface="AL-Mohanad" pitchFamily="2" charset="-78"/>
              </a:rPr>
              <a:t>الكفايات</a:t>
            </a:r>
            <a:r>
              <a:rPr kumimoji="1" lang="ar-SA" sz="3200" b="1" kern="1200" dirty="0" smtClean="0">
                <a:solidFill>
                  <a:srgbClr val="002060"/>
                </a:solidFill>
                <a:effectLst/>
                <a:latin typeface="Traditional Arabic" pitchFamily="18" charset="-78"/>
                <a:ea typeface="+mn-ea"/>
                <a:cs typeface="AL-Mohanad" pitchFamily="2" charset="-78"/>
              </a:rPr>
              <a:t> المعرفية التي </a:t>
            </a:r>
            <a:r>
              <a:rPr kumimoji="1" lang="ar-SA" sz="3200" b="1" kern="1200" dirty="0">
                <a:solidFill>
                  <a:srgbClr val="002060"/>
                </a:solidFill>
                <a:effectLst/>
                <a:latin typeface="Traditional Arabic" pitchFamily="18" charset="-78"/>
                <a:ea typeface="+mn-ea"/>
                <a:cs typeface="AL-Mohanad" pitchFamily="2" charset="-78"/>
              </a:rPr>
              <a:t>يجب توافرها في المقوم (المعلم ) ،</a:t>
            </a:r>
            <a:r>
              <a:rPr kumimoji="1" lang="ar-SA" sz="3200" b="1" kern="1200" dirty="0" smtClean="0">
                <a:solidFill>
                  <a:srgbClr val="002060"/>
                </a:solidFill>
                <a:effectLst/>
                <a:latin typeface="Traditional Arabic" pitchFamily="18" charset="-78"/>
                <a:ea typeface="+mn-ea"/>
                <a:cs typeface="AL-Mohanad" pitchFamily="2" charset="-78"/>
              </a:rPr>
              <a:t>حسب </a:t>
            </a:r>
            <a:r>
              <a:rPr kumimoji="1" lang="ar-SA" sz="3200" b="1" kern="1200" dirty="0" err="1" smtClean="0">
                <a:solidFill>
                  <a:srgbClr val="002060"/>
                </a:solidFill>
                <a:effectLst/>
                <a:latin typeface="Traditional Arabic" pitchFamily="18" charset="-78"/>
                <a:ea typeface="+mn-ea"/>
                <a:cs typeface="AL-Mohanad" pitchFamily="2" charset="-78"/>
              </a:rPr>
              <a:t>رأيك </a:t>
            </a:r>
            <a:r>
              <a:rPr kumimoji="1" lang="ar-SA" sz="3200" b="1" kern="1200" dirty="0">
                <a:solidFill>
                  <a:srgbClr val="002060"/>
                </a:solidFill>
                <a:effectLst/>
                <a:latin typeface="Traditional Arabic" pitchFamily="18" charset="-78"/>
                <a:ea typeface="+mn-ea"/>
                <a:cs typeface="AL-Mohanad" pitchFamily="2" charset="-78"/>
              </a:rPr>
              <a:t>؟</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(10 دقيقة)</a:t>
            </a:r>
            <a:r>
              <a:rPr lang="en-US" dirty="0" smtClean="0">
                <a:effectLst/>
                <a:cs typeface="AL-Mohanad" pitchFamily="2" charset="-78"/>
              </a:rPr>
              <a:t> </a:t>
            </a:r>
            <a:r>
              <a:rPr lang="ar-SA" dirty="0" smtClean="0">
                <a:effectLst/>
                <a:cs typeface="AL-Mohanad" pitchFamily="2" charset="-78"/>
              </a:rPr>
              <a:t/>
            </a:r>
            <a:br>
              <a:rPr lang="ar-SA" dirty="0" smtClean="0">
                <a:effectLst/>
                <a:cs typeface="AL-Mohanad" pitchFamily="2" charset="-78"/>
              </a:rPr>
            </a:br>
            <a:endParaRPr lang="ar-SA" dirty="0" smtClean="0">
              <a:cs typeface="AL-Mohanad" pitchFamily="2" charset="-78"/>
            </a:endParaRP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7920880" cy="5792788"/>
          </a:xfrm>
        </p:spPr>
        <p:txBody>
          <a:bodyPr/>
          <a:lstStyle/>
          <a:p>
            <a:pPr fontAlgn="t">
              <a:defRPr/>
            </a:pPr>
            <a:r>
              <a:rPr kumimoji="1" lang="ar-SA" sz="4000" b="1" kern="1200" dirty="0">
                <a:solidFill>
                  <a:srgbClr val="2E7174"/>
                </a:solidFill>
                <a:effectLst/>
                <a:latin typeface="Traditional Arabic" pitchFamily="18" charset="-78"/>
                <a:ea typeface="+mn-ea"/>
                <a:cs typeface="AL-Mohanad" pitchFamily="2" charset="-78"/>
              </a:rPr>
              <a:t>نشاط رقم ( </a:t>
            </a:r>
            <a:r>
              <a:rPr kumimoji="1" lang="ar-SA" sz="4000" b="1" kern="1200" dirty="0" err="1" smtClean="0">
                <a:solidFill>
                  <a:srgbClr val="2E7174"/>
                </a:solidFill>
                <a:effectLst/>
                <a:latin typeface="Traditional Arabic" pitchFamily="18" charset="-78"/>
                <a:ea typeface="+mn-ea"/>
                <a:cs typeface="AL-Mohanad" pitchFamily="2" charset="-78"/>
              </a:rPr>
              <a:t>1-6 )</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dirty="0" smtClean="0">
                <a:effectLst/>
                <a:cs typeface="AL-Mohanad" pitchFamily="2" charset="-78"/>
              </a:rPr>
              <a:t/>
            </a:r>
            <a:br>
              <a:rPr lang="ar-SA" dirty="0" smtClean="0">
                <a:effectLst/>
                <a:cs typeface="AL-Mohanad" pitchFamily="2" charset="-78"/>
              </a:rPr>
            </a:br>
            <a:r>
              <a:rPr kumimoji="1" lang="ar-SA" sz="3200" b="1" kern="1200" dirty="0" smtClean="0">
                <a:solidFill>
                  <a:srgbClr val="002060"/>
                </a:solidFill>
                <a:effectLst/>
                <a:latin typeface="Traditional Arabic" pitchFamily="18" charset="-78"/>
                <a:ea typeface="+mn-ea"/>
                <a:cs typeface="AL-Mohanad" pitchFamily="2" charset="-78"/>
              </a:rPr>
              <a:t>في </a:t>
            </a:r>
            <a:r>
              <a:rPr kumimoji="1" lang="ar-SA" sz="3200" b="1" kern="1200" dirty="0">
                <a:solidFill>
                  <a:srgbClr val="002060"/>
                </a:solidFill>
                <a:effectLst/>
                <a:latin typeface="Traditional Arabic" pitchFamily="18" charset="-78"/>
                <a:ea typeface="+mn-ea"/>
                <a:cs typeface="AL-Mohanad" pitchFamily="2" charset="-78"/>
              </a:rPr>
              <a:t>ضوء الرؤية الجديدة للتقويم .</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ما </a:t>
            </a:r>
            <a:r>
              <a:rPr kumimoji="1" lang="ar-SA" sz="3200" b="1" kern="1200" dirty="0" err="1" smtClean="0">
                <a:solidFill>
                  <a:srgbClr val="002060"/>
                </a:solidFill>
                <a:effectLst/>
                <a:latin typeface="Traditional Arabic" pitchFamily="18" charset="-78"/>
                <a:ea typeface="+mn-ea"/>
                <a:cs typeface="AL-Mohanad" pitchFamily="2" charset="-78"/>
              </a:rPr>
              <a:t>الكفايات</a:t>
            </a:r>
            <a:r>
              <a:rPr kumimoji="1" lang="ar-SA" sz="3200" b="1" kern="1200" dirty="0" smtClean="0">
                <a:solidFill>
                  <a:srgbClr val="002060"/>
                </a:solidFill>
                <a:latin typeface="Traditional Arabic" pitchFamily="18" charset="-78"/>
                <a:ea typeface="+mn-ea"/>
                <a:cs typeface="AL-Mohanad" pitchFamily="2" charset="-78"/>
              </a:rPr>
              <a:t> الشخصية التي </a:t>
            </a:r>
            <a:r>
              <a:rPr kumimoji="1" lang="ar-SA" sz="3200" b="1" kern="1200" dirty="0">
                <a:solidFill>
                  <a:srgbClr val="002060"/>
                </a:solidFill>
                <a:effectLst/>
                <a:latin typeface="Traditional Arabic" pitchFamily="18" charset="-78"/>
                <a:ea typeface="+mn-ea"/>
                <a:cs typeface="AL-Mohanad" pitchFamily="2" charset="-78"/>
              </a:rPr>
              <a:t>يجب توافرها في المقوم (المعلم ) ،</a:t>
            </a:r>
            <a:r>
              <a:rPr kumimoji="1" lang="ar-SA" sz="3200" b="1" kern="1200" dirty="0" smtClean="0">
                <a:solidFill>
                  <a:srgbClr val="002060"/>
                </a:solidFill>
                <a:effectLst/>
                <a:latin typeface="Traditional Arabic" pitchFamily="18" charset="-78"/>
                <a:ea typeface="+mn-ea"/>
                <a:cs typeface="AL-Mohanad" pitchFamily="2" charset="-78"/>
              </a:rPr>
              <a:t>حسب </a:t>
            </a:r>
            <a:r>
              <a:rPr kumimoji="1" lang="ar-SA" sz="3200" b="1" kern="1200" dirty="0" err="1" smtClean="0">
                <a:solidFill>
                  <a:srgbClr val="002060"/>
                </a:solidFill>
                <a:effectLst/>
                <a:latin typeface="Traditional Arabic" pitchFamily="18" charset="-78"/>
                <a:ea typeface="+mn-ea"/>
                <a:cs typeface="AL-Mohanad" pitchFamily="2" charset="-78"/>
              </a:rPr>
              <a:t>رأيك </a:t>
            </a:r>
            <a:r>
              <a:rPr kumimoji="1" lang="ar-SA" sz="3200" b="1" kern="1200" dirty="0">
                <a:solidFill>
                  <a:srgbClr val="002060"/>
                </a:solidFill>
                <a:effectLst/>
                <a:latin typeface="Traditional Arabic" pitchFamily="18" charset="-78"/>
                <a:ea typeface="+mn-ea"/>
                <a:cs typeface="AL-Mohanad" pitchFamily="2" charset="-78"/>
              </a:rPr>
              <a:t>؟</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(10 دقيقة)</a:t>
            </a:r>
            <a:r>
              <a:rPr lang="en-US" dirty="0" smtClean="0">
                <a:effectLst/>
                <a:cs typeface="AL-Mohanad" pitchFamily="2" charset="-78"/>
              </a:rPr>
              <a:t> </a:t>
            </a:r>
            <a:r>
              <a:rPr lang="ar-SA" dirty="0" smtClean="0">
                <a:effectLst/>
                <a:cs typeface="AL-Mohanad" pitchFamily="2" charset="-78"/>
              </a:rPr>
              <a:t/>
            </a:r>
            <a:br>
              <a:rPr lang="ar-SA" dirty="0" smtClean="0">
                <a:effectLst/>
                <a:cs typeface="AL-Mohanad" pitchFamily="2" charset="-78"/>
              </a:rPr>
            </a:br>
            <a:endParaRPr lang="ar-SA" dirty="0" smtClean="0">
              <a:cs typeface="AL-Mohanad"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0671" y="761206"/>
          <a:ext cx="8505825" cy="5048250"/>
        </p:xfrm>
        <a:graphic>
          <a:graphicData uri="http://schemas.openxmlformats.org/drawingml/2006/table">
            <a:tbl>
              <a:tblPr>
                <a:tableStyleId>{5C22544A-7EE6-4342-B048-85BDC9FD1C3A}</a:tableStyleId>
              </a:tblPr>
              <a:tblGrid>
                <a:gridCol w="8505825"/>
              </a:tblGrid>
              <a:tr h="1828800">
                <a:tc>
                  <a:txBody>
                    <a:bodyPr/>
                    <a:lstStyle/>
                    <a:p>
                      <a:pPr algn="ctr" rtl="1">
                        <a:lnSpc>
                          <a:spcPct val="150000"/>
                        </a:lnSpc>
                        <a:spcAft>
                          <a:spcPts val="0"/>
                        </a:spcAft>
                      </a:pPr>
                      <a:r>
                        <a:rPr kumimoji="1" lang="ar-SA" sz="4000" b="1" kern="1200" dirty="0">
                          <a:solidFill>
                            <a:srgbClr val="2E7174"/>
                          </a:solidFill>
                          <a:effectLst/>
                          <a:latin typeface="Traditional Arabic" pitchFamily="18" charset="-78"/>
                          <a:ea typeface="+mn-ea"/>
                          <a:cs typeface="AL-Mohanad" pitchFamily="2" charset="-78"/>
                        </a:rPr>
                        <a:t>نشاط رقم </a:t>
                      </a:r>
                      <a:r>
                        <a:rPr kumimoji="1" lang="ar-SA" sz="4000" b="1" kern="1200" dirty="0" err="1">
                          <a:solidFill>
                            <a:srgbClr val="2E7174"/>
                          </a:solidFill>
                          <a:effectLst/>
                          <a:latin typeface="Traditional Arabic" pitchFamily="18" charset="-78"/>
                          <a:ea typeface="+mn-ea"/>
                          <a:cs typeface="AL-Mohanad" pitchFamily="2" charset="-78"/>
                        </a:rPr>
                        <a:t>(</a:t>
                      </a:r>
                      <a:r>
                        <a:rPr kumimoji="1" lang="ar-SA" sz="4000" b="1" kern="1200" dirty="0" err="1" smtClean="0">
                          <a:solidFill>
                            <a:srgbClr val="2E7174"/>
                          </a:solidFill>
                          <a:effectLst/>
                          <a:latin typeface="Traditional Arabic" pitchFamily="18" charset="-78"/>
                          <a:ea typeface="+mn-ea"/>
                          <a:cs typeface="AL-Mohanad" pitchFamily="2" charset="-78"/>
                        </a:rPr>
                        <a:t>1-7 </a:t>
                      </a:r>
                      <a:r>
                        <a:rPr kumimoji="1" lang="ar-SA" sz="4000" b="1" kern="1200" dirty="0" smtClean="0">
                          <a:solidFill>
                            <a:srgbClr val="2E7174"/>
                          </a:solidFill>
                          <a:effectLst/>
                          <a:latin typeface="Traditional Arabic" pitchFamily="18" charset="-78"/>
                          <a:ea typeface="+mn-ea"/>
                          <a:cs typeface="AL-Mohanad" pitchFamily="2" charset="-78"/>
                        </a:rPr>
                        <a:t>)</a:t>
                      </a:r>
                      <a:endParaRPr kumimoji="1" lang="ar-JO"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endParaRPr kumimoji="1" lang="ar-SA"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r>
                        <a:rPr kumimoji="1" lang="ar-JO" sz="4000" b="1" kern="1200" dirty="0" smtClean="0">
                          <a:solidFill>
                            <a:srgbClr val="2E7174"/>
                          </a:solidFill>
                          <a:effectLst/>
                          <a:latin typeface="Traditional Arabic" pitchFamily="18" charset="-78"/>
                          <a:ea typeface="+mn-ea"/>
                          <a:cs typeface="AL-Mohanad" pitchFamily="2" charset="-78"/>
                        </a:rPr>
                        <a:t>خصائص التقويم الصفي</a:t>
                      </a:r>
                      <a:endParaRPr kumimoji="1" lang="en-US" sz="4000" b="1" kern="1200" dirty="0">
                        <a:solidFill>
                          <a:srgbClr val="2E7174"/>
                        </a:solidFill>
                        <a:effectLst/>
                        <a:latin typeface="Traditional Arabic" pitchFamily="18" charset="-78"/>
                        <a:ea typeface="+mn-ea"/>
                        <a:cs typeface="AL-Mohanad" pitchFamily="2" charset="-78"/>
                      </a:endParaRPr>
                    </a:p>
                  </a:txBody>
                  <a:tcPr marL="68583" marR="6858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05050">
                <a:tc>
                  <a:txBody>
                    <a:bodyPr/>
                    <a:lstStyle/>
                    <a:p>
                      <a:pPr algn="ctr" rtl="1">
                        <a:lnSpc>
                          <a:spcPct val="150000"/>
                        </a:lnSpc>
                        <a:spcAft>
                          <a:spcPts val="0"/>
                        </a:spcAft>
                      </a:pPr>
                      <a:r>
                        <a:rPr kumimoji="1" lang="ar-SA" sz="3200" b="1" kern="1200" dirty="0">
                          <a:solidFill>
                            <a:srgbClr val="002060"/>
                          </a:solidFill>
                          <a:effectLst/>
                          <a:latin typeface="Traditional Arabic" pitchFamily="18" charset="-78"/>
                          <a:ea typeface="+mn-ea"/>
                          <a:cs typeface="AL-Mohanad" pitchFamily="2" charset="-78"/>
                        </a:rPr>
                        <a:t>هناك خصائص للتقويم </a:t>
                      </a:r>
                      <a:r>
                        <a:rPr kumimoji="1" lang="ar-SA" sz="3200" b="1" kern="1200" dirty="0" smtClean="0">
                          <a:solidFill>
                            <a:srgbClr val="002060"/>
                          </a:solidFill>
                          <a:effectLst/>
                          <a:latin typeface="Traditional Arabic" pitchFamily="18" charset="-78"/>
                          <a:ea typeface="+mn-ea"/>
                          <a:cs typeface="AL-Mohanad" pitchFamily="2" charset="-78"/>
                        </a:rPr>
                        <a:t>الصفي، </a:t>
                      </a:r>
                      <a:r>
                        <a:rPr kumimoji="1" lang="ar-SA" sz="3200" b="1" kern="1200" dirty="0">
                          <a:solidFill>
                            <a:srgbClr val="002060"/>
                          </a:solidFill>
                          <a:effectLst/>
                          <a:latin typeface="Traditional Arabic" pitchFamily="18" charset="-78"/>
                          <a:ea typeface="+mn-ea"/>
                          <a:cs typeface="AL-Mohanad" pitchFamily="2" charset="-78"/>
                        </a:rPr>
                        <a:t>ناقشها مع مجموعتك.</a:t>
                      </a:r>
                      <a:endParaRPr kumimoji="1" lang="en-US" sz="3200" b="1" kern="1200" dirty="0">
                        <a:solidFill>
                          <a:srgbClr val="002060"/>
                        </a:solidFill>
                        <a:effectLst/>
                        <a:latin typeface="Traditional Arabic" pitchFamily="18" charset="-78"/>
                        <a:ea typeface="+mn-ea"/>
                        <a:cs typeface="AL-Mohanad" pitchFamily="2" charset="-78"/>
                      </a:endParaRPr>
                    </a:p>
                    <a:p>
                      <a:pPr algn="ctr" rtl="1">
                        <a:lnSpc>
                          <a:spcPct val="150000"/>
                        </a:lnSpc>
                        <a:spcAft>
                          <a:spcPts val="0"/>
                        </a:spcAft>
                      </a:pPr>
                      <a:r>
                        <a:rPr kumimoji="1" lang="en-US"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( 10 دقيقة )</a:t>
                      </a:r>
                      <a:endParaRPr kumimoji="1" lang="en-US" sz="3200" b="1" kern="1200" dirty="0">
                        <a:solidFill>
                          <a:srgbClr val="002060"/>
                        </a:solidFill>
                        <a:effectLst/>
                        <a:latin typeface="Traditional Arabic" pitchFamily="18" charset="-78"/>
                        <a:ea typeface="+mn-ea"/>
                        <a:cs typeface="AL-Mohanad" pitchFamily="2" charset="-78"/>
                      </a:endParaRPr>
                    </a:p>
                  </a:txBody>
                  <a:tcPr marL="68583" marR="6858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sz="5400" dirty="0" smtClean="0">
                <a:solidFill>
                  <a:srgbClr val="C00000"/>
                </a:solidFill>
                <a:cs typeface="PT Bold Heading" pitchFamily="2" charset="-78"/>
              </a:rPr>
              <a:t>مناقشة الأنشطة </a:t>
            </a:r>
            <a:endParaRPr lang="ar-SA" sz="5400" dirty="0">
              <a:solidFill>
                <a:srgbClr val="C00000"/>
              </a:solidFill>
              <a:cs typeface="PT Bold Heading" pitchFamily="2" charset="-78"/>
            </a:endParaRPr>
          </a:p>
        </p:txBody>
      </p:sp>
      <p:sp>
        <p:nvSpPr>
          <p:cNvPr id="3" name="عنوان فرعي 2"/>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7920880" cy="5792788"/>
          </a:xfrm>
        </p:spPr>
        <p:txBody>
          <a:bodyPr/>
          <a:lstStyle/>
          <a:p>
            <a:pPr rtl="1" eaLnBrk="1" fontAlgn="t" hangingPunct="1">
              <a:defRPr/>
            </a:pPr>
            <a:r>
              <a:rPr kumimoji="1" lang="ar-SA" sz="4000" b="1" kern="1200" dirty="0">
                <a:solidFill>
                  <a:srgbClr val="2E7174"/>
                </a:solidFill>
                <a:effectLst/>
                <a:latin typeface="Traditional Arabic" pitchFamily="18" charset="-78"/>
                <a:ea typeface="+mn-ea"/>
                <a:cs typeface="AL-Mohanad" pitchFamily="2" charset="-78"/>
              </a:rPr>
              <a:t>نشاط رقم ( </a:t>
            </a:r>
            <a:r>
              <a:rPr kumimoji="1" lang="ar-SA" sz="4000" b="1" kern="1200" dirty="0" err="1" smtClean="0">
                <a:solidFill>
                  <a:srgbClr val="2E7174"/>
                </a:solidFill>
                <a:effectLst/>
                <a:latin typeface="Traditional Arabic" pitchFamily="18" charset="-78"/>
                <a:ea typeface="+mn-ea"/>
                <a:cs typeface="AL-Mohanad" pitchFamily="2" charset="-78"/>
              </a:rPr>
              <a:t>1-5 )</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dirty="0" smtClean="0">
                <a:effectLst/>
                <a:cs typeface="AL-Mohanad" pitchFamily="2" charset="-78"/>
              </a:rPr>
              <a:t/>
            </a:r>
            <a:br>
              <a:rPr lang="ar-SA" dirty="0" smtClean="0">
                <a:effectLst/>
                <a:cs typeface="AL-Mohanad" pitchFamily="2" charset="-78"/>
              </a:rPr>
            </a:br>
            <a:r>
              <a:rPr kumimoji="1" lang="ar-SA" sz="3200" b="1" kern="1200" dirty="0" smtClean="0">
                <a:solidFill>
                  <a:srgbClr val="002060"/>
                </a:solidFill>
                <a:effectLst/>
                <a:latin typeface="Traditional Arabic" pitchFamily="18" charset="-78"/>
                <a:ea typeface="+mn-ea"/>
                <a:cs typeface="AL-Mohanad" pitchFamily="2" charset="-78"/>
              </a:rPr>
              <a:t>في </a:t>
            </a:r>
            <a:r>
              <a:rPr kumimoji="1" lang="ar-SA" sz="3200" b="1" kern="1200" dirty="0">
                <a:solidFill>
                  <a:srgbClr val="002060"/>
                </a:solidFill>
                <a:effectLst/>
                <a:latin typeface="Traditional Arabic" pitchFamily="18" charset="-78"/>
                <a:ea typeface="+mn-ea"/>
                <a:cs typeface="AL-Mohanad" pitchFamily="2" charset="-78"/>
              </a:rPr>
              <a:t>ضوء الرؤية الجديدة للتقويم .</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ما </a:t>
            </a:r>
            <a:r>
              <a:rPr kumimoji="1" lang="ar-SA" sz="3200" b="1" kern="1200" dirty="0" err="1" smtClean="0">
                <a:solidFill>
                  <a:srgbClr val="002060"/>
                </a:solidFill>
                <a:effectLst/>
                <a:latin typeface="Traditional Arabic" pitchFamily="18" charset="-78"/>
                <a:ea typeface="+mn-ea"/>
                <a:cs typeface="AL-Mohanad" pitchFamily="2" charset="-78"/>
              </a:rPr>
              <a:t>الكفايات</a:t>
            </a:r>
            <a:r>
              <a:rPr kumimoji="1" lang="ar-SA" sz="3200" b="1" kern="1200" dirty="0" smtClean="0">
                <a:solidFill>
                  <a:srgbClr val="002060"/>
                </a:solidFill>
                <a:effectLst/>
                <a:latin typeface="Traditional Arabic" pitchFamily="18" charset="-78"/>
                <a:ea typeface="+mn-ea"/>
                <a:cs typeface="AL-Mohanad" pitchFamily="2" charset="-78"/>
              </a:rPr>
              <a:t> المعرفية التي </a:t>
            </a:r>
            <a:r>
              <a:rPr kumimoji="1" lang="ar-SA" sz="3200" b="1" kern="1200" dirty="0">
                <a:solidFill>
                  <a:srgbClr val="002060"/>
                </a:solidFill>
                <a:effectLst/>
                <a:latin typeface="Traditional Arabic" pitchFamily="18" charset="-78"/>
                <a:ea typeface="+mn-ea"/>
                <a:cs typeface="AL-Mohanad" pitchFamily="2" charset="-78"/>
              </a:rPr>
              <a:t>يجب توافرها في المقوم (المعلم ) ،</a:t>
            </a:r>
            <a:r>
              <a:rPr kumimoji="1" lang="ar-SA" sz="3200" b="1" kern="1200" dirty="0" smtClean="0">
                <a:solidFill>
                  <a:srgbClr val="002060"/>
                </a:solidFill>
                <a:effectLst/>
                <a:latin typeface="Traditional Arabic" pitchFamily="18" charset="-78"/>
                <a:ea typeface="+mn-ea"/>
                <a:cs typeface="AL-Mohanad" pitchFamily="2" charset="-78"/>
              </a:rPr>
              <a:t>حسب </a:t>
            </a:r>
            <a:r>
              <a:rPr kumimoji="1" lang="ar-SA" sz="3200" b="1" kern="1200" dirty="0" err="1" smtClean="0">
                <a:solidFill>
                  <a:srgbClr val="002060"/>
                </a:solidFill>
                <a:effectLst/>
                <a:latin typeface="Traditional Arabic" pitchFamily="18" charset="-78"/>
                <a:ea typeface="+mn-ea"/>
                <a:cs typeface="AL-Mohanad" pitchFamily="2" charset="-78"/>
              </a:rPr>
              <a:t>رأيك </a:t>
            </a:r>
            <a:r>
              <a:rPr kumimoji="1" lang="ar-SA" sz="3200" b="1" kern="1200" dirty="0">
                <a:solidFill>
                  <a:srgbClr val="002060"/>
                </a:solidFill>
                <a:effectLst/>
                <a:latin typeface="Traditional Arabic" pitchFamily="18" charset="-78"/>
                <a:ea typeface="+mn-ea"/>
                <a:cs typeface="AL-Mohanad" pitchFamily="2" charset="-78"/>
              </a:rPr>
              <a:t>؟</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(10 دقيقة)</a:t>
            </a:r>
            <a:r>
              <a:rPr lang="en-US" dirty="0" smtClean="0">
                <a:effectLst/>
                <a:cs typeface="AL-Mohanad" pitchFamily="2" charset="-78"/>
              </a:rPr>
              <a:t> </a:t>
            </a:r>
            <a:r>
              <a:rPr lang="ar-SA" dirty="0" smtClean="0">
                <a:effectLst/>
                <a:cs typeface="AL-Mohanad" pitchFamily="2" charset="-78"/>
              </a:rPr>
              <a:t/>
            </a:r>
            <a:br>
              <a:rPr lang="ar-SA" dirty="0" smtClean="0">
                <a:effectLst/>
                <a:cs typeface="AL-Mohanad" pitchFamily="2" charset="-78"/>
              </a:rPr>
            </a:br>
            <a:endParaRPr lang="ar-SA" dirty="0" smtClean="0">
              <a:cs typeface="AL-Mohanad" pitchFamily="2" charset="-78"/>
            </a:endParaRPr>
          </a:p>
        </p:txBody>
      </p:sp>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2627784" y="908720"/>
            <a:ext cx="4143375" cy="646331"/>
          </a:xfrm>
          <a:prstGeom prst="rect">
            <a:avLst/>
          </a:prstGeom>
          <a:noFill/>
          <a:ln w="9525">
            <a:noFill/>
            <a:miter lim="800000"/>
            <a:headEnd/>
            <a:tailEnd/>
          </a:ln>
        </p:spPr>
        <p:txBody>
          <a:bodyPr>
            <a:spAutoFit/>
          </a:bodyPr>
          <a:lstStyle/>
          <a:p>
            <a:pPr marL="742950" indent="-742950" algn="r" rtl="1">
              <a:spcBef>
                <a:spcPct val="50000"/>
              </a:spcBef>
              <a:buFont typeface="+mj-lt"/>
              <a:buAutoNum type="arabicPeriod"/>
            </a:pPr>
            <a:r>
              <a:rPr kumimoji="1" lang="en-US" sz="3600" b="1" dirty="0">
                <a:solidFill>
                  <a:srgbClr val="2E7174"/>
                </a:solidFill>
                <a:latin typeface="Traditional Arabic" pitchFamily="18" charset="-78"/>
                <a:cs typeface="PT Bold Heading" pitchFamily="2" charset="-78"/>
              </a:rPr>
              <a:t> </a:t>
            </a:r>
            <a:r>
              <a:rPr kumimoji="1" lang="ar-SA" sz="3600" b="1" dirty="0" err="1">
                <a:solidFill>
                  <a:srgbClr val="2E7174"/>
                </a:solidFill>
                <a:latin typeface="Traditional Arabic" pitchFamily="18" charset="-78"/>
                <a:cs typeface="PT Bold Heading" pitchFamily="2" charset="-78"/>
              </a:rPr>
              <a:t>الكفايات</a:t>
            </a:r>
            <a:r>
              <a:rPr kumimoji="1" lang="ar-SA" sz="3600" b="1" dirty="0">
                <a:solidFill>
                  <a:srgbClr val="2E7174"/>
                </a:solidFill>
                <a:latin typeface="Traditional Arabic" pitchFamily="18" charset="-78"/>
                <a:cs typeface="PT Bold Heading" pitchFamily="2" charset="-78"/>
              </a:rPr>
              <a:t> </a:t>
            </a:r>
            <a:r>
              <a:rPr kumimoji="1" lang="ar-SA" sz="3600" b="1" dirty="0" err="1">
                <a:solidFill>
                  <a:srgbClr val="2E7174"/>
                </a:solidFill>
                <a:latin typeface="Traditional Arabic" pitchFamily="18" charset="-78"/>
                <a:cs typeface="PT Bold Heading" pitchFamily="2" charset="-78"/>
              </a:rPr>
              <a:t>المعرفية :</a:t>
            </a:r>
            <a:endParaRPr kumimoji="1" lang="en-US" sz="3600" b="1" dirty="0">
              <a:solidFill>
                <a:srgbClr val="2E7174"/>
              </a:solidFill>
              <a:latin typeface="Traditional Arabic" pitchFamily="18" charset="-78"/>
              <a:cs typeface="PT Bold Heading" pitchFamily="2" charset="-78"/>
            </a:endParaRPr>
          </a:p>
        </p:txBody>
      </p:sp>
      <p:sp>
        <p:nvSpPr>
          <p:cNvPr id="30723" name="Rectangle 4"/>
          <p:cNvSpPr>
            <a:spLocks noChangeArrowheads="1"/>
          </p:cNvSpPr>
          <p:nvPr/>
        </p:nvSpPr>
        <p:spPr bwMode="auto">
          <a:xfrm>
            <a:off x="179512" y="1700808"/>
            <a:ext cx="8424936" cy="4493538"/>
          </a:xfrm>
          <a:prstGeom prst="rect">
            <a:avLst/>
          </a:prstGeom>
          <a:noFill/>
          <a:ln w="9525">
            <a:noFill/>
            <a:miter lim="800000"/>
            <a:headEnd/>
            <a:tailEnd/>
          </a:ln>
        </p:spPr>
        <p:txBody>
          <a:bodyPr wrap="square">
            <a:spAutoFit/>
          </a:bodyPr>
          <a:lstStyle/>
          <a:p>
            <a:pPr marL="514350" indent="-514350" algn="r" rtl="1">
              <a:buFont typeface="+mj-lt"/>
              <a:buAutoNum type="arabicPeriod"/>
            </a:pPr>
            <a:r>
              <a:rPr lang="en-US" sz="2600" dirty="0" smtClean="0">
                <a:cs typeface="AL-Mohanad" pitchFamily="2" charset="-78"/>
              </a:rPr>
              <a:t> </a:t>
            </a:r>
            <a:r>
              <a:rPr kumimoji="1" lang="ar-SA" sz="2600" b="1" dirty="0" smtClean="0">
                <a:solidFill>
                  <a:srgbClr val="002060"/>
                </a:solidFill>
                <a:latin typeface="Traditional Arabic" pitchFamily="18" charset="-78"/>
                <a:cs typeface="AL-Mohanad" pitchFamily="2" charset="-78"/>
              </a:rPr>
              <a:t>معرفة فلسفة التربية والتعليم وأهدافها واستراتيجياتها.</a:t>
            </a: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القدرة على تحديد هدف التقويم </a:t>
            </a:r>
            <a:r>
              <a:rPr kumimoji="1" lang="ar-SA" sz="2600" b="1" dirty="0" err="1" smtClean="0">
                <a:solidFill>
                  <a:srgbClr val="002060"/>
                </a:solidFill>
                <a:latin typeface="Traditional Arabic" pitchFamily="18" charset="-78"/>
                <a:cs typeface="AL-Mohanad" pitchFamily="2" charset="-78"/>
              </a:rPr>
              <a:t>بوضوح .</a:t>
            </a:r>
            <a:r>
              <a:rPr kumimoji="1" lang="ar-SA" sz="2600" b="1" dirty="0" smtClean="0">
                <a:solidFill>
                  <a:srgbClr val="002060"/>
                </a:solidFill>
                <a:latin typeface="Traditional Arabic" pitchFamily="18" charset="-78"/>
                <a:cs typeface="AL-Mohanad" pitchFamily="2" charset="-78"/>
              </a:rPr>
              <a:t> </a:t>
            </a:r>
            <a:endParaRPr kumimoji="1" lang="en-US" sz="2600" b="1" dirty="0" smtClean="0">
              <a:solidFill>
                <a:srgbClr val="002060"/>
              </a:solidFill>
              <a:latin typeface="Traditional Arabic" pitchFamily="18" charset="-78"/>
              <a:cs typeface="AL-Mohanad" pitchFamily="2" charset="-78"/>
            </a:endParaRP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القدرة على جمع </a:t>
            </a:r>
            <a:r>
              <a:rPr kumimoji="1" lang="ar-SA" sz="2600" b="1" dirty="0" err="1" smtClean="0">
                <a:solidFill>
                  <a:srgbClr val="002060"/>
                </a:solidFill>
                <a:latin typeface="Traditional Arabic" pitchFamily="18" charset="-78"/>
                <a:cs typeface="AL-Mohanad" pitchFamily="2" charset="-78"/>
              </a:rPr>
              <a:t>البيانات </a:t>
            </a:r>
            <a:r>
              <a:rPr kumimoji="1" lang="ar-SA" sz="2600" b="1" dirty="0" smtClean="0">
                <a:solidFill>
                  <a:srgbClr val="002060"/>
                </a:solidFill>
                <a:latin typeface="Traditional Arabic" pitchFamily="18" charset="-78"/>
                <a:cs typeface="AL-Mohanad" pitchFamily="2" charset="-78"/>
              </a:rPr>
              <a:t>، وتحليلها </a:t>
            </a:r>
            <a:r>
              <a:rPr kumimoji="1" lang="ar-SA" sz="2600" b="1" dirty="0" err="1" smtClean="0">
                <a:solidFill>
                  <a:srgbClr val="002060"/>
                </a:solidFill>
                <a:latin typeface="Traditional Arabic" pitchFamily="18" charset="-78"/>
                <a:cs typeface="AL-Mohanad" pitchFamily="2" charset="-78"/>
              </a:rPr>
              <a:t>وتفسيرها .</a:t>
            </a:r>
            <a:endParaRPr kumimoji="1" lang="en-US" sz="2600" b="1" dirty="0" smtClean="0">
              <a:solidFill>
                <a:srgbClr val="002060"/>
              </a:solidFill>
              <a:latin typeface="Traditional Arabic" pitchFamily="18" charset="-78"/>
              <a:cs typeface="AL-Mohanad" pitchFamily="2" charset="-78"/>
            </a:endParaRP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القدرة على تنويع استراتيجيات </a:t>
            </a:r>
            <a:r>
              <a:rPr kumimoji="1" lang="ar-SA" sz="2600" b="1" dirty="0" err="1" smtClean="0">
                <a:solidFill>
                  <a:srgbClr val="002060"/>
                </a:solidFill>
                <a:latin typeface="Traditional Arabic" pitchFamily="18" charset="-78"/>
                <a:cs typeface="AL-Mohanad" pitchFamily="2" charset="-78"/>
              </a:rPr>
              <a:t>التقويم </a:t>
            </a:r>
            <a:r>
              <a:rPr kumimoji="1" lang="ar-SA" sz="2600" b="1" dirty="0" smtClean="0">
                <a:solidFill>
                  <a:srgbClr val="002060"/>
                </a:solidFill>
                <a:latin typeface="Traditional Arabic" pitchFamily="18" charset="-78"/>
                <a:cs typeface="AL-Mohanad" pitchFamily="2" charset="-78"/>
              </a:rPr>
              <a:t>، </a:t>
            </a:r>
            <a:r>
              <a:rPr kumimoji="1" lang="ar-SA" sz="2600" b="1" dirty="0" err="1" smtClean="0">
                <a:solidFill>
                  <a:srgbClr val="002060"/>
                </a:solidFill>
                <a:latin typeface="Traditional Arabic" pitchFamily="18" charset="-78"/>
                <a:cs typeface="AL-Mohanad" pitchFamily="2" charset="-78"/>
              </a:rPr>
              <a:t>وأدواته .</a:t>
            </a:r>
            <a:endParaRPr kumimoji="1" lang="en-US" sz="2600" b="1" dirty="0" smtClean="0">
              <a:solidFill>
                <a:srgbClr val="002060"/>
              </a:solidFill>
              <a:latin typeface="Traditional Arabic" pitchFamily="18" charset="-78"/>
              <a:cs typeface="AL-Mohanad" pitchFamily="2" charset="-78"/>
            </a:endParaRP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الاستفادة من نتائج </a:t>
            </a:r>
            <a:r>
              <a:rPr kumimoji="1" lang="ar-SA" sz="2600" b="1" dirty="0" err="1" smtClean="0">
                <a:solidFill>
                  <a:srgbClr val="002060"/>
                </a:solidFill>
                <a:latin typeface="Traditional Arabic" pitchFamily="18" charset="-78"/>
                <a:cs typeface="AL-Mohanad" pitchFamily="2" charset="-78"/>
              </a:rPr>
              <a:t>التقويم </a:t>
            </a:r>
            <a:r>
              <a:rPr kumimoji="1" lang="ar-SA" sz="2600" b="1" dirty="0" smtClean="0">
                <a:solidFill>
                  <a:srgbClr val="002060"/>
                </a:solidFill>
                <a:latin typeface="Traditional Arabic" pitchFamily="18" charset="-78"/>
                <a:cs typeface="AL-Mohanad" pitchFamily="2" charset="-78"/>
              </a:rPr>
              <a:t>، وتوظيفها لمعالجة نقاط الضعف وإثراء نقاط </a:t>
            </a:r>
            <a:r>
              <a:rPr kumimoji="1" lang="ar-SA" sz="2600" b="1" dirty="0" err="1" smtClean="0">
                <a:solidFill>
                  <a:srgbClr val="002060"/>
                </a:solidFill>
                <a:latin typeface="Traditional Arabic" pitchFamily="18" charset="-78"/>
                <a:cs typeface="AL-Mohanad" pitchFamily="2" charset="-78"/>
              </a:rPr>
              <a:t>القوة .</a:t>
            </a:r>
            <a:r>
              <a:rPr kumimoji="1" lang="ar-SA" sz="2600" b="1" dirty="0" smtClean="0">
                <a:solidFill>
                  <a:srgbClr val="002060"/>
                </a:solidFill>
                <a:latin typeface="Traditional Arabic" pitchFamily="18" charset="-78"/>
                <a:cs typeface="AL-Mohanad" pitchFamily="2" charset="-78"/>
              </a:rPr>
              <a:t> </a:t>
            </a:r>
            <a:endParaRPr kumimoji="1" lang="en-US" sz="2600" b="1" dirty="0" smtClean="0">
              <a:solidFill>
                <a:srgbClr val="002060"/>
              </a:solidFill>
              <a:latin typeface="Traditional Arabic" pitchFamily="18" charset="-78"/>
              <a:cs typeface="AL-Mohanad" pitchFamily="2" charset="-78"/>
            </a:endParaRP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معرفة محتوى المناهج والكتب المدرسية المقررة للمبحث الذي </a:t>
            </a:r>
            <a:r>
              <a:rPr kumimoji="1" lang="ar-SA" sz="2600" b="1" dirty="0" err="1" smtClean="0">
                <a:solidFill>
                  <a:srgbClr val="002060"/>
                </a:solidFill>
                <a:latin typeface="Traditional Arabic" pitchFamily="18" charset="-78"/>
                <a:cs typeface="AL-Mohanad" pitchFamily="2" charset="-78"/>
              </a:rPr>
              <a:t>يدرسه ،وأهدافها.</a:t>
            </a:r>
            <a:r>
              <a:rPr kumimoji="1" lang="ar-SA" sz="2600" b="1" dirty="0" smtClean="0">
                <a:solidFill>
                  <a:srgbClr val="002060"/>
                </a:solidFill>
                <a:latin typeface="Traditional Arabic" pitchFamily="18" charset="-78"/>
                <a:cs typeface="AL-Mohanad" pitchFamily="2" charset="-78"/>
              </a:rPr>
              <a:t> </a:t>
            </a: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معرفة حقوقه </a:t>
            </a:r>
            <a:r>
              <a:rPr kumimoji="1" lang="ar-SA" sz="2600" b="1" dirty="0" err="1" smtClean="0">
                <a:solidFill>
                  <a:srgbClr val="002060"/>
                </a:solidFill>
                <a:latin typeface="Traditional Arabic" pitchFamily="18" charset="-78"/>
                <a:cs typeface="AL-Mohanad" pitchFamily="2" charset="-78"/>
              </a:rPr>
              <a:t>وواجباته .</a:t>
            </a:r>
            <a:r>
              <a:rPr kumimoji="1" lang="ar-SA" sz="2600" b="1" dirty="0" smtClean="0">
                <a:solidFill>
                  <a:srgbClr val="002060"/>
                </a:solidFill>
                <a:latin typeface="Traditional Arabic" pitchFamily="18" charset="-78"/>
                <a:cs typeface="AL-Mohanad" pitchFamily="2" charset="-78"/>
              </a:rPr>
              <a:t> </a:t>
            </a: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معرفة أساليب تقويم </a:t>
            </a:r>
            <a:r>
              <a:rPr kumimoji="1" lang="ar-SA" sz="2600" b="1" dirty="0" err="1" smtClean="0">
                <a:solidFill>
                  <a:srgbClr val="002060"/>
                </a:solidFill>
                <a:latin typeface="Traditional Arabic" pitchFamily="18" charset="-78"/>
                <a:cs typeface="AL-Mohanad" pitchFamily="2" charset="-78"/>
              </a:rPr>
              <a:t>نتاجات</a:t>
            </a:r>
            <a:r>
              <a:rPr kumimoji="1" lang="ar-SA" sz="2600" b="1" dirty="0" smtClean="0">
                <a:solidFill>
                  <a:srgbClr val="002060"/>
                </a:solidFill>
                <a:latin typeface="Traditional Arabic" pitchFamily="18" charset="-78"/>
                <a:cs typeface="AL-Mohanad" pitchFamily="2" charset="-78"/>
              </a:rPr>
              <a:t> تعلم </a:t>
            </a:r>
            <a:r>
              <a:rPr kumimoji="1" lang="ar-SA" sz="2600" b="1" dirty="0" err="1" smtClean="0">
                <a:solidFill>
                  <a:srgbClr val="002060"/>
                </a:solidFill>
                <a:latin typeface="Traditional Arabic" pitchFamily="18" charset="-78"/>
                <a:cs typeface="AL-Mohanad" pitchFamily="2" charset="-78"/>
              </a:rPr>
              <a:t>الطلبة .</a:t>
            </a:r>
            <a:r>
              <a:rPr kumimoji="1" lang="ar-SA" sz="2600" b="1" dirty="0" smtClean="0">
                <a:solidFill>
                  <a:srgbClr val="002060"/>
                </a:solidFill>
                <a:latin typeface="Traditional Arabic" pitchFamily="18" charset="-78"/>
                <a:cs typeface="AL-Mohanad" pitchFamily="2" charset="-78"/>
              </a:rPr>
              <a:t> </a:t>
            </a:r>
            <a:endParaRPr kumimoji="1" lang="en-US" sz="2600" b="1" dirty="0" smtClean="0">
              <a:solidFill>
                <a:srgbClr val="002060"/>
              </a:solidFill>
              <a:latin typeface="Traditional Arabic" pitchFamily="18" charset="-78"/>
              <a:cs typeface="AL-Mohanad" pitchFamily="2" charset="-78"/>
            </a:endParaRPr>
          </a:p>
          <a:p>
            <a:pPr marL="514350" indent="-514350" algn="r" rtl="1">
              <a:buFont typeface="+mj-lt"/>
              <a:buAutoNum type="arabicPeriod"/>
            </a:pPr>
            <a:r>
              <a:rPr kumimoji="1" lang="ar-SA" sz="2600" b="1" dirty="0" smtClean="0">
                <a:solidFill>
                  <a:srgbClr val="002060"/>
                </a:solidFill>
                <a:latin typeface="Traditional Arabic" pitchFamily="18" charset="-78"/>
                <a:cs typeface="AL-Mohanad" pitchFamily="2" charset="-78"/>
              </a:rPr>
              <a:t>القدرة على بناء الاختبارات وتحليلها، وتقديم التغذية </a:t>
            </a:r>
            <a:r>
              <a:rPr kumimoji="1" lang="ar-SA" sz="2600" b="1" dirty="0" err="1" smtClean="0">
                <a:solidFill>
                  <a:srgbClr val="002060"/>
                </a:solidFill>
                <a:latin typeface="Traditional Arabic" pitchFamily="18" charset="-78"/>
                <a:cs typeface="AL-Mohanad" pitchFamily="2" charset="-78"/>
              </a:rPr>
              <a:t>الراجعة .</a:t>
            </a:r>
            <a:r>
              <a:rPr lang="ar-SA" sz="2600" dirty="0" smtClean="0">
                <a:cs typeface="AL-Mohanad" pitchFamily="2" charset="-78"/>
              </a:rPr>
              <a:t> </a:t>
            </a:r>
          </a:p>
        </p:txBody>
      </p:sp>
      <p:sp>
        <p:nvSpPr>
          <p:cNvPr id="30730" name="Rectangle 12"/>
          <p:cNvSpPr>
            <a:spLocks noChangeArrowheads="1"/>
          </p:cNvSpPr>
          <p:nvPr/>
        </p:nvSpPr>
        <p:spPr bwMode="auto">
          <a:xfrm>
            <a:off x="8276644" y="4508500"/>
            <a:ext cx="184731" cy="369332"/>
          </a:xfrm>
          <a:prstGeom prst="rect">
            <a:avLst/>
          </a:prstGeom>
          <a:noFill/>
          <a:ln w="9525">
            <a:noFill/>
            <a:miter lim="800000"/>
            <a:headEnd/>
            <a:tailEnd/>
          </a:ln>
        </p:spPr>
        <p:txBody>
          <a:bodyPr wrap="none">
            <a:spAutoFit/>
          </a:bodyPr>
          <a:lstStyle/>
          <a:p>
            <a:pPr algn="r" rtl="1">
              <a:spcBef>
                <a:spcPct val="50000"/>
              </a:spcBef>
            </a:pPr>
            <a:endParaRPr kumimoji="1" lang="en-US" b="1" dirty="0">
              <a:solidFill>
                <a:srgbClr val="002060"/>
              </a:solidFill>
              <a:latin typeface="Traditional Arabic" pitchFamily="18" charset="-78"/>
              <a:cs typeface="Traditional Arabic" pitchFamily="18" charset="-78"/>
            </a:endParaRPr>
          </a:p>
        </p:txBody>
      </p:sp>
      <p:sp>
        <p:nvSpPr>
          <p:cNvPr id="30731" name="Rectangle 13"/>
          <p:cNvSpPr>
            <a:spLocks noChangeArrowheads="1"/>
          </p:cNvSpPr>
          <p:nvPr/>
        </p:nvSpPr>
        <p:spPr bwMode="auto">
          <a:xfrm>
            <a:off x="2771775" y="5054600"/>
            <a:ext cx="5726113" cy="369332"/>
          </a:xfrm>
          <a:prstGeom prst="rect">
            <a:avLst/>
          </a:prstGeom>
          <a:noFill/>
          <a:ln w="9525">
            <a:noFill/>
            <a:miter lim="800000"/>
            <a:headEnd/>
            <a:tailEnd/>
          </a:ln>
        </p:spPr>
        <p:txBody>
          <a:bodyPr>
            <a:spAutoFit/>
          </a:bodyPr>
          <a:lstStyle/>
          <a:p>
            <a:pPr algn="r"/>
            <a:endParaRPr lang="ar-SA" dirty="0"/>
          </a:p>
        </p:txBody>
      </p:sp>
      <p:pic>
        <p:nvPicPr>
          <p:cNvPr id="6"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p:cTn id="14" dur="1000" fill="hold"/>
                                        <p:tgtEl>
                                          <p:spTgt spid="3072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07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0723">
                                            <p:txEl>
                                              <p:pRg st="1" end="1"/>
                                            </p:txEl>
                                          </p:spTgt>
                                        </p:tgtEl>
                                        <p:attrNameLst>
                                          <p:attrName>style.visibility</p:attrName>
                                        </p:attrNameLst>
                                      </p:cBhvr>
                                      <p:to>
                                        <p:strVal val="visible"/>
                                      </p:to>
                                    </p:set>
                                    <p:anim calcmode="lin" valueType="num">
                                      <p:cBhvr>
                                        <p:cTn id="21" dur="1000" fill="hold"/>
                                        <p:tgtEl>
                                          <p:spTgt spid="3072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07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0723">
                                            <p:txEl>
                                              <p:pRg st="2" end="2"/>
                                            </p:txEl>
                                          </p:spTgt>
                                        </p:tgtEl>
                                        <p:attrNameLst>
                                          <p:attrName>style.visibility</p:attrName>
                                        </p:attrNameLst>
                                      </p:cBhvr>
                                      <p:to>
                                        <p:strVal val="visible"/>
                                      </p:to>
                                    </p:set>
                                    <p:anim calcmode="lin" valueType="num">
                                      <p:cBhvr>
                                        <p:cTn id="28" dur="1000" fill="hold"/>
                                        <p:tgtEl>
                                          <p:spTgt spid="3072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07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2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0723">
                                            <p:txEl>
                                              <p:pRg st="3" end="3"/>
                                            </p:txEl>
                                          </p:spTgt>
                                        </p:tgtEl>
                                        <p:attrNameLst>
                                          <p:attrName>style.visibility</p:attrName>
                                        </p:attrNameLst>
                                      </p:cBhvr>
                                      <p:to>
                                        <p:strVal val="visible"/>
                                      </p:to>
                                    </p:set>
                                    <p:anim calcmode="lin" valueType="num">
                                      <p:cBhvr>
                                        <p:cTn id="35" dur="1000" fill="hold"/>
                                        <p:tgtEl>
                                          <p:spTgt spid="3072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07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2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0723">
                                            <p:txEl>
                                              <p:pRg st="4" end="4"/>
                                            </p:txEl>
                                          </p:spTgt>
                                        </p:tgtEl>
                                        <p:attrNameLst>
                                          <p:attrName>style.visibility</p:attrName>
                                        </p:attrNameLst>
                                      </p:cBhvr>
                                      <p:to>
                                        <p:strVal val="visible"/>
                                      </p:to>
                                    </p:set>
                                    <p:anim calcmode="lin" valueType="num">
                                      <p:cBhvr>
                                        <p:cTn id="42" dur="1000" fill="hold"/>
                                        <p:tgtEl>
                                          <p:spTgt spid="3072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07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2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0723">
                                            <p:txEl>
                                              <p:pRg st="5" end="5"/>
                                            </p:txEl>
                                          </p:spTgt>
                                        </p:tgtEl>
                                        <p:attrNameLst>
                                          <p:attrName>style.visibility</p:attrName>
                                        </p:attrNameLst>
                                      </p:cBhvr>
                                      <p:to>
                                        <p:strVal val="visible"/>
                                      </p:to>
                                    </p:set>
                                    <p:anim calcmode="lin" valueType="num">
                                      <p:cBhvr>
                                        <p:cTn id="49" dur="1000" fill="hold"/>
                                        <p:tgtEl>
                                          <p:spTgt spid="3072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07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072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0723">
                                            <p:txEl>
                                              <p:pRg st="6" end="6"/>
                                            </p:txEl>
                                          </p:spTgt>
                                        </p:tgtEl>
                                        <p:attrNameLst>
                                          <p:attrName>style.visibility</p:attrName>
                                        </p:attrNameLst>
                                      </p:cBhvr>
                                      <p:to>
                                        <p:strVal val="visible"/>
                                      </p:to>
                                    </p:set>
                                    <p:anim calcmode="lin" valueType="num">
                                      <p:cBhvr>
                                        <p:cTn id="56" dur="1000" fill="hold"/>
                                        <p:tgtEl>
                                          <p:spTgt spid="30723">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3072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072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30723">
                                            <p:txEl>
                                              <p:pRg st="7" end="7"/>
                                            </p:txEl>
                                          </p:spTgt>
                                        </p:tgtEl>
                                        <p:attrNameLst>
                                          <p:attrName>style.visibility</p:attrName>
                                        </p:attrNameLst>
                                      </p:cBhvr>
                                      <p:to>
                                        <p:strVal val="visible"/>
                                      </p:to>
                                    </p:set>
                                    <p:anim calcmode="lin" valueType="num">
                                      <p:cBhvr>
                                        <p:cTn id="63" dur="1000" fill="hold"/>
                                        <p:tgtEl>
                                          <p:spTgt spid="30723">
                                            <p:txEl>
                                              <p:pRg st="7" end="7"/>
                                            </p:txEl>
                                          </p:spTgt>
                                        </p:tgtEl>
                                        <p:attrNameLst>
                                          <p:attrName>ppt_x</p:attrName>
                                        </p:attrNameLst>
                                      </p:cBhvr>
                                      <p:tavLst>
                                        <p:tav tm="0">
                                          <p:val>
                                            <p:strVal val="#ppt_x-.2"/>
                                          </p:val>
                                        </p:tav>
                                        <p:tav tm="100000">
                                          <p:val>
                                            <p:strVal val="#ppt_x"/>
                                          </p:val>
                                        </p:tav>
                                      </p:tavLst>
                                    </p:anim>
                                    <p:anim calcmode="lin" valueType="num">
                                      <p:cBhvr>
                                        <p:cTn id="64" dur="1000" fill="hold"/>
                                        <p:tgtEl>
                                          <p:spTgt spid="3072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072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30723">
                                            <p:txEl>
                                              <p:pRg st="8" end="8"/>
                                            </p:txEl>
                                          </p:spTgt>
                                        </p:tgtEl>
                                        <p:attrNameLst>
                                          <p:attrName>style.visibility</p:attrName>
                                        </p:attrNameLst>
                                      </p:cBhvr>
                                      <p:to>
                                        <p:strVal val="visible"/>
                                      </p:to>
                                    </p:set>
                                    <p:anim calcmode="lin" valueType="num">
                                      <p:cBhvr>
                                        <p:cTn id="70" dur="1000" fill="hold"/>
                                        <p:tgtEl>
                                          <p:spTgt spid="30723">
                                            <p:txEl>
                                              <p:pRg st="8" end="8"/>
                                            </p:txEl>
                                          </p:spTgt>
                                        </p:tgtEl>
                                        <p:attrNameLst>
                                          <p:attrName>ppt_x</p:attrName>
                                        </p:attrNameLst>
                                      </p:cBhvr>
                                      <p:tavLst>
                                        <p:tav tm="0">
                                          <p:val>
                                            <p:strVal val="#ppt_x-.2"/>
                                          </p:val>
                                        </p:tav>
                                        <p:tav tm="100000">
                                          <p:val>
                                            <p:strVal val="#ppt_x"/>
                                          </p:val>
                                        </p:tav>
                                      </p:tavLst>
                                    </p:anim>
                                    <p:anim calcmode="lin" valueType="num">
                                      <p:cBhvr>
                                        <p:cTn id="71" dur="1000" fill="hold"/>
                                        <p:tgtEl>
                                          <p:spTgt spid="3072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7920880" cy="5792788"/>
          </a:xfrm>
        </p:spPr>
        <p:txBody>
          <a:bodyPr/>
          <a:lstStyle/>
          <a:p>
            <a:pPr fontAlgn="t">
              <a:defRPr/>
            </a:pPr>
            <a:r>
              <a:rPr kumimoji="1" lang="ar-SA" sz="4000" b="1" kern="1200" dirty="0">
                <a:solidFill>
                  <a:srgbClr val="2E7174"/>
                </a:solidFill>
                <a:effectLst/>
                <a:latin typeface="Traditional Arabic" pitchFamily="18" charset="-78"/>
                <a:ea typeface="+mn-ea"/>
                <a:cs typeface="AL-Mohanad" pitchFamily="2" charset="-78"/>
              </a:rPr>
              <a:t>نشاط رقم ( </a:t>
            </a:r>
            <a:r>
              <a:rPr kumimoji="1" lang="ar-SA" sz="4000" b="1" kern="1200" dirty="0" err="1" smtClean="0">
                <a:solidFill>
                  <a:srgbClr val="2E7174"/>
                </a:solidFill>
                <a:effectLst/>
                <a:latin typeface="Traditional Arabic" pitchFamily="18" charset="-78"/>
                <a:ea typeface="+mn-ea"/>
                <a:cs typeface="AL-Mohanad" pitchFamily="2" charset="-78"/>
              </a:rPr>
              <a:t>1-6 )</a:t>
            </a:r>
            <a:r>
              <a:rPr kumimoji="1" lang="ar-SA" sz="4000" b="1" kern="1200" dirty="0" smtClean="0">
                <a:solidFill>
                  <a:srgbClr val="2E7174"/>
                </a:solidFill>
                <a:effectLst/>
                <a:latin typeface="Traditional Arabic" pitchFamily="18" charset="-78"/>
                <a:ea typeface="+mn-ea"/>
                <a:cs typeface="AL-Mohanad" pitchFamily="2" charset="-78"/>
              </a:rPr>
              <a:t/>
            </a:r>
            <a:br>
              <a:rPr kumimoji="1" lang="ar-SA" sz="4000" b="1" kern="1200" dirty="0" smtClean="0">
                <a:solidFill>
                  <a:srgbClr val="2E7174"/>
                </a:solidFill>
                <a:effectLst/>
                <a:latin typeface="Traditional Arabic" pitchFamily="18" charset="-78"/>
                <a:ea typeface="+mn-ea"/>
                <a:cs typeface="AL-Mohanad" pitchFamily="2" charset="-78"/>
              </a:rPr>
            </a:br>
            <a:r>
              <a:rPr kumimoji="1" lang="ar-SA" b="1" kern="1200" dirty="0" smtClean="0">
                <a:solidFill>
                  <a:srgbClr val="2E7174"/>
                </a:solidFill>
                <a:latin typeface="Traditional Arabic" pitchFamily="18" charset="-78"/>
                <a:ea typeface="+mn-ea"/>
                <a:cs typeface="AL-Mohanad" pitchFamily="2" charset="-78"/>
              </a:rPr>
              <a:t/>
            </a:r>
            <a:br>
              <a:rPr kumimoji="1" lang="ar-SA" b="1" kern="1200" dirty="0" smtClean="0">
                <a:solidFill>
                  <a:srgbClr val="2E7174"/>
                </a:solidFill>
                <a:latin typeface="Traditional Arabic" pitchFamily="18" charset="-78"/>
                <a:ea typeface="+mn-ea"/>
                <a:cs typeface="AL-Mohanad" pitchFamily="2" charset="-78"/>
              </a:rPr>
            </a:br>
            <a:r>
              <a:rPr lang="ar-SA" dirty="0" smtClean="0">
                <a:effectLst/>
                <a:cs typeface="AL-Mohanad" pitchFamily="2" charset="-78"/>
              </a:rPr>
              <a:t/>
            </a:r>
            <a:br>
              <a:rPr lang="ar-SA" dirty="0" smtClean="0">
                <a:effectLst/>
                <a:cs typeface="AL-Mohanad" pitchFamily="2" charset="-78"/>
              </a:rPr>
            </a:br>
            <a:r>
              <a:rPr kumimoji="1" lang="ar-SA" sz="3200" b="1" kern="1200" dirty="0" smtClean="0">
                <a:solidFill>
                  <a:srgbClr val="002060"/>
                </a:solidFill>
                <a:effectLst/>
                <a:latin typeface="Traditional Arabic" pitchFamily="18" charset="-78"/>
                <a:ea typeface="+mn-ea"/>
                <a:cs typeface="AL-Mohanad" pitchFamily="2" charset="-78"/>
              </a:rPr>
              <a:t>في </a:t>
            </a:r>
            <a:r>
              <a:rPr kumimoji="1" lang="ar-SA" sz="3200" b="1" kern="1200" dirty="0">
                <a:solidFill>
                  <a:srgbClr val="002060"/>
                </a:solidFill>
                <a:effectLst/>
                <a:latin typeface="Traditional Arabic" pitchFamily="18" charset="-78"/>
                <a:ea typeface="+mn-ea"/>
                <a:cs typeface="AL-Mohanad" pitchFamily="2" charset="-78"/>
              </a:rPr>
              <a:t>ضوء الرؤية الجديدة للتقويم .</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ما </a:t>
            </a:r>
            <a:r>
              <a:rPr kumimoji="1" lang="ar-SA" sz="3200" b="1" kern="1200" dirty="0" err="1" smtClean="0">
                <a:solidFill>
                  <a:srgbClr val="002060"/>
                </a:solidFill>
                <a:effectLst/>
                <a:latin typeface="Traditional Arabic" pitchFamily="18" charset="-78"/>
                <a:ea typeface="+mn-ea"/>
                <a:cs typeface="AL-Mohanad" pitchFamily="2" charset="-78"/>
              </a:rPr>
              <a:t>الكفايات</a:t>
            </a:r>
            <a:r>
              <a:rPr kumimoji="1" lang="ar-SA" sz="3200" b="1" kern="1200" dirty="0" smtClean="0">
                <a:solidFill>
                  <a:srgbClr val="002060"/>
                </a:solidFill>
                <a:latin typeface="Traditional Arabic" pitchFamily="18" charset="-78"/>
                <a:ea typeface="+mn-ea"/>
                <a:cs typeface="AL-Mohanad" pitchFamily="2" charset="-78"/>
              </a:rPr>
              <a:t> الشخصية التي </a:t>
            </a:r>
            <a:r>
              <a:rPr kumimoji="1" lang="ar-SA" sz="3200" b="1" kern="1200" dirty="0">
                <a:solidFill>
                  <a:srgbClr val="002060"/>
                </a:solidFill>
                <a:effectLst/>
                <a:latin typeface="Traditional Arabic" pitchFamily="18" charset="-78"/>
                <a:ea typeface="+mn-ea"/>
                <a:cs typeface="AL-Mohanad" pitchFamily="2" charset="-78"/>
              </a:rPr>
              <a:t>يجب توافرها في المقوم (المعلم ) ،</a:t>
            </a:r>
            <a:r>
              <a:rPr kumimoji="1" lang="ar-SA" sz="3200" b="1" kern="1200" dirty="0" smtClean="0">
                <a:solidFill>
                  <a:srgbClr val="002060"/>
                </a:solidFill>
                <a:effectLst/>
                <a:latin typeface="Traditional Arabic" pitchFamily="18" charset="-78"/>
                <a:ea typeface="+mn-ea"/>
                <a:cs typeface="AL-Mohanad" pitchFamily="2" charset="-78"/>
              </a:rPr>
              <a:t>حسب </a:t>
            </a:r>
            <a:r>
              <a:rPr kumimoji="1" lang="ar-SA" sz="3200" b="1" kern="1200" dirty="0" err="1" smtClean="0">
                <a:solidFill>
                  <a:srgbClr val="002060"/>
                </a:solidFill>
                <a:effectLst/>
                <a:latin typeface="Traditional Arabic" pitchFamily="18" charset="-78"/>
                <a:ea typeface="+mn-ea"/>
                <a:cs typeface="AL-Mohanad" pitchFamily="2" charset="-78"/>
              </a:rPr>
              <a:t>رأيك </a:t>
            </a:r>
            <a:r>
              <a:rPr kumimoji="1" lang="ar-SA" sz="3200" b="1" kern="1200" dirty="0">
                <a:solidFill>
                  <a:srgbClr val="002060"/>
                </a:solidFill>
                <a:effectLst/>
                <a:latin typeface="Traditional Arabic" pitchFamily="18" charset="-78"/>
                <a:ea typeface="+mn-ea"/>
                <a:cs typeface="AL-Mohanad" pitchFamily="2" charset="-78"/>
              </a:rPr>
              <a:t>؟</a:t>
            </a:r>
            <a:br>
              <a:rPr kumimoji="1" lang="ar-SA" sz="3200" b="1" kern="1200" dirty="0">
                <a:solidFill>
                  <a:srgbClr val="002060"/>
                </a:solidFill>
                <a:effectLst/>
                <a:latin typeface="Traditional Arabic" pitchFamily="18" charset="-78"/>
                <a:ea typeface="+mn-ea"/>
                <a:cs typeface="AL-Mohanad" pitchFamily="2" charset="-78"/>
              </a:rPr>
            </a:br>
            <a:r>
              <a:rPr kumimoji="1" lang="ar-SA"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(10 دقيقة)</a:t>
            </a:r>
            <a:r>
              <a:rPr lang="en-US" dirty="0" smtClean="0">
                <a:effectLst/>
                <a:cs typeface="AL-Mohanad" pitchFamily="2" charset="-78"/>
              </a:rPr>
              <a:t> </a:t>
            </a:r>
            <a:r>
              <a:rPr lang="ar-SA" dirty="0" smtClean="0">
                <a:effectLst/>
                <a:cs typeface="AL-Mohanad" pitchFamily="2" charset="-78"/>
              </a:rPr>
              <a:t/>
            </a:r>
            <a:br>
              <a:rPr lang="ar-SA" dirty="0" smtClean="0">
                <a:effectLst/>
                <a:cs typeface="AL-Mohanad" pitchFamily="2" charset="-78"/>
              </a:rPr>
            </a:br>
            <a:endParaRPr lang="ar-SA" dirty="0" smtClean="0">
              <a:cs typeface="AL-Mohanad"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dirty="0" smtClean="0">
                <a:solidFill>
                  <a:srgbClr val="2E7174"/>
                </a:solidFill>
                <a:cs typeface="PT Bold Heading" pitchFamily="2" charset="-78"/>
              </a:rPr>
              <a:t>قواعد العمل </a:t>
            </a:r>
            <a:endParaRPr lang="ar-SA" dirty="0">
              <a:solidFill>
                <a:srgbClr val="2E7174"/>
              </a:solidFill>
              <a:cs typeface="PT Bold Heading" pitchFamily="2" charset="-78"/>
            </a:endParaRPr>
          </a:p>
        </p:txBody>
      </p:sp>
      <p:sp>
        <p:nvSpPr>
          <p:cNvPr id="3" name="Content Placeholder 2"/>
          <p:cNvSpPr>
            <a:spLocks noGrp="1"/>
          </p:cNvSpPr>
          <p:nvPr>
            <p:ph idx="4294967295"/>
          </p:nvPr>
        </p:nvSpPr>
        <p:spPr>
          <a:xfrm>
            <a:off x="251520" y="1482179"/>
            <a:ext cx="7989887" cy="4683125"/>
          </a:xfrm>
        </p:spPr>
        <p:txBody>
          <a:bodyPr/>
          <a:lstStyle/>
          <a:p>
            <a:pPr marL="0" indent="0" algn="r" rtl="1">
              <a:buFont typeface="Wingdings" pitchFamily="2" charset="2"/>
              <a:buNone/>
              <a:defRPr/>
            </a:pPr>
            <a:r>
              <a:rPr lang="ar-SA" b="1" dirty="0">
                <a:solidFill>
                  <a:srgbClr val="002060"/>
                </a:solidFill>
                <a:effectLst/>
                <a:cs typeface="AL-Mohanad" pitchFamily="2" charset="-78"/>
              </a:rPr>
              <a:t> </a:t>
            </a:r>
            <a:r>
              <a:rPr lang="ar-SA" b="1" dirty="0" smtClean="0">
                <a:solidFill>
                  <a:srgbClr val="002060"/>
                </a:solidFill>
                <a:effectLst/>
                <a:cs typeface="AL-Mohanad" pitchFamily="2" charset="-78"/>
              </a:rPr>
              <a:t>         </a:t>
            </a:r>
          </a:p>
          <a:p>
            <a:pPr algn="r" rtl="1">
              <a:defRPr/>
            </a:pPr>
            <a:r>
              <a:rPr lang="ar-SA" b="1" dirty="0" smtClean="0">
                <a:solidFill>
                  <a:srgbClr val="002060"/>
                </a:solidFill>
                <a:effectLst/>
                <a:cs typeface="AL-Mohanad" pitchFamily="2" charset="-78"/>
              </a:rPr>
              <a:t>الوصول </a:t>
            </a:r>
            <a:r>
              <a:rPr lang="ar-SA" b="1" dirty="0">
                <a:solidFill>
                  <a:srgbClr val="002060"/>
                </a:solidFill>
                <a:effectLst/>
                <a:cs typeface="AL-Mohanad" pitchFamily="2" charset="-78"/>
              </a:rPr>
              <a:t>بالوقت المحدد                     </a:t>
            </a:r>
            <a:endParaRPr lang="ar-SA" b="1" dirty="0" smtClean="0">
              <a:solidFill>
                <a:srgbClr val="002060"/>
              </a:solidFill>
              <a:effectLst/>
              <a:cs typeface="AL-Mohanad" pitchFamily="2" charset="-78"/>
            </a:endParaRPr>
          </a:p>
          <a:p>
            <a:pPr algn="r" rtl="1">
              <a:defRPr/>
            </a:pPr>
            <a:r>
              <a:rPr lang="ar-SA" b="1" dirty="0" smtClean="0">
                <a:solidFill>
                  <a:srgbClr val="002060"/>
                </a:solidFill>
                <a:effectLst/>
                <a:cs typeface="AL-Mohanad" pitchFamily="2" charset="-78"/>
              </a:rPr>
              <a:t>الالتزام </a:t>
            </a:r>
            <a:r>
              <a:rPr lang="ar-SA" b="1" dirty="0">
                <a:solidFill>
                  <a:srgbClr val="002060"/>
                </a:solidFill>
                <a:effectLst/>
                <a:cs typeface="AL-Mohanad" pitchFamily="2" charset="-78"/>
              </a:rPr>
              <a:t>بمواعيد الورشة</a:t>
            </a:r>
            <a:endParaRPr lang="en-US" b="1" dirty="0">
              <a:solidFill>
                <a:srgbClr val="002060"/>
              </a:solidFill>
              <a:effectLst/>
              <a:cs typeface="AL-Mohanad" pitchFamily="2" charset="-78"/>
            </a:endParaRPr>
          </a:p>
          <a:p>
            <a:pPr algn="r" rtl="1">
              <a:defRPr/>
            </a:pPr>
            <a:r>
              <a:rPr lang="ar-SA" b="1" dirty="0">
                <a:solidFill>
                  <a:srgbClr val="002060"/>
                </a:solidFill>
                <a:effectLst/>
                <a:cs typeface="AL-Mohanad" pitchFamily="2" charset="-78"/>
              </a:rPr>
              <a:t>إغلاق الهواتف الخلوية                     </a:t>
            </a:r>
            <a:endParaRPr lang="ar-SA" b="1" dirty="0" smtClean="0">
              <a:solidFill>
                <a:srgbClr val="002060"/>
              </a:solidFill>
              <a:effectLst/>
              <a:cs typeface="AL-Mohanad" pitchFamily="2" charset="-78"/>
            </a:endParaRPr>
          </a:p>
          <a:p>
            <a:pPr algn="r" rtl="1">
              <a:defRPr/>
            </a:pPr>
            <a:r>
              <a:rPr lang="ar-SA" b="1" dirty="0" smtClean="0">
                <a:solidFill>
                  <a:srgbClr val="002060"/>
                </a:solidFill>
                <a:effectLst/>
                <a:cs typeface="AL-Mohanad" pitchFamily="2" charset="-78"/>
              </a:rPr>
              <a:t>الإصغاء </a:t>
            </a:r>
            <a:r>
              <a:rPr lang="ar-SA" b="1" dirty="0">
                <a:solidFill>
                  <a:srgbClr val="002060"/>
                </a:solidFill>
                <a:effectLst/>
                <a:cs typeface="AL-Mohanad" pitchFamily="2" charset="-78"/>
              </a:rPr>
              <a:t>النشط                            </a:t>
            </a:r>
            <a:endParaRPr lang="ar-SA" b="1" dirty="0" smtClean="0">
              <a:solidFill>
                <a:srgbClr val="002060"/>
              </a:solidFill>
              <a:effectLst/>
              <a:cs typeface="AL-Mohanad" pitchFamily="2" charset="-78"/>
            </a:endParaRPr>
          </a:p>
          <a:p>
            <a:pPr algn="r" rtl="1">
              <a:defRPr/>
            </a:pPr>
            <a:r>
              <a:rPr lang="ar-SA" b="1" dirty="0" smtClean="0">
                <a:solidFill>
                  <a:srgbClr val="002060"/>
                </a:solidFill>
                <a:effectLst/>
                <a:cs typeface="AL-Mohanad" pitchFamily="2" charset="-78"/>
              </a:rPr>
              <a:t>احترام </a:t>
            </a:r>
            <a:r>
              <a:rPr lang="ar-SA" b="1" dirty="0">
                <a:solidFill>
                  <a:srgbClr val="002060"/>
                </a:solidFill>
                <a:effectLst/>
                <a:cs typeface="AL-Mohanad" pitchFamily="2" charset="-78"/>
              </a:rPr>
              <a:t>الرأي الآخر</a:t>
            </a:r>
            <a:endParaRPr lang="en-US" b="1" dirty="0">
              <a:solidFill>
                <a:srgbClr val="002060"/>
              </a:solidFill>
              <a:effectLst/>
              <a:cs typeface="AL-Mohanad" pitchFamily="2" charset="-78"/>
            </a:endParaRPr>
          </a:p>
          <a:p>
            <a:pPr algn="r" rtl="1">
              <a:defRPr/>
            </a:pPr>
            <a:r>
              <a:rPr lang="ar-SA" b="1" dirty="0">
                <a:solidFill>
                  <a:srgbClr val="002060"/>
                </a:solidFill>
                <a:effectLst/>
                <a:cs typeface="AL-Mohanad" pitchFamily="2" charset="-78"/>
              </a:rPr>
              <a:t>عدم مقاطعة المتحدث                       </a:t>
            </a:r>
            <a:endParaRPr lang="ar-SA" b="1" dirty="0" smtClean="0">
              <a:solidFill>
                <a:srgbClr val="002060"/>
              </a:solidFill>
              <a:effectLst/>
              <a:cs typeface="AL-Mohanad" pitchFamily="2" charset="-78"/>
            </a:endParaRPr>
          </a:p>
          <a:p>
            <a:pPr algn="r" rtl="1">
              <a:defRPr/>
            </a:pPr>
            <a:r>
              <a:rPr lang="ar-EG" b="1" dirty="0" smtClean="0">
                <a:solidFill>
                  <a:srgbClr val="002060"/>
                </a:solidFill>
                <a:effectLst/>
                <a:cs typeface="AL-Mohanad" pitchFamily="2" charset="-78"/>
              </a:rPr>
              <a:t>التعبير</a:t>
            </a:r>
            <a:r>
              <a:rPr lang="ar-SA" b="1" dirty="0" smtClean="0">
                <a:solidFill>
                  <a:srgbClr val="002060"/>
                </a:solidFill>
                <a:effectLst/>
                <a:cs typeface="AL-Mohanad" pitchFamily="2" charset="-78"/>
              </a:rPr>
              <a:t> </a:t>
            </a:r>
            <a:r>
              <a:rPr lang="ar-SA" b="1" dirty="0">
                <a:solidFill>
                  <a:srgbClr val="002060"/>
                </a:solidFill>
                <a:effectLst/>
                <a:cs typeface="AL-Mohanad" pitchFamily="2" charset="-78"/>
              </a:rPr>
              <a:t>عن الر</a:t>
            </a:r>
            <a:r>
              <a:rPr lang="ar-JO" b="1" dirty="0">
                <a:solidFill>
                  <a:srgbClr val="002060"/>
                </a:solidFill>
                <a:effectLst/>
                <a:cs typeface="AL-Mohanad" pitchFamily="2" charset="-78"/>
              </a:rPr>
              <a:t>أ</a:t>
            </a:r>
            <a:r>
              <a:rPr lang="ar-SA" b="1" dirty="0">
                <a:solidFill>
                  <a:srgbClr val="002060"/>
                </a:solidFill>
                <a:effectLst/>
                <a:cs typeface="AL-Mohanad" pitchFamily="2" charset="-78"/>
              </a:rPr>
              <a:t>ي الشخصي </a:t>
            </a:r>
            <a:endParaRPr lang="en-US" b="1" dirty="0">
              <a:solidFill>
                <a:srgbClr val="002060"/>
              </a:solidFill>
              <a:effectLst/>
              <a:cs typeface="AL-Mohanad" pitchFamily="2" charset="-78"/>
            </a:endParaRPr>
          </a:p>
          <a:p>
            <a:pPr>
              <a:defRPr/>
            </a:pPr>
            <a:endParaRPr lang="ar-SA" b="1" dirty="0">
              <a:solidFill>
                <a:srgbClr val="002060"/>
              </a:solidFill>
              <a:cs typeface="AL-Mohanad" pitchFamily="2" charset="-78"/>
            </a:endParaRPr>
          </a:p>
        </p:txBody>
      </p:sp>
      <p:pic>
        <p:nvPicPr>
          <p:cNvPr id="4" name="Picture 2"/>
          <p:cNvPicPr>
            <a:picLocks noChangeAspect="1" noChangeArrowheads="1"/>
          </p:cNvPicPr>
          <p:nvPr/>
        </p:nvPicPr>
        <p:blipFill>
          <a:blip r:embed="rId3" cstate="print"/>
          <a:srcRect r="11368"/>
          <a:stretch>
            <a:fillRect/>
          </a:stretch>
        </p:blipFill>
        <p:spPr bwMode="auto">
          <a:xfrm>
            <a:off x="539552" y="627732"/>
            <a:ext cx="1684308" cy="100106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627784" y="980728"/>
            <a:ext cx="4406976" cy="646331"/>
          </a:xfrm>
          <a:prstGeom prst="rect">
            <a:avLst/>
          </a:prstGeom>
          <a:noFill/>
          <a:ln w="9525">
            <a:noFill/>
            <a:miter lim="800000"/>
            <a:headEnd/>
            <a:tailEnd/>
          </a:ln>
        </p:spPr>
        <p:txBody>
          <a:bodyPr wrap="none">
            <a:spAutoFit/>
          </a:bodyPr>
          <a:lstStyle/>
          <a:p>
            <a:pPr marL="742950" indent="-742950" algn="r" rtl="1">
              <a:spcBef>
                <a:spcPct val="50000"/>
              </a:spcBef>
              <a:buFont typeface="+mj-lt"/>
              <a:buAutoNum type="arabicPeriod" startAt="2"/>
            </a:pPr>
            <a:r>
              <a:rPr kumimoji="1" lang="ar-SA" sz="3600" b="1" dirty="0">
                <a:solidFill>
                  <a:srgbClr val="2E7174"/>
                </a:solidFill>
                <a:latin typeface="Traditional Arabic" pitchFamily="18" charset="-78"/>
                <a:cs typeface="PT Bold Heading" pitchFamily="2" charset="-78"/>
              </a:rPr>
              <a:t> </a:t>
            </a:r>
            <a:r>
              <a:rPr kumimoji="1" lang="ar-SA" sz="3600" b="1" dirty="0" err="1">
                <a:solidFill>
                  <a:srgbClr val="2E7174"/>
                </a:solidFill>
                <a:latin typeface="Traditional Arabic" pitchFamily="18" charset="-78"/>
                <a:cs typeface="PT Bold Heading" pitchFamily="2" charset="-78"/>
              </a:rPr>
              <a:t>الكفايات</a:t>
            </a:r>
            <a:r>
              <a:rPr kumimoji="1" lang="ar-SA" sz="3600" b="1" dirty="0">
                <a:solidFill>
                  <a:srgbClr val="2E7174"/>
                </a:solidFill>
                <a:latin typeface="Traditional Arabic" pitchFamily="18" charset="-78"/>
                <a:cs typeface="PT Bold Heading" pitchFamily="2" charset="-78"/>
              </a:rPr>
              <a:t> </a:t>
            </a:r>
            <a:r>
              <a:rPr kumimoji="1" lang="ar-SA" sz="3600" b="1" dirty="0" err="1">
                <a:solidFill>
                  <a:srgbClr val="2E7174"/>
                </a:solidFill>
                <a:latin typeface="Traditional Arabic" pitchFamily="18" charset="-78"/>
                <a:cs typeface="PT Bold Heading" pitchFamily="2" charset="-78"/>
              </a:rPr>
              <a:t>الشخصية </a:t>
            </a:r>
            <a:r>
              <a:rPr lang="ar-SA" sz="3600" dirty="0" err="1">
                <a:solidFill>
                  <a:srgbClr val="2E7174"/>
                </a:solidFill>
                <a:cs typeface="PT Bold Heading" pitchFamily="2" charset="-78"/>
              </a:rPr>
              <a:t>:</a:t>
            </a:r>
            <a:r>
              <a:rPr lang="ar-SA" sz="3600" dirty="0">
                <a:solidFill>
                  <a:srgbClr val="2E7174"/>
                </a:solidFill>
                <a:cs typeface="PT Bold Heading" pitchFamily="2" charset="-78"/>
              </a:rPr>
              <a:t> </a:t>
            </a:r>
            <a:endParaRPr lang="en-US" sz="3600" dirty="0">
              <a:solidFill>
                <a:srgbClr val="2E7174"/>
              </a:solidFill>
              <a:cs typeface="PT Bold Heading" pitchFamily="2" charset="-78"/>
            </a:endParaRPr>
          </a:p>
        </p:txBody>
      </p:sp>
      <p:sp>
        <p:nvSpPr>
          <p:cNvPr id="29699" name="Rectangle 4"/>
          <p:cNvSpPr>
            <a:spLocks noChangeArrowheads="1"/>
          </p:cNvSpPr>
          <p:nvPr/>
        </p:nvSpPr>
        <p:spPr bwMode="auto">
          <a:xfrm>
            <a:off x="637852" y="1895921"/>
            <a:ext cx="7750572" cy="3693319"/>
          </a:xfrm>
          <a:prstGeom prst="rect">
            <a:avLst/>
          </a:prstGeom>
          <a:noFill/>
          <a:ln w="9525">
            <a:noFill/>
            <a:miter lim="800000"/>
            <a:headEnd/>
            <a:tailEnd/>
          </a:ln>
        </p:spPr>
        <p:txBody>
          <a:bodyPr wrap="square">
            <a:spAutoFit/>
          </a:bodyPr>
          <a:lstStyle/>
          <a:p>
            <a:pPr algn="r" rtl="1">
              <a:spcBef>
                <a:spcPts val="0"/>
              </a:spcBef>
              <a:buFontTx/>
              <a:buChar char="•"/>
            </a:pPr>
            <a:r>
              <a:rPr kumimoji="1" lang="ar-SA" sz="2600" b="1" dirty="0">
                <a:solidFill>
                  <a:srgbClr val="002060"/>
                </a:solidFill>
                <a:latin typeface="Traditional Arabic" pitchFamily="18" charset="-78"/>
                <a:cs typeface="AL-Mohanad" pitchFamily="2" charset="-78"/>
              </a:rPr>
              <a:t>العدالة في </a:t>
            </a:r>
            <a:r>
              <a:rPr kumimoji="1" lang="ar-SA" sz="2600" b="1" dirty="0" err="1">
                <a:solidFill>
                  <a:srgbClr val="002060"/>
                </a:solidFill>
                <a:latin typeface="Traditional Arabic" pitchFamily="18" charset="-78"/>
                <a:cs typeface="AL-Mohanad" pitchFamily="2" charset="-78"/>
              </a:rPr>
              <a:t>التقويم </a:t>
            </a:r>
            <a:r>
              <a:rPr kumimoji="1" lang="ar-SA" sz="2600" b="1" dirty="0">
                <a:solidFill>
                  <a:srgbClr val="002060"/>
                </a:solidFill>
                <a:latin typeface="Traditional Arabic" pitchFamily="18" charset="-78"/>
                <a:cs typeface="AL-Mohanad" pitchFamily="2" charset="-78"/>
              </a:rPr>
              <a:t>، وعدم </a:t>
            </a:r>
            <a:r>
              <a:rPr kumimoji="1" lang="ar-SA" sz="2600" b="1" dirty="0" err="1">
                <a:solidFill>
                  <a:srgbClr val="002060"/>
                </a:solidFill>
                <a:latin typeface="Traditional Arabic" pitchFamily="18" charset="-78"/>
                <a:cs typeface="AL-Mohanad" pitchFamily="2" charset="-78"/>
              </a:rPr>
              <a:t>التحيز .</a:t>
            </a:r>
            <a:endParaRPr kumimoji="1" lang="ar-SA"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القدرة على التركيز على التقويم الذاتي.</a:t>
            </a:r>
          </a:p>
          <a:p>
            <a:pPr algn="r" rtl="1">
              <a:spcBef>
                <a:spcPts val="0"/>
              </a:spcBef>
              <a:buFontTx/>
              <a:buChar char="•"/>
            </a:pPr>
            <a:r>
              <a:rPr kumimoji="1" lang="ar-SA" sz="2600" b="1" dirty="0">
                <a:solidFill>
                  <a:srgbClr val="002060"/>
                </a:solidFill>
                <a:latin typeface="Traditional Arabic" pitchFamily="18" charset="-78"/>
                <a:cs typeface="AL-Mohanad" pitchFamily="2" charset="-78"/>
              </a:rPr>
              <a:t>القدرة على التعامل مع </a:t>
            </a:r>
            <a:r>
              <a:rPr kumimoji="1" lang="ar-SA" sz="2600" b="1" dirty="0" err="1">
                <a:solidFill>
                  <a:srgbClr val="002060"/>
                </a:solidFill>
                <a:latin typeface="Traditional Arabic" pitchFamily="18" charset="-78"/>
                <a:cs typeface="AL-Mohanad" pitchFamily="2" charset="-78"/>
              </a:rPr>
              <a:t>المشكلات </a:t>
            </a:r>
            <a:r>
              <a:rPr kumimoji="1" lang="ar-SA" sz="2600" b="1" dirty="0">
                <a:solidFill>
                  <a:srgbClr val="002060"/>
                </a:solidFill>
                <a:latin typeface="Traditional Arabic" pitchFamily="18" charset="-78"/>
                <a:cs typeface="AL-Mohanad" pitchFamily="2" charset="-78"/>
              </a:rPr>
              <a:t>، واقتراح الحلول </a:t>
            </a:r>
            <a:r>
              <a:rPr kumimoji="1" lang="ar-SA" sz="2600" b="1" dirty="0" err="1">
                <a:solidFill>
                  <a:srgbClr val="002060"/>
                </a:solidFill>
                <a:latin typeface="Traditional Arabic" pitchFamily="18" charset="-78"/>
                <a:cs typeface="AL-Mohanad" pitchFamily="2" charset="-78"/>
              </a:rPr>
              <a:t>المناسبة .</a:t>
            </a:r>
            <a:endParaRPr kumimoji="1" lang="ar-SA"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مواكبة التطورات والتغيرات في مجال تخصصه  ومهنته، والقدرة على التكيف </a:t>
            </a:r>
            <a:r>
              <a:rPr kumimoji="1" lang="ar-SA" sz="2600" b="1" dirty="0" err="1">
                <a:solidFill>
                  <a:srgbClr val="002060"/>
                </a:solidFill>
                <a:latin typeface="Traditional Arabic" pitchFamily="18" charset="-78"/>
                <a:cs typeface="AL-Mohanad" pitchFamily="2" charset="-78"/>
              </a:rPr>
              <a:t>معها .</a:t>
            </a:r>
            <a:r>
              <a:rPr kumimoji="1" lang="ar-SA" sz="2600" b="1" dirty="0">
                <a:solidFill>
                  <a:srgbClr val="002060"/>
                </a:solidFill>
                <a:latin typeface="Traditional Arabic" pitchFamily="18" charset="-78"/>
                <a:cs typeface="AL-Mohanad" pitchFamily="2" charset="-78"/>
              </a:rPr>
              <a:t> </a:t>
            </a:r>
            <a:endParaRPr kumimoji="1" lang="en-US"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القدرة على تقديم التغذية الراجعة للمعنيين بأسلوب </a:t>
            </a:r>
            <a:r>
              <a:rPr kumimoji="1" lang="ar-SA" sz="2600" b="1" dirty="0" err="1">
                <a:solidFill>
                  <a:srgbClr val="002060"/>
                </a:solidFill>
                <a:latin typeface="Traditional Arabic" pitchFamily="18" charset="-78"/>
                <a:cs typeface="AL-Mohanad" pitchFamily="2" charset="-78"/>
              </a:rPr>
              <a:t>ودي .</a:t>
            </a:r>
            <a:r>
              <a:rPr kumimoji="1" lang="ar-SA" sz="2600" b="1" dirty="0">
                <a:solidFill>
                  <a:srgbClr val="002060"/>
                </a:solidFill>
                <a:latin typeface="Traditional Arabic" pitchFamily="18" charset="-78"/>
                <a:cs typeface="AL-Mohanad" pitchFamily="2" charset="-78"/>
              </a:rPr>
              <a:t> </a:t>
            </a:r>
            <a:endParaRPr kumimoji="1" lang="en-US"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القدرة على إشراك الطلبة عند اختيار أدوات ومعايير التقويم والاتفاق عليها </a:t>
            </a:r>
            <a:endParaRPr kumimoji="1" lang="en-US"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 القدرة على تطبيق مهارات التقويم في مواقف صفية </a:t>
            </a:r>
            <a:r>
              <a:rPr kumimoji="1" lang="ar-SA" sz="2600" b="1" dirty="0" err="1">
                <a:solidFill>
                  <a:srgbClr val="002060"/>
                </a:solidFill>
                <a:latin typeface="Traditional Arabic" pitchFamily="18" charset="-78"/>
                <a:cs typeface="AL-Mohanad" pitchFamily="2" charset="-78"/>
              </a:rPr>
              <a:t>مختلفة .</a:t>
            </a:r>
            <a:endParaRPr kumimoji="1" lang="ar-SA" sz="2600" b="1" dirty="0">
              <a:solidFill>
                <a:srgbClr val="002060"/>
              </a:solidFill>
              <a:latin typeface="Traditional Arabic" pitchFamily="18" charset="-78"/>
              <a:cs typeface="AL-Mohanad" pitchFamily="2" charset="-78"/>
            </a:endParaRPr>
          </a:p>
          <a:p>
            <a:pPr algn="r" rtl="1">
              <a:spcBef>
                <a:spcPts val="0"/>
              </a:spcBef>
              <a:buFontTx/>
              <a:buChar char="•"/>
            </a:pPr>
            <a:r>
              <a:rPr kumimoji="1" lang="ar-SA" sz="2600" b="1" dirty="0">
                <a:solidFill>
                  <a:srgbClr val="002060"/>
                </a:solidFill>
                <a:latin typeface="Traditional Arabic" pitchFamily="18" charset="-78"/>
                <a:cs typeface="AL-Mohanad" pitchFamily="2" charset="-78"/>
              </a:rPr>
              <a:t> القدرة على توظيف التكنولوجيا في </a:t>
            </a:r>
            <a:r>
              <a:rPr kumimoji="1" lang="ar-SA" sz="2600" b="1" dirty="0" err="1">
                <a:solidFill>
                  <a:srgbClr val="002060"/>
                </a:solidFill>
                <a:latin typeface="Traditional Arabic" pitchFamily="18" charset="-78"/>
                <a:cs typeface="AL-Mohanad" pitchFamily="2" charset="-78"/>
              </a:rPr>
              <a:t>التقويم .</a:t>
            </a:r>
            <a:r>
              <a:rPr kumimoji="1" lang="ar-SA" sz="2600" b="1" dirty="0">
                <a:solidFill>
                  <a:srgbClr val="002060"/>
                </a:solidFill>
                <a:latin typeface="Traditional Arabic" pitchFamily="18" charset="-78"/>
                <a:cs typeface="AL-Mohanad" pitchFamily="2" charset="-78"/>
              </a:rPr>
              <a:t>  </a:t>
            </a:r>
            <a:endParaRPr kumimoji="1" lang="en-US" sz="2600" b="1" dirty="0">
              <a:solidFill>
                <a:srgbClr val="002060"/>
              </a:solidFill>
              <a:latin typeface="Traditional Arabic" pitchFamily="18" charset="-78"/>
              <a:cs typeface="AL-Mohanad" pitchFamily="2" charset="-78"/>
            </a:endParaRPr>
          </a:p>
        </p:txBody>
      </p:sp>
      <p:pic>
        <p:nvPicPr>
          <p:cNvPr id="4" name="Picture 2"/>
          <p:cNvPicPr>
            <a:picLocks noChangeAspect="1" noChangeArrowheads="1"/>
          </p:cNvPicPr>
          <p:nvPr/>
        </p:nvPicPr>
        <p:blipFill>
          <a:blip r:embed="rId3"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0.70"/>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 calcmode="lin" valueType="num">
                                      <p:cBhvr>
                                        <p:cTn id="14" dur="1000" fill="hold"/>
                                        <p:tgtEl>
                                          <p:spTgt spid="296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96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96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 calcmode="lin" valueType="num">
                                      <p:cBhvr>
                                        <p:cTn id="21" dur="1000" fill="hold"/>
                                        <p:tgtEl>
                                          <p:spTgt spid="29699">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96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96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9699">
                                            <p:txEl>
                                              <p:pRg st="2" end="2"/>
                                            </p:txEl>
                                          </p:spTgt>
                                        </p:tgtEl>
                                        <p:attrNameLst>
                                          <p:attrName>style.visibility</p:attrName>
                                        </p:attrNameLst>
                                      </p:cBhvr>
                                      <p:to>
                                        <p:strVal val="visible"/>
                                      </p:to>
                                    </p:set>
                                    <p:anim calcmode="lin" valueType="num">
                                      <p:cBhvr>
                                        <p:cTn id="28" dur="1000" fill="hold"/>
                                        <p:tgtEl>
                                          <p:spTgt spid="29699">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296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96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 calcmode="lin" valueType="num">
                                      <p:cBhvr>
                                        <p:cTn id="35" dur="1000" fill="hold"/>
                                        <p:tgtEl>
                                          <p:spTgt spid="29699">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296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96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 calcmode="lin" valueType="num">
                                      <p:cBhvr>
                                        <p:cTn id="42" dur="1000" fill="hold"/>
                                        <p:tgtEl>
                                          <p:spTgt spid="29699">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2969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6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9699">
                                            <p:txEl>
                                              <p:pRg st="5" end="5"/>
                                            </p:txEl>
                                          </p:spTgt>
                                        </p:tgtEl>
                                        <p:attrNameLst>
                                          <p:attrName>style.visibility</p:attrName>
                                        </p:attrNameLst>
                                      </p:cBhvr>
                                      <p:to>
                                        <p:strVal val="visible"/>
                                      </p:to>
                                    </p:set>
                                    <p:anim calcmode="lin" valueType="num">
                                      <p:cBhvr>
                                        <p:cTn id="49" dur="1000" fill="hold"/>
                                        <p:tgtEl>
                                          <p:spTgt spid="29699">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296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6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9699">
                                            <p:txEl>
                                              <p:pRg st="6" end="6"/>
                                            </p:txEl>
                                          </p:spTgt>
                                        </p:tgtEl>
                                        <p:attrNameLst>
                                          <p:attrName>style.visibility</p:attrName>
                                        </p:attrNameLst>
                                      </p:cBhvr>
                                      <p:to>
                                        <p:strVal val="visible"/>
                                      </p:to>
                                    </p:set>
                                    <p:anim calcmode="lin" valueType="num">
                                      <p:cBhvr>
                                        <p:cTn id="56" dur="1000" fill="hold"/>
                                        <p:tgtEl>
                                          <p:spTgt spid="29699">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2969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969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9699">
                                            <p:txEl>
                                              <p:pRg st="7" end="7"/>
                                            </p:txEl>
                                          </p:spTgt>
                                        </p:tgtEl>
                                        <p:attrNameLst>
                                          <p:attrName>style.visibility</p:attrName>
                                        </p:attrNameLst>
                                      </p:cBhvr>
                                      <p:to>
                                        <p:strVal val="visible"/>
                                      </p:to>
                                    </p:set>
                                    <p:anim calcmode="lin" valueType="num">
                                      <p:cBhvr>
                                        <p:cTn id="63" dur="1000" fill="hold"/>
                                        <p:tgtEl>
                                          <p:spTgt spid="29699">
                                            <p:txEl>
                                              <p:pRg st="7" end="7"/>
                                            </p:txEl>
                                          </p:spTgt>
                                        </p:tgtEl>
                                        <p:attrNameLst>
                                          <p:attrName>ppt_x</p:attrName>
                                        </p:attrNameLst>
                                      </p:cBhvr>
                                      <p:tavLst>
                                        <p:tav tm="0">
                                          <p:val>
                                            <p:strVal val="#ppt_x-.2"/>
                                          </p:val>
                                        </p:tav>
                                        <p:tav tm="100000">
                                          <p:val>
                                            <p:strVal val="#ppt_x"/>
                                          </p:val>
                                        </p:tav>
                                      </p:tavLst>
                                    </p:anim>
                                    <p:anim calcmode="lin" valueType="num">
                                      <p:cBhvr>
                                        <p:cTn id="64" dur="1000" fill="hold"/>
                                        <p:tgtEl>
                                          <p:spTgt spid="296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0671" y="761206"/>
          <a:ext cx="8505825" cy="5048250"/>
        </p:xfrm>
        <a:graphic>
          <a:graphicData uri="http://schemas.openxmlformats.org/drawingml/2006/table">
            <a:tbl>
              <a:tblPr>
                <a:tableStyleId>{5C22544A-7EE6-4342-B048-85BDC9FD1C3A}</a:tableStyleId>
              </a:tblPr>
              <a:tblGrid>
                <a:gridCol w="8505825"/>
              </a:tblGrid>
              <a:tr h="1828800">
                <a:tc>
                  <a:txBody>
                    <a:bodyPr/>
                    <a:lstStyle/>
                    <a:p>
                      <a:pPr algn="ctr" rtl="1">
                        <a:lnSpc>
                          <a:spcPct val="150000"/>
                        </a:lnSpc>
                        <a:spcAft>
                          <a:spcPts val="0"/>
                        </a:spcAft>
                      </a:pPr>
                      <a:r>
                        <a:rPr kumimoji="1" lang="ar-SA" sz="4000" b="1" kern="1200" dirty="0">
                          <a:solidFill>
                            <a:srgbClr val="2E7174"/>
                          </a:solidFill>
                          <a:effectLst/>
                          <a:latin typeface="Traditional Arabic" pitchFamily="18" charset="-78"/>
                          <a:ea typeface="+mn-ea"/>
                          <a:cs typeface="AL-Mohanad" pitchFamily="2" charset="-78"/>
                        </a:rPr>
                        <a:t>نشاط رقم </a:t>
                      </a:r>
                      <a:r>
                        <a:rPr kumimoji="1" lang="ar-SA" sz="4000" b="1" kern="1200" dirty="0" err="1">
                          <a:solidFill>
                            <a:srgbClr val="2E7174"/>
                          </a:solidFill>
                          <a:effectLst/>
                          <a:latin typeface="Traditional Arabic" pitchFamily="18" charset="-78"/>
                          <a:ea typeface="+mn-ea"/>
                          <a:cs typeface="AL-Mohanad" pitchFamily="2" charset="-78"/>
                        </a:rPr>
                        <a:t>(</a:t>
                      </a:r>
                      <a:r>
                        <a:rPr kumimoji="1" lang="ar-SA" sz="4000" b="1" kern="1200" dirty="0" err="1" smtClean="0">
                          <a:solidFill>
                            <a:srgbClr val="2E7174"/>
                          </a:solidFill>
                          <a:effectLst/>
                          <a:latin typeface="Traditional Arabic" pitchFamily="18" charset="-78"/>
                          <a:ea typeface="+mn-ea"/>
                          <a:cs typeface="AL-Mohanad" pitchFamily="2" charset="-78"/>
                        </a:rPr>
                        <a:t>1-7 </a:t>
                      </a:r>
                      <a:r>
                        <a:rPr kumimoji="1" lang="ar-SA" sz="4000" b="1" kern="1200" dirty="0" smtClean="0">
                          <a:solidFill>
                            <a:srgbClr val="2E7174"/>
                          </a:solidFill>
                          <a:effectLst/>
                          <a:latin typeface="Traditional Arabic" pitchFamily="18" charset="-78"/>
                          <a:ea typeface="+mn-ea"/>
                          <a:cs typeface="AL-Mohanad" pitchFamily="2" charset="-78"/>
                        </a:rPr>
                        <a:t>)</a:t>
                      </a:r>
                      <a:endParaRPr kumimoji="1" lang="ar-JO"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endParaRPr kumimoji="1" lang="ar-SA"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r>
                        <a:rPr kumimoji="1" lang="ar-JO" sz="4000" b="1" kern="1200" dirty="0" smtClean="0">
                          <a:solidFill>
                            <a:srgbClr val="2E7174"/>
                          </a:solidFill>
                          <a:effectLst/>
                          <a:latin typeface="Traditional Arabic" pitchFamily="18" charset="-78"/>
                          <a:ea typeface="+mn-ea"/>
                          <a:cs typeface="AL-Mohanad" pitchFamily="2" charset="-78"/>
                        </a:rPr>
                        <a:t>خصائص التقويم الصفي</a:t>
                      </a:r>
                      <a:endParaRPr kumimoji="1" lang="en-US" sz="4000" b="1" kern="1200" dirty="0">
                        <a:solidFill>
                          <a:srgbClr val="2E7174"/>
                        </a:solidFill>
                        <a:effectLst/>
                        <a:latin typeface="Traditional Arabic" pitchFamily="18" charset="-78"/>
                        <a:ea typeface="+mn-ea"/>
                        <a:cs typeface="AL-Mohanad" pitchFamily="2" charset="-78"/>
                      </a:endParaRPr>
                    </a:p>
                  </a:txBody>
                  <a:tcPr marL="68583" marR="6858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05050">
                <a:tc>
                  <a:txBody>
                    <a:bodyPr/>
                    <a:lstStyle/>
                    <a:p>
                      <a:pPr algn="ctr" rtl="1">
                        <a:lnSpc>
                          <a:spcPct val="150000"/>
                        </a:lnSpc>
                        <a:spcAft>
                          <a:spcPts val="0"/>
                        </a:spcAft>
                      </a:pPr>
                      <a:r>
                        <a:rPr kumimoji="1" lang="ar-SA" sz="3200" b="1" kern="1200" dirty="0">
                          <a:solidFill>
                            <a:srgbClr val="002060"/>
                          </a:solidFill>
                          <a:effectLst/>
                          <a:latin typeface="Traditional Arabic" pitchFamily="18" charset="-78"/>
                          <a:ea typeface="+mn-ea"/>
                          <a:cs typeface="AL-Mohanad" pitchFamily="2" charset="-78"/>
                        </a:rPr>
                        <a:t>هناك خصائص للتقويم </a:t>
                      </a:r>
                      <a:r>
                        <a:rPr kumimoji="1" lang="ar-SA" sz="3200" b="1" kern="1200" dirty="0" smtClean="0">
                          <a:solidFill>
                            <a:srgbClr val="002060"/>
                          </a:solidFill>
                          <a:effectLst/>
                          <a:latin typeface="Traditional Arabic" pitchFamily="18" charset="-78"/>
                          <a:ea typeface="+mn-ea"/>
                          <a:cs typeface="AL-Mohanad" pitchFamily="2" charset="-78"/>
                        </a:rPr>
                        <a:t>الصفي، </a:t>
                      </a:r>
                      <a:r>
                        <a:rPr kumimoji="1" lang="ar-SA" sz="3200" b="1" kern="1200" dirty="0">
                          <a:solidFill>
                            <a:srgbClr val="002060"/>
                          </a:solidFill>
                          <a:effectLst/>
                          <a:latin typeface="Traditional Arabic" pitchFamily="18" charset="-78"/>
                          <a:ea typeface="+mn-ea"/>
                          <a:cs typeface="AL-Mohanad" pitchFamily="2" charset="-78"/>
                        </a:rPr>
                        <a:t>ناقشها مع مجموعتك.</a:t>
                      </a:r>
                      <a:endParaRPr kumimoji="1" lang="en-US" sz="3200" b="1" kern="1200" dirty="0">
                        <a:solidFill>
                          <a:srgbClr val="002060"/>
                        </a:solidFill>
                        <a:effectLst/>
                        <a:latin typeface="Traditional Arabic" pitchFamily="18" charset="-78"/>
                        <a:ea typeface="+mn-ea"/>
                        <a:cs typeface="AL-Mohanad" pitchFamily="2" charset="-78"/>
                      </a:endParaRPr>
                    </a:p>
                    <a:p>
                      <a:pPr algn="ctr" rtl="1">
                        <a:lnSpc>
                          <a:spcPct val="150000"/>
                        </a:lnSpc>
                        <a:spcAft>
                          <a:spcPts val="0"/>
                        </a:spcAft>
                      </a:pPr>
                      <a:r>
                        <a:rPr kumimoji="1" lang="en-US"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                                                                   ( 10 دقيقة )</a:t>
                      </a:r>
                      <a:endParaRPr kumimoji="1" lang="en-US" sz="3200" b="1" kern="1200" dirty="0">
                        <a:solidFill>
                          <a:srgbClr val="002060"/>
                        </a:solidFill>
                        <a:effectLst/>
                        <a:latin typeface="Traditional Arabic" pitchFamily="18" charset="-78"/>
                        <a:ea typeface="+mn-ea"/>
                        <a:cs typeface="AL-Mohanad" pitchFamily="2" charset="-78"/>
                      </a:endParaRPr>
                    </a:p>
                  </a:txBody>
                  <a:tcPr marL="68583" marR="6858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11368"/>
          <a:stretch>
            <a:fillRect/>
          </a:stretch>
        </p:blipFill>
        <p:spPr bwMode="auto">
          <a:xfrm>
            <a:off x="539552" y="699740"/>
            <a:ext cx="1684308" cy="1001068"/>
          </a:xfrm>
          <a:prstGeom prst="rect">
            <a:avLst/>
          </a:prstGeom>
          <a:noFill/>
          <a:ln w="9525">
            <a:noFill/>
            <a:miter lim="800000"/>
            <a:headEnd/>
            <a:tailEnd/>
          </a:ln>
        </p:spPr>
      </p:pic>
      <p:graphicFrame>
        <p:nvGraphicFramePr>
          <p:cNvPr id="3" name="رسم تخطيطي 2"/>
          <p:cNvGraphicFramePr/>
          <p:nvPr/>
        </p:nvGraphicFramePr>
        <p:xfrm>
          <a:off x="683568" y="548680"/>
          <a:ext cx="7560840"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cstate="print"/>
          <a:srcRect/>
          <a:stretch>
            <a:fillRect/>
          </a:stretch>
        </p:blipFill>
        <p:spPr bwMode="auto">
          <a:xfrm>
            <a:off x="7020272" y="620688"/>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CB49C86C-5829-47FD-B541-44C27B354C96}"/>
                                            </p:graphicEl>
                                          </p:spTgt>
                                        </p:tgtEl>
                                        <p:attrNameLst>
                                          <p:attrName>style.visibility</p:attrName>
                                        </p:attrNameLst>
                                      </p:cBhvr>
                                      <p:to>
                                        <p:strVal val="visible"/>
                                      </p:to>
                                    </p:set>
                                    <p:anim calcmode="lin" valueType="num">
                                      <p:cBhvr>
                                        <p:cTn id="7" dur="1000" fill="hold"/>
                                        <p:tgtEl>
                                          <p:spTgt spid="3">
                                            <p:graphicEl>
                                              <a:dgm id="{CB49C86C-5829-47FD-B541-44C27B354C96}"/>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CB49C86C-5829-47FD-B541-44C27B354C96}"/>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CB49C86C-5829-47FD-B541-44C27B354C9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graphicEl>
                                              <a:dgm id="{C81A1D08-9B34-4A88-8CBA-27D02901003C}"/>
                                            </p:graphicEl>
                                          </p:spTgt>
                                        </p:tgtEl>
                                        <p:attrNameLst>
                                          <p:attrName>style.visibility</p:attrName>
                                        </p:attrNameLst>
                                      </p:cBhvr>
                                      <p:to>
                                        <p:strVal val="visible"/>
                                      </p:to>
                                    </p:set>
                                    <p:anim calcmode="lin" valueType="num">
                                      <p:cBhvr>
                                        <p:cTn id="14" dur="1000" fill="hold"/>
                                        <p:tgtEl>
                                          <p:spTgt spid="3">
                                            <p:graphicEl>
                                              <a:dgm id="{C81A1D08-9B34-4A88-8CBA-27D02901003C}"/>
                                            </p:graphicEl>
                                          </p:spTgt>
                                        </p:tgtEl>
                                        <p:attrNameLst>
                                          <p:attrName>ppt_w</p:attrName>
                                        </p:attrNameLst>
                                      </p:cBhvr>
                                      <p:tavLst>
                                        <p:tav tm="0">
                                          <p:val>
                                            <p:strVal val="#ppt_w*0.70"/>
                                          </p:val>
                                        </p:tav>
                                        <p:tav tm="100000">
                                          <p:val>
                                            <p:strVal val="#ppt_w"/>
                                          </p:val>
                                        </p:tav>
                                      </p:tavLst>
                                    </p:anim>
                                    <p:anim calcmode="lin" valueType="num">
                                      <p:cBhvr>
                                        <p:cTn id="15" dur="1000" fill="hold"/>
                                        <p:tgtEl>
                                          <p:spTgt spid="3">
                                            <p:graphicEl>
                                              <a:dgm id="{C81A1D08-9B34-4A88-8CBA-27D02901003C}"/>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C81A1D08-9B34-4A88-8CBA-27D02901003C}"/>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graphicEl>
                                              <a:dgm id="{DD59D08F-005A-4A52-9B0F-0E45C145D304}"/>
                                            </p:graphicEl>
                                          </p:spTgt>
                                        </p:tgtEl>
                                        <p:attrNameLst>
                                          <p:attrName>style.visibility</p:attrName>
                                        </p:attrNameLst>
                                      </p:cBhvr>
                                      <p:to>
                                        <p:strVal val="visible"/>
                                      </p:to>
                                    </p:set>
                                    <p:anim calcmode="lin" valueType="num">
                                      <p:cBhvr>
                                        <p:cTn id="19" dur="1000" fill="hold"/>
                                        <p:tgtEl>
                                          <p:spTgt spid="3">
                                            <p:graphicEl>
                                              <a:dgm id="{DD59D08F-005A-4A52-9B0F-0E45C145D304}"/>
                                            </p:graphicEl>
                                          </p:spTgt>
                                        </p:tgtEl>
                                        <p:attrNameLst>
                                          <p:attrName>ppt_w</p:attrName>
                                        </p:attrNameLst>
                                      </p:cBhvr>
                                      <p:tavLst>
                                        <p:tav tm="0">
                                          <p:val>
                                            <p:strVal val="#ppt_w*0.70"/>
                                          </p:val>
                                        </p:tav>
                                        <p:tav tm="100000">
                                          <p:val>
                                            <p:strVal val="#ppt_w"/>
                                          </p:val>
                                        </p:tav>
                                      </p:tavLst>
                                    </p:anim>
                                    <p:anim calcmode="lin" valueType="num">
                                      <p:cBhvr>
                                        <p:cTn id="20" dur="1000" fill="hold"/>
                                        <p:tgtEl>
                                          <p:spTgt spid="3">
                                            <p:graphicEl>
                                              <a:dgm id="{DD59D08F-005A-4A52-9B0F-0E45C145D304}"/>
                                            </p:graphicEl>
                                          </p:spTgt>
                                        </p:tgtEl>
                                        <p:attrNameLst>
                                          <p:attrName>ppt_h</p:attrName>
                                        </p:attrNameLst>
                                      </p:cBhvr>
                                      <p:tavLst>
                                        <p:tav tm="0">
                                          <p:val>
                                            <p:strVal val="#ppt_h"/>
                                          </p:val>
                                        </p:tav>
                                        <p:tav tm="100000">
                                          <p:val>
                                            <p:strVal val="#ppt_h"/>
                                          </p:val>
                                        </p:tav>
                                      </p:tavLst>
                                    </p:anim>
                                    <p:animEffect transition="in" filter="fade">
                                      <p:cBhvr>
                                        <p:cTn id="21" dur="1000"/>
                                        <p:tgtEl>
                                          <p:spTgt spid="3">
                                            <p:graphicEl>
                                              <a:dgm id="{DD59D08F-005A-4A52-9B0F-0E45C145D30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graphicEl>
                                              <a:dgm id="{C665088E-C9A7-419A-B189-F410CA4075F9}"/>
                                            </p:graphicEl>
                                          </p:spTgt>
                                        </p:tgtEl>
                                        <p:attrNameLst>
                                          <p:attrName>style.visibility</p:attrName>
                                        </p:attrNameLst>
                                      </p:cBhvr>
                                      <p:to>
                                        <p:strVal val="visible"/>
                                      </p:to>
                                    </p:set>
                                    <p:anim calcmode="lin" valueType="num">
                                      <p:cBhvr>
                                        <p:cTn id="26" dur="1000" fill="hold"/>
                                        <p:tgtEl>
                                          <p:spTgt spid="3">
                                            <p:graphicEl>
                                              <a:dgm id="{C665088E-C9A7-419A-B189-F410CA4075F9}"/>
                                            </p:graphicEl>
                                          </p:spTgt>
                                        </p:tgtEl>
                                        <p:attrNameLst>
                                          <p:attrName>ppt_w</p:attrName>
                                        </p:attrNameLst>
                                      </p:cBhvr>
                                      <p:tavLst>
                                        <p:tav tm="0">
                                          <p:val>
                                            <p:strVal val="#ppt_w*0.70"/>
                                          </p:val>
                                        </p:tav>
                                        <p:tav tm="100000">
                                          <p:val>
                                            <p:strVal val="#ppt_w"/>
                                          </p:val>
                                        </p:tav>
                                      </p:tavLst>
                                    </p:anim>
                                    <p:anim calcmode="lin" valueType="num">
                                      <p:cBhvr>
                                        <p:cTn id="27" dur="1000" fill="hold"/>
                                        <p:tgtEl>
                                          <p:spTgt spid="3">
                                            <p:graphicEl>
                                              <a:dgm id="{C665088E-C9A7-419A-B189-F410CA4075F9}"/>
                                            </p:graphicEl>
                                          </p:spTgt>
                                        </p:tgtEl>
                                        <p:attrNameLst>
                                          <p:attrName>ppt_h</p:attrName>
                                        </p:attrNameLst>
                                      </p:cBhvr>
                                      <p:tavLst>
                                        <p:tav tm="0">
                                          <p:val>
                                            <p:strVal val="#ppt_h"/>
                                          </p:val>
                                        </p:tav>
                                        <p:tav tm="100000">
                                          <p:val>
                                            <p:strVal val="#ppt_h"/>
                                          </p:val>
                                        </p:tav>
                                      </p:tavLst>
                                    </p:anim>
                                    <p:animEffect transition="in" filter="fade">
                                      <p:cBhvr>
                                        <p:cTn id="28" dur="1000"/>
                                        <p:tgtEl>
                                          <p:spTgt spid="3">
                                            <p:graphicEl>
                                              <a:dgm id="{C665088E-C9A7-419A-B189-F410CA4075F9}"/>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
                                            <p:graphicEl>
                                              <a:dgm id="{B26B0134-710C-40C1-A685-32BF05D04DDD}"/>
                                            </p:graphicEl>
                                          </p:spTgt>
                                        </p:tgtEl>
                                        <p:attrNameLst>
                                          <p:attrName>style.visibility</p:attrName>
                                        </p:attrNameLst>
                                      </p:cBhvr>
                                      <p:to>
                                        <p:strVal val="visible"/>
                                      </p:to>
                                    </p:set>
                                    <p:anim calcmode="lin" valueType="num">
                                      <p:cBhvr>
                                        <p:cTn id="31" dur="1000" fill="hold"/>
                                        <p:tgtEl>
                                          <p:spTgt spid="3">
                                            <p:graphicEl>
                                              <a:dgm id="{B26B0134-710C-40C1-A685-32BF05D04DDD}"/>
                                            </p:graphicEl>
                                          </p:spTgt>
                                        </p:tgtEl>
                                        <p:attrNameLst>
                                          <p:attrName>ppt_w</p:attrName>
                                        </p:attrNameLst>
                                      </p:cBhvr>
                                      <p:tavLst>
                                        <p:tav tm="0">
                                          <p:val>
                                            <p:strVal val="#ppt_w*0.70"/>
                                          </p:val>
                                        </p:tav>
                                        <p:tav tm="100000">
                                          <p:val>
                                            <p:strVal val="#ppt_w"/>
                                          </p:val>
                                        </p:tav>
                                      </p:tavLst>
                                    </p:anim>
                                    <p:anim calcmode="lin" valueType="num">
                                      <p:cBhvr>
                                        <p:cTn id="32" dur="1000" fill="hold"/>
                                        <p:tgtEl>
                                          <p:spTgt spid="3">
                                            <p:graphicEl>
                                              <a:dgm id="{B26B0134-710C-40C1-A685-32BF05D04DDD}"/>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B26B0134-710C-40C1-A685-32BF05D04DD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graphicEl>
                                              <a:dgm id="{869664DE-5090-484C-8E0B-9AB96B26115C}"/>
                                            </p:graphicEl>
                                          </p:spTgt>
                                        </p:tgtEl>
                                        <p:attrNameLst>
                                          <p:attrName>style.visibility</p:attrName>
                                        </p:attrNameLst>
                                      </p:cBhvr>
                                      <p:to>
                                        <p:strVal val="visible"/>
                                      </p:to>
                                    </p:set>
                                    <p:anim calcmode="lin" valueType="num">
                                      <p:cBhvr>
                                        <p:cTn id="38" dur="1000" fill="hold"/>
                                        <p:tgtEl>
                                          <p:spTgt spid="3">
                                            <p:graphicEl>
                                              <a:dgm id="{869664DE-5090-484C-8E0B-9AB96B26115C}"/>
                                            </p:graphicEl>
                                          </p:spTgt>
                                        </p:tgtEl>
                                        <p:attrNameLst>
                                          <p:attrName>ppt_w</p:attrName>
                                        </p:attrNameLst>
                                      </p:cBhvr>
                                      <p:tavLst>
                                        <p:tav tm="0">
                                          <p:val>
                                            <p:strVal val="#ppt_w*0.70"/>
                                          </p:val>
                                        </p:tav>
                                        <p:tav tm="100000">
                                          <p:val>
                                            <p:strVal val="#ppt_w"/>
                                          </p:val>
                                        </p:tav>
                                      </p:tavLst>
                                    </p:anim>
                                    <p:anim calcmode="lin" valueType="num">
                                      <p:cBhvr>
                                        <p:cTn id="39" dur="1000" fill="hold"/>
                                        <p:tgtEl>
                                          <p:spTgt spid="3">
                                            <p:graphicEl>
                                              <a:dgm id="{869664DE-5090-484C-8E0B-9AB96B26115C}"/>
                                            </p:graphicEl>
                                          </p:spTgt>
                                        </p:tgtEl>
                                        <p:attrNameLst>
                                          <p:attrName>ppt_h</p:attrName>
                                        </p:attrNameLst>
                                      </p:cBhvr>
                                      <p:tavLst>
                                        <p:tav tm="0">
                                          <p:val>
                                            <p:strVal val="#ppt_h"/>
                                          </p:val>
                                        </p:tav>
                                        <p:tav tm="100000">
                                          <p:val>
                                            <p:strVal val="#ppt_h"/>
                                          </p:val>
                                        </p:tav>
                                      </p:tavLst>
                                    </p:anim>
                                    <p:animEffect transition="in" filter="fade">
                                      <p:cBhvr>
                                        <p:cTn id="40" dur="1000"/>
                                        <p:tgtEl>
                                          <p:spTgt spid="3">
                                            <p:graphicEl>
                                              <a:dgm id="{869664DE-5090-484C-8E0B-9AB96B26115C}"/>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
                                            <p:graphicEl>
                                              <a:dgm id="{3109ACF9-7F31-4DE6-A710-A0D0CD4DFDD2}"/>
                                            </p:graphicEl>
                                          </p:spTgt>
                                        </p:tgtEl>
                                        <p:attrNameLst>
                                          <p:attrName>style.visibility</p:attrName>
                                        </p:attrNameLst>
                                      </p:cBhvr>
                                      <p:to>
                                        <p:strVal val="visible"/>
                                      </p:to>
                                    </p:set>
                                    <p:anim calcmode="lin" valueType="num">
                                      <p:cBhvr>
                                        <p:cTn id="43" dur="1000" fill="hold"/>
                                        <p:tgtEl>
                                          <p:spTgt spid="3">
                                            <p:graphicEl>
                                              <a:dgm id="{3109ACF9-7F31-4DE6-A710-A0D0CD4DFDD2}"/>
                                            </p:graphicEl>
                                          </p:spTgt>
                                        </p:tgtEl>
                                        <p:attrNameLst>
                                          <p:attrName>ppt_w</p:attrName>
                                        </p:attrNameLst>
                                      </p:cBhvr>
                                      <p:tavLst>
                                        <p:tav tm="0">
                                          <p:val>
                                            <p:strVal val="#ppt_w*0.70"/>
                                          </p:val>
                                        </p:tav>
                                        <p:tav tm="100000">
                                          <p:val>
                                            <p:strVal val="#ppt_w"/>
                                          </p:val>
                                        </p:tav>
                                      </p:tavLst>
                                    </p:anim>
                                    <p:anim calcmode="lin" valueType="num">
                                      <p:cBhvr>
                                        <p:cTn id="44" dur="1000" fill="hold"/>
                                        <p:tgtEl>
                                          <p:spTgt spid="3">
                                            <p:graphicEl>
                                              <a:dgm id="{3109ACF9-7F31-4DE6-A710-A0D0CD4DFDD2}"/>
                                            </p:graphicEl>
                                          </p:spTgt>
                                        </p:tgtEl>
                                        <p:attrNameLst>
                                          <p:attrName>ppt_h</p:attrName>
                                        </p:attrNameLst>
                                      </p:cBhvr>
                                      <p:tavLst>
                                        <p:tav tm="0">
                                          <p:val>
                                            <p:strVal val="#ppt_h"/>
                                          </p:val>
                                        </p:tav>
                                        <p:tav tm="100000">
                                          <p:val>
                                            <p:strVal val="#ppt_h"/>
                                          </p:val>
                                        </p:tav>
                                      </p:tavLst>
                                    </p:anim>
                                    <p:animEffect transition="in" filter="fade">
                                      <p:cBhvr>
                                        <p:cTn id="45" dur="1000"/>
                                        <p:tgtEl>
                                          <p:spTgt spid="3">
                                            <p:graphicEl>
                                              <a:dgm id="{3109ACF9-7F31-4DE6-A710-A0D0CD4DFDD2}"/>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
                                            <p:graphicEl>
                                              <a:dgm id="{92A580A6-C4A6-4899-A92B-09ED4E8E1FDE}"/>
                                            </p:graphicEl>
                                          </p:spTgt>
                                        </p:tgtEl>
                                        <p:attrNameLst>
                                          <p:attrName>style.visibility</p:attrName>
                                        </p:attrNameLst>
                                      </p:cBhvr>
                                      <p:to>
                                        <p:strVal val="visible"/>
                                      </p:to>
                                    </p:set>
                                    <p:anim calcmode="lin" valueType="num">
                                      <p:cBhvr>
                                        <p:cTn id="50" dur="1000" fill="hold"/>
                                        <p:tgtEl>
                                          <p:spTgt spid="3">
                                            <p:graphicEl>
                                              <a:dgm id="{92A580A6-C4A6-4899-A92B-09ED4E8E1FDE}"/>
                                            </p:graphicEl>
                                          </p:spTgt>
                                        </p:tgtEl>
                                        <p:attrNameLst>
                                          <p:attrName>ppt_w</p:attrName>
                                        </p:attrNameLst>
                                      </p:cBhvr>
                                      <p:tavLst>
                                        <p:tav tm="0">
                                          <p:val>
                                            <p:strVal val="#ppt_w*0.70"/>
                                          </p:val>
                                        </p:tav>
                                        <p:tav tm="100000">
                                          <p:val>
                                            <p:strVal val="#ppt_w"/>
                                          </p:val>
                                        </p:tav>
                                      </p:tavLst>
                                    </p:anim>
                                    <p:anim calcmode="lin" valueType="num">
                                      <p:cBhvr>
                                        <p:cTn id="51" dur="1000" fill="hold"/>
                                        <p:tgtEl>
                                          <p:spTgt spid="3">
                                            <p:graphicEl>
                                              <a:dgm id="{92A580A6-C4A6-4899-A92B-09ED4E8E1FDE}"/>
                                            </p:graphicEl>
                                          </p:spTgt>
                                        </p:tgtEl>
                                        <p:attrNameLst>
                                          <p:attrName>ppt_h</p:attrName>
                                        </p:attrNameLst>
                                      </p:cBhvr>
                                      <p:tavLst>
                                        <p:tav tm="0">
                                          <p:val>
                                            <p:strVal val="#ppt_h"/>
                                          </p:val>
                                        </p:tav>
                                        <p:tav tm="100000">
                                          <p:val>
                                            <p:strVal val="#ppt_h"/>
                                          </p:val>
                                        </p:tav>
                                      </p:tavLst>
                                    </p:anim>
                                    <p:animEffect transition="in" filter="fade">
                                      <p:cBhvr>
                                        <p:cTn id="52" dur="1000"/>
                                        <p:tgtEl>
                                          <p:spTgt spid="3">
                                            <p:graphicEl>
                                              <a:dgm id="{92A580A6-C4A6-4899-A92B-09ED4E8E1FDE}"/>
                                            </p:graphic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3">
                                            <p:graphicEl>
                                              <a:dgm id="{6DACB0A3-39DC-4381-BAED-DF8D1D5F40C4}"/>
                                            </p:graphicEl>
                                          </p:spTgt>
                                        </p:tgtEl>
                                        <p:attrNameLst>
                                          <p:attrName>style.visibility</p:attrName>
                                        </p:attrNameLst>
                                      </p:cBhvr>
                                      <p:to>
                                        <p:strVal val="visible"/>
                                      </p:to>
                                    </p:set>
                                    <p:anim calcmode="lin" valueType="num">
                                      <p:cBhvr>
                                        <p:cTn id="55" dur="1000" fill="hold"/>
                                        <p:tgtEl>
                                          <p:spTgt spid="3">
                                            <p:graphicEl>
                                              <a:dgm id="{6DACB0A3-39DC-4381-BAED-DF8D1D5F40C4}"/>
                                            </p:graphicEl>
                                          </p:spTgt>
                                        </p:tgtEl>
                                        <p:attrNameLst>
                                          <p:attrName>ppt_w</p:attrName>
                                        </p:attrNameLst>
                                      </p:cBhvr>
                                      <p:tavLst>
                                        <p:tav tm="0">
                                          <p:val>
                                            <p:strVal val="#ppt_w*0.70"/>
                                          </p:val>
                                        </p:tav>
                                        <p:tav tm="100000">
                                          <p:val>
                                            <p:strVal val="#ppt_w"/>
                                          </p:val>
                                        </p:tav>
                                      </p:tavLst>
                                    </p:anim>
                                    <p:anim calcmode="lin" valueType="num">
                                      <p:cBhvr>
                                        <p:cTn id="56" dur="1000" fill="hold"/>
                                        <p:tgtEl>
                                          <p:spTgt spid="3">
                                            <p:graphicEl>
                                              <a:dgm id="{6DACB0A3-39DC-4381-BAED-DF8D1D5F40C4}"/>
                                            </p:graphicEl>
                                          </p:spTgt>
                                        </p:tgtEl>
                                        <p:attrNameLst>
                                          <p:attrName>ppt_h</p:attrName>
                                        </p:attrNameLst>
                                      </p:cBhvr>
                                      <p:tavLst>
                                        <p:tav tm="0">
                                          <p:val>
                                            <p:strVal val="#ppt_h"/>
                                          </p:val>
                                        </p:tav>
                                        <p:tav tm="100000">
                                          <p:val>
                                            <p:strVal val="#ppt_h"/>
                                          </p:val>
                                        </p:tav>
                                      </p:tavLst>
                                    </p:anim>
                                    <p:animEffect transition="in" filter="fade">
                                      <p:cBhvr>
                                        <p:cTn id="57" dur="1000"/>
                                        <p:tgtEl>
                                          <p:spTgt spid="3">
                                            <p:graphicEl>
                                              <a:dgm id="{6DACB0A3-39DC-4381-BAED-DF8D1D5F40C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
                                            <p:graphicEl>
                                              <a:dgm id="{4F959F56-7F2F-455A-87D7-4A2964222C4C}"/>
                                            </p:graphicEl>
                                          </p:spTgt>
                                        </p:tgtEl>
                                        <p:attrNameLst>
                                          <p:attrName>style.visibility</p:attrName>
                                        </p:attrNameLst>
                                      </p:cBhvr>
                                      <p:to>
                                        <p:strVal val="visible"/>
                                      </p:to>
                                    </p:set>
                                    <p:anim calcmode="lin" valueType="num">
                                      <p:cBhvr>
                                        <p:cTn id="62" dur="1000" fill="hold"/>
                                        <p:tgtEl>
                                          <p:spTgt spid="3">
                                            <p:graphicEl>
                                              <a:dgm id="{4F959F56-7F2F-455A-87D7-4A2964222C4C}"/>
                                            </p:graphicEl>
                                          </p:spTgt>
                                        </p:tgtEl>
                                        <p:attrNameLst>
                                          <p:attrName>ppt_w</p:attrName>
                                        </p:attrNameLst>
                                      </p:cBhvr>
                                      <p:tavLst>
                                        <p:tav tm="0">
                                          <p:val>
                                            <p:strVal val="#ppt_w*0.70"/>
                                          </p:val>
                                        </p:tav>
                                        <p:tav tm="100000">
                                          <p:val>
                                            <p:strVal val="#ppt_w"/>
                                          </p:val>
                                        </p:tav>
                                      </p:tavLst>
                                    </p:anim>
                                    <p:anim calcmode="lin" valueType="num">
                                      <p:cBhvr>
                                        <p:cTn id="63" dur="1000" fill="hold"/>
                                        <p:tgtEl>
                                          <p:spTgt spid="3">
                                            <p:graphicEl>
                                              <a:dgm id="{4F959F56-7F2F-455A-87D7-4A2964222C4C}"/>
                                            </p:graphicEl>
                                          </p:spTgt>
                                        </p:tgtEl>
                                        <p:attrNameLst>
                                          <p:attrName>ppt_h</p:attrName>
                                        </p:attrNameLst>
                                      </p:cBhvr>
                                      <p:tavLst>
                                        <p:tav tm="0">
                                          <p:val>
                                            <p:strVal val="#ppt_h"/>
                                          </p:val>
                                        </p:tav>
                                        <p:tav tm="100000">
                                          <p:val>
                                            <p:strVal val="#ppt_h"/>
                                          </p:val>
                                        </p:tav>
                                      </p:tavLst>
                                    </p:anim>
                                    <p:animEffect transition="in" filter="fade">
                                      <p:cBhvr>
                                        <p:cTn id="64" dur="1000"/>
                                        <p:tgtEl>
                                          <p:spTgt spid="3">
                                            <p:graphicEl>
                                              <a:dgm id="{4F959F56-7F2F-455A-87D7-4A2964222C4C}"/>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3">
                                            <p:graphicEl>
                                              <a:dgm id="{D90FF461-1DBF-4559-854A-0C29B0A69EFE}"/>
                                            </p:graphicEl>
                                          </p:spTgt>
                                        </p:tgtEl>
                                        <p:attrNameLst>
                                          <p:attrName>style.visibility</p:attrName>
                                        </p:attrNameLst>
                                      </p:cBhvr>
                                      <p:to>
                                        <p:strVal val="visible"/>
                                      </p:to>
                                    </p:set>
                                    <p:anim calcmode="lin" valueType="num">
                                      <p:cBhvr>
                                        <p:cTn id="67" dur="1000" fill="hold"/>
                                        <p:tgtEl>
                                          <p:spTgt spid="3">
                                            <p:graphicEl>
                                              <a:dgm id="{D90FF461-1DBF-4559-854A-0C29B0A69EFE}"/>
                                            </p:graphicEl>
                                          </p:spTgt>
                                        </p:tgtEl>
                                        <p:attrNameLst>
                                          <p:attrName>ppt_w</p:attrName>
                                        </p:attrNameLst>
                                      </p:cBhvr>
                                      <p:tavLst>
                                        <p:tav tm="0">
                                          <p:val>
                                            <p:strVal val="#ppt_w*0.70"/>
                                          </p:val>
                                        </p:tav>
                                        <p:tav tm="100000">
                                          <p:val>
                                            <p:strVal val="#ppt_w"/>
                                          </p:val>
                                        </p:tav>
                                      </p:tavLst>
                                    </p:anim>
                                    <p:anim calcmode="lin" valueType="num">
                                      <p:cBhvr>
                                        <p:cTn id="68" dur="1000" fill="hold"/>
                                        <p:tgtEl>
                                          <p:spTgt spid="3">
                                            <p:graphicEl>
                                              <a:dgm id="{D90FF461-1DBF-4559-854A-0C29B0A69EFE}"/>
                                            </p:graphicEl>
                                          </p:spTgt>
                                        </p:tgtEl>
                                        <p:attrNameLst>
                                          <p:attrName>ppt_h</p:attrName>
                                        </p:attrNameLst>
                                      </p:cBhvr>
                                      <p:tavLst>
                                        <p:tav tm="0">
                                          <p:val>
                                            <p:strVal val="#ppt_h"/>
                                          </p:val>
                                        </p:tav>
                                        <p:tav tm="100000">
                                          <p:val>
                                            <p:strVal val="#ppt_h"/>
                                          </p:val>
                                        </p:tav>
                                      </p:tavLst>
                                    </p:anim>
                                    <p:animEffect transition="in" filter="fade">
                                      <p:cBhvr>
                                        <p:cTn id="69" dur="1000"/>
                                        <p:tgtEl>
                                          <p:spTgt spid="3">
                                            <p:graphicEl>
                                              <a:dgm id="{D90FF461-1DBF-4559-854A-0C29B0A69EF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3">
                                            <p:graphicEl>
                                              <a:dgm id="{93E0CC43-DA37-48CA-AC33-47DFF5A91A55}"/>
                                            </p:graphicEl>
                                          </p:spTgt>
                                        </p:tgtEl>
                                        <p:attrNameLst>
                                          <p:attrName>style.visibility</p:attrName>
                                        </p:attrNameLst>
                                      </p:cBhvr>
                                      <p:to>
                                        <p:strVal val="visible"/>
                                      </p:to>
                                    </p:set>
                                    <p:anim calcmode="lin" valueType="num">
                                      <p:cBhvr>
                                        <p:cTn id="74" dur="1000" fill="hold"/>
                                        <p:tgtEl>
                                          <p:spTgt spid="3">
                                            <p:graphicEl>
                                              <a:dgm id="{93E0CC43-DA37-48CA-AC33-47DFF5A91A55}"/>
                                            </p:graphicEl>
                                          </p:spTgt>
                                        </p:tgtEl>
                                        <p:attrNameLst>
                                          <p:attrName>ppt_w</p:attrName>
                                        </p:attrNameLst>
                                      </p:cBhvr>
                                      <p:tavLst>
                                        <p:tav tm="0">
                                          <p:val>
                                            <p:strVal val="#ppt_w*0.70"/>
                                          </p:val>
                                        </p:tav>
                                        <p:tav tm="100000">
                                          <p:val>
                                            <p:strVal val="#ppt_w"/>
                                          </p:val>
                                        </p:tav>
                                      </p:tavLst>
                                    </p:anim>
                                    <p:anim calcmode="lin" valueType="num">
                                      <p:cBhvr>
                                        <p:cTn id="75" dur="1000" fill="hold"/>
                                        <p:tgtEl>
                                          <p:spTgt spid="3">
                                            <p:graphicEl>
                                              <a:dgm id="{93E0CC43-DA37-48CA-AC33-47DFF5A91A55}"/>
                                            </p:graphicEl>
                                          </p:spTgt>
                                        </p:tgtEl>
                                        <p:attrNameLst>
                                          <p:attrName>ppt_h</p:attrName>
                                        </p:attrNameLst>
                                      </p:cBhvr>
                                      <p:tavLst>
                                        <p:tav tm="0">
                                          <p:val>
                                            <p:strVal val="#ppt_h"/>
                                          </p:val>
                                        </p:tav>
                                        <p:tav tm="100000">
                                          <p:val>
                                            <p:strVal val="#ppt_h"/>
                                          </p:val>
                                        </p:tav>
                                      </p:tavLst>
                                    </p:anim>
                                    <p:animEffect transition="in" filter="fade">
                                      <p:cBhvr>
                                        <p:cTn id="76" dur="1000"/>
                                        <p:tgtEl>
                                          <p:spTgt spid="3">
                                            <p:graphicEl>
                                              <a:dgm id="{93E0CC43-DA37-48CA-AC33-47DFF5A91A55}"/>
                                            </p:graphicEl>
                                          </p:spTgt>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3">
                                            <p:graphicEl>
                                              <a:dgm id="{532F569D-B80C-4A0B-88DE-A9C7AAF25EF3}"/>
                                            </p:graphicEl>
                                          </p:spTgt>
                                        </p:tgtEl>
                                        <p:attrNameLst>
                                          <p:attrName>style.visibility</p:attrName>
                                        </p:attrNameLst>
                                      </p:cBhvr>
                                      <p:to>
                                        <p:strVal val="visible"/>
                                      </p:to>
                                    </p:set>
                                    <p:anim calcmode="lin" valueType="num">
                                      <p:cBhvr>
                                        <p:cTn id="79" dur="1000" fill="hold"/>
                                        <p:tgtEl>
                                          <p:spTgt spid="3">
                                            <p:graphicEl>
                                              <a:dgm id="{532F569D-B80C-4A0B-88DE-A9C7AAF25EF3}"/>
                                            </p:graphicEl>
                                          </p:spTgt>
                                        </p:tgtEl>
                                        <p:attrNameLst>
                                          <p:attrName>ppt_w</p:attrName>
                                        </p:attrNameLst>
                                      </p:cBhvr>
                                      <p:tavLst>
                                        <p:tav tm="0">
                                          <p:val>
                                            <p:strVal val="#ppt_w*0.70"/>
                                          </p:val>
                                        </p:tav>
                                        <p:tav tm="100000">
                                          <p:val>
                                            <p:strVal val="#ppt_w"/>
                                          </p:val>
                                        </p:tav>
                                      </p:tavLst>
                                    </p:anim>
                                    <p:anim calcmode="lin" valueType="num">
                                      <p:cBhvr>
                                        <p:cTn id="80" dur="1000" fill="hold"/>
                                        <p:tgtEl>
                                          <p:spTgt spid="3">
                                            <p:graphicEl>
                                              <a:dgm id="{532F569D-B80C-4A0B-88DE-A9C7AAF25EF3}"/>
                                            </p:graphicEl>
                                          </p:spTgt>
                                        </p:tgtEl>
                                        <p:attrNameLst>
                                          <p:attrName>ppt_h</p:attrName>
                                        </p:attrNameLst>
                                      </p:cBhvr>
                                      <p:tavLst>
                                        <p:tav tm="0">
                                          <p:val>
                                            <p:strVal val="#ppt_h"/>
                                          </p:val>
                                        </p:tav>
                                        <p:tav tm="100000">
                                          <p:val>
                                            <p:strVal val="#ppt_h"/>
                                          </p:val>
                                        </p:tav>
                                      </p:tavLst>
                                    </p:anim>
                                    <p:animEffect transition="in" filter="fade">
                                      <p:cBhvr>
                                        <p:cTn id="81" dur="1000"/>
                                        <p:tgtEl>
                                          <p:spTgt spid="3">
                                            <p:graphicEl>
                                              <a:dgm id="{532F569D-B80C-4A0B-88DE-A9C7AAF25EF3}"/>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3">
                                            <p:graphicEl>
                                              <a:dgm id="{93204C87-16D3-41F6-85D1-E8DB1324D243}"/>
                                            </p:graphicEl>
                                          </p:spTgt>
                                        </p:tgtEl>
                                        <p:attrNameLst>
                                          <p:attrName>style.visibility</p:attrName>
                                        </p:attrNameLst>
                                      </p:cBhvr>
                                      <p:to>
                                        <p:strVal val="visible"/>
                                      </p:to>
                                    </p:set>
                                    <p:anim calcmode="lin" valueType="num">
                                      <p:cBhvr>
                                        <p:cTn id="86" dur="1000" fill="hold"/>
                                        <p:tgtEl>
                                          <p:spTgt spid="3">
                                            <p:graphicEl>
                                              <a:dgm id="{93204C87-16D3-41F6-85D1-E8DB1324D243}"/>
                                            </p:graphicEl>
                                          </p:spTgt>
                                        </p:tgtEl>
                                        <p:attrNameLst>
                                          <p:attrName>ppt_w</p:attrName>
                                        </p:attrNameLst>
                                      </p:cBhvr>
                                      <p:tavLst>
                                        <p:tav tm="0">
                                          <p:val>
                                            <p:strVal val="#ppt_w*0.70"/>
                                          </p:val>
                                        </p:tav>
                                        <p:tav tm="100000">
                                          <p:val>
                                            <p:strVal val="#ppt_w"/>
                                          </p:val>
                                        </p:tav>
                                      </p:tavLst>
                                    </p:anim>
                                    <p:anim calcmode="lin" valueType="num">
                                      <p:cBhvr>
                                        <p:cTn id="87" dur="1000" fill="hold"/>
                                        <p:tgtEl>
                                          <p:spTgt spid="3">
                                            <p:graphicEl>
                                              <a:dgm id="{93204C87-16D3-41F6-85D1-E8DB1324D243}"/>
                                            </p:graphicEl>
                                          </p:spTgt>
                                        </p:tgtEl>
                                        <p:attrNameLst>
                                          <p:attrName>ppt_h</p:attrName>
                                        </p:attrNameLst>
                                      </p:cBhvr>
                                      <p:tavLst>
                                        <p:tav tm="0">
                                          <p:val>
                                            <p:strVal val="#ppt_h"/>
                                          </p:val>
                                        </p:tav>
                                        <p:tav tm="100000">
                                          <p:val>
                                            <p:strVal val="#ppt_h"/>
                                          </p:val>
                                        </p:tav>
                                      </p:tavLst>
                                    </p:anim>
                                    <p:animEffect transition="in" filter="fade">
                                      <p:cBhvr>
                                        <p:cTn id="88" dur="1000"/>
                                        <p:tgtEl>
                                          <p:spTgt spid="3">
                                            <p:graphicEl>
                                              <a:dgm id="{93204C87-16D3-41F6-85D1-E8DB1324D243}"/>
                                            </p:graphicEl>
                                          </p:spTgt>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3">
                                            <p:graphicEl>
                                              <a:dgm id="{BF61D44B-884D-4FB0-B1AC-A8CF7C8BC937}"/>
                                            </p:graphicEl>
                                          </p:spTgt>
                                        </p:tgtEl>
                                        <p:attrNameLst>
                                          <p:attrName>style.visibility</p:attrName>
                                        </p:attrNameLst>
                                      </p:cBhvr>
                                      <p:to>
                                        <p:strVal val="visible"/>
                                      </p:to>
                                    </p:set>
                                    <p:anim calcmode="lin" valueType="num">
                                      <p:cBhvr>
                                        <p:cTn id="91" dur="1000" fill="hold"/>
                                        <p:tgtEl>
                                          <p:spTgt spid="3">
                                            <p:graphicEl>
                                              <a:dgm id="{BF61D44B-884D-4FB0-B1AC-A8CF7C8BC937}"/>
                                            </p:graphicEl>
                                          </p:spTgt>
                                        </p:tgtEl>
                                        <p:attrNameLst>
                                          <p:attrName>ppt_w</p:attrName>
                                        </p:attrNameLst>
                                      </p:cBhvr>
                                      <p:tavLst>
                                        <p:tav tm="0">
                                          <p:val>
                                            <p:strVal val="#ppt_w*0.70"/>
                                          </p:val>
                                        </p:tav>
                                        <p:tav tm="100000">
                                          <p:val>
                                            <p:strVal val="#ppt_w"/>
                                          </p:val>
                                        </p:tav>
                                      </p:tavLst>
                                    </p:anim>
                                    <p:anim calcmode="lin" valueType="num">
                                      <p:cBhvr>
                                        <p:cTn id="92" dur="1000" fill="hold"/>
                                        <p:tgtEl>
                                          <p:spTgt spid="3">
                                            <p:graphicEl>
                                              <a:dgm id="{BF61D44B-884D-4FB0-B1AC-A8CF7C8BC937}"/>
                                            </p:graphicEl>
                                          </p:spTgt>
                                        </p:tgtEl>
                                        <p:attrNameLst>
                                          <p:attrName>ppt_h</p:attrName>
                                        </p:attrNameLst>
                                      </p:cBhvr>
                                      <p:tavLst>
                                        <p:tav tm="0">
                                          <p:val>
                                            <p:strVal val="#ppt_h"/>
                                          </p:val>
                                        </p:tav>
                                        <p:tav tm="100000">
                                          <p:val>
                                            <p:strVal val="#ppt_h"/>
                                          </p:val>
                                        </p:tav>
                                      </p:tavLst>
                                    </p:anim>
                                    <p:animEffect transition="in" filter="fade">
                                      <p:cBhvr>
                                        <p:cTn id="93" dur="1000"/>
                                        <p:tgtEl>
                                          <p:spTgt spid="3">
                                            <p:graphicEl>
                                              <a:dgm id="{BF61D44B-884D-4FB0-B1AC-A8CF7C8BC937}"/>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
                                            <p:graphicEl>
                                              <a:dgm id="{8502CAF2-7A9E-42E2-82D7-D7210F335B87}"/>
                                            </p:graphicEl>
                                          </p:spTgt>
                                        </p:tgtEl>
                                        <p:attrNameLst>
                                          <p:attrName>style.visibility</p:attrName>
                                        </p:attrNameLst>
                                      </p:cBhvr>
                                      <p:to>
                                        <p:strVal val="visible"/>
                                      </p:to>
                                    </p:set>
                                    <p:anim calcmode="lin" valueType="num">
                                      <p:cBhvr>
                                        <p:cTn id="98" dur="1000" fill="hold"/>
                                        <p:tgtEl>
                                          <p:spTgt spid="3">
                                            <p:graphicEl>
                                              <a:dgm id="{8502CAF2-7A9E-42E2-82D7-D7210F335B87}"/>
                                            </p:graphicEl>
                                          </p:spTgt>
                                        </p:tgtEl>
                                        <p:attrNameLst>
                                          <p:attrName>ppt_w</p:attrName>
                                        </p:attrNameLst>
                                      </p:cBhvr>
                                      <p:tavLst>
                                        <p:tav tm="0">
                                          <p:val>
                                            <p:strVal val="#ppt_w*0.70"/>
                                          </p:val>
                                        </p:tav>
                                        <p:tav tm="100000">
                                          <p:val>
                                            <p:strVal val="#ppt_w"/>
                                          </p:val>
                                        </p:tav>
                                      </p:tavLst>
                                    </p:anim>
                                    <p:anim calcmode="lin" valueType="num">
                                      <p:cBhvr>
                                        <p:cTn id="99" dur="1000" fill="hold"/>
                                        <p:tgtEl>
                                          <p:spTgt spid="3">
                                            <p:graphicEl>
                                              <a:dgm id="{8502CAF2-7A9E-42E2-82D7-D7210F335B87}"/>
                                            </p:graphicEl>
                                          </p:spTgt>
                                        </p:tgtEl>
                                        <p:attrNameLst>
                                          <p:attrName>ppt_h</p:attrName>
                                        </p:attrNameLst>
                                      </p:cBhvr>
                                      <p:tavLst>
                                        <p:tav tm="0">
                                          <p:val>
                                            <p:strVal val="#ppt_h"/>
                                          </p:val>
                                        </p:tav>
                                        <p:tav tm="100000">
                                          <p:val>
                                            <p:strVal val="#ppt_h"/>
                                          </p:val>
                                        </p:tav>
                                      </p:tavLst>
                                    </p:anim>
                                    <p:animEffect transition="in" filter="fade">
                                      <p:cBhvr>
                                        <p:cTn id="100" dur="1000"/>
                                        <p:tgtEl>
                                          <p:spTgt spid="3">
                                            <p:graphicEl>
                                              <a:dgm id="{8502CAF2-7A9E-42E2-82D7-D7210F335B87}"/>
                                            </p:graphicEl>
                                          </p:spTgt>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3">
                                            <p:graphicEl>
                                              <a:dgm id="{2A2E4C75-B408-4932-BF26-36FC16C4A2E7}"/>
                                            </p:graphicEl>
                                          </p:spTgt>
                                        </p:tgtEl>
                                        <p:attrNameLst>
                                          <p:attrName>style.visibility</p:attrName>
                                        </p:attrNameLst>
                                      </p:cBhvr>
                                      <p:to>
                                        <p:strVal val="visible"/>
                                      </p:to>
                                    </p:set>
                                    <p:anim calcmode="lin" valueType="num">
                                      <p:cBhvr>
                                        <p:cTn id="103" dur="1000" fill="hold"/>
                                        <p:tgtEl>
                                          <p:spTgt spid="3">
                                            <p:graphicEl>
                                              <a:dgm id="{2A2E4C75-B408-4932-BF26-36FC16C4A2E7}"/>
                                            </p:graphicEl>
                                          </p:spTgt>
                                        </p:tgtEl>
                                        <p:attrNameLst>
                                          <p:attrName>ppt_w</p:attrName>
                                        </p:attrNameLst>
                                      </p:cBhvr>
                                      <p:tavLst>
                                        <p:tav tm="0">
                                          <p:val>
                                            <p:strVal val="#ppt_w*0.70"/>
                                          </p:val>
                                        </p:tav>
                                        <p:tav tm="100000">
                                          <p:val>
                                            <p:strVal val="#ppt_w"/>
                                          </p:val>
                                        </p:tav>
                                      </p:tavLst>
                                    </p:anim>
                                    <p:anim calcmode="lin" valueType="num">
                                      <p:cBhvr>
                                        <p:cTn id="104" dur="1000" fill="hold"/>
                                        <p:tgtEl>
                                          <p:spTgt spid="3">
                                            <p:graphicEl>
                                              <a:dgm id="{2A2E4C75-B408-4932-BF26-36FC16C4A2E7}"/>
                                            </p:graphicEl>
                                          </p:spTgt>
                                        </p:tgtEl>
                                        <p:attrNameLst>
                                          <p:attrName>ppt_h</p:attrName>
                                        </p:attrNameLst>
                                      </p:cBhvr>
                                      <p:tavLst>
                                        <p:tav tm="0">
                                          <p:val>
                                            <p:strVal val="#ppt_h"/>
                                          </p:val>
                                        </p:tav>
                                        <p:tav tm="100000">
                                          <p:val>
                                            <p:strVal val="#ppt_h"/>
                                          </p:val>
                                        </p:tav>
                                      </p:tavLst>
                                    </p:anim>
                                    <p:animEffect transition="in" filter="fade">
                                      <p:cBhvr>
                                        <p:cTn id="105" dur="1000"/>
                                        <p:tgtEl>
                                          <p:spTgt spid="3">
                                            <p:graphicEl>
                                              <a:dgm id="{2A2E4C75-B408-4932-BF26-36FC16C4A2E7}"/>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3">
                                            <p:graphicEl>
                                              <a:dgm id="{5B84F628-3F58-4A4F-90E9-13481C6E94DC}"/>
                                            </p:graphicEl>
                                          </p:spTgt>
                                        </p:tgtEl>
                                        <p:attrNameLst>
                                          <p:attrName>style.visibility</p:attrName>
                                        </p:attrNameLst>
                                      </p:cBhvr>
                                      <p:to>
                                        <p:strVal val="visible"/>
                                      </p:to>
                                    </p:set>
                                    <p:anim calcmode="lin" valueType="num">
                                      <p:cBhvr>
                                        <p:cTn id="110" dur="1000" fill="hold"/>
                                        <p:tgtEl>
                                          <p:spTgt spid="3">
                                            <p:graphicEl>
                                              <a:dgm id="{5B84F628-3F58-4A4F-90E9-13481C6E94DC}"/>
                                            </p:graphicEl>
                                          </p:spTgt>
                                        </p:tgtEl>
                                        <p:attrNameLst>
                                          <p:attrName>ppt_w</p:attrName>
                                        </p:attrNameLst>
                                      </p:cBhvr>
                                      <p:tavLst>
                                        <p:tav tm="0">
                                          <p:val>
                                            <p:strVal val="#ppt_w*0.70"/>
                                          </p:val>
                                        </p:tav>
                                        <p:tav tm="100000">
                                          <p:val>
                                            <p:strVal val="#ppt_w"/>
                                          </p:val>
                                        </p:tav>
                                      </p:tavLst>
                                    </p:anim>
                                    <p:anim calcmode="lin" valueType="num">
                                      <p:cBhvr>
                                        <p:cTn id="111" dur="1000" fill="hold"/>
                                        <p:tgtEl>
                                          <p:spTgt spid="3">
                                            <p:graphicEl>
                                              <a:dgm id="{5B84F628-3F58-4A4F-90E9-13481C6E94DC}"/>
                                            </p:graphicEl>
                                          </p:spTgt>
                                        </p:tgtEl>
                                        <p:attrNameLst>
                                          <p:attrName>ppt_h</p:attrName>
                                        </p:attrNameLst>
                                      </p:cBhvr>
                                      <p:tavLst>
                                        <p:tav tm="0">
                                          <p:val>
                                            <p:strVal val="#ppt_h"/>
                                          </p:val>
                                        </p:tav>
                                        <p:tav tm="100000">
                                          <p:val>
                                            <p:strVal val="#ppt_h"/>
                                          </p:val>
                                        </p:tav>
                                      </p:tavLst>
                                    </p:anim>
                                    <p:animEffect transition="in" filter="fade">
                                      <p:cBhvr>
                                        <p:cTn id="112" dur="1000"/>
                                        <p:tgtEl>
                                          <p:spTgt spid="3">
                                            <p:graphicEl>
                                              <a:dgm id="{5B84F628-3F58-4A4F-90E9-13481C6E94DC}"/>
                                            </p:graphicEl>
                                          </p:spTgt>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3">
                                            <p:graphicEl>
                                              <a:dgm id="{1370BB27-4EF4-41B0-89E5-8B4500F843D5}"/>
                                            </p:graphicEl>
                                          </p:spTgt>
                                        </p:tgtEl>
                                        <p:attrNameLst>
                                          <p:attrName>style.visibility</p:attrName>
                                        </p:attrNameLst>
                                      </p:cBhvr>
                                      <p:to>
                                        <p:strVal val="visible"/>
                                      </p:to>
                                    </p:set>
                                    <p:anim calcmode="lin" valueType="num">
                                      <p:cBhvr>
                                        <p:cTn id="115" dur="1000" fill="hold"/>
                                        <p:tgtEl>
                                          <p:spTgt spid="3">
                                            <p:graphicEl>
                                              <a:dgm id="{1370BB27-4EF4-41B0-89E5-8B4500F843D5}"/>
                                            </p:graphicEl>
                                          </p:spTgt>
                                        </p:tgtEl>
                                        <p:attrNameLst>
                                          <p:attrName>ppt_w</p:attrName>
                                        </p:attrNameLst>
                                      </p:cBhvr>
                                      <p:tavLst>
                                        <p:tav tm="0">
                                          <p:val>
                                            <p:strVal val="#ppt_w*0.70"/>
                                          </p:val>
                                        </p:tav>
                                        <p:tav tm="100000">
                                          <p:val>
                                            <p:strVal val="#ppt_w"/>
                                          </p:val>
                                        </p:tav>
                                      </p:tavLst>
                                    </p:anim>
                                    <p:anim calcmode="lin" valueType="num">
                                      <p:cBhvr>
                                        <p:cTn id="116" dur="1000" fill="hold"/>
                                        <p:tgtEl>
                                          <p:spTgt spid="3">
                                            <p:graphicEl>
                                              <a:dgm id="{1370BB27-4EF4-41B0-89E5-8B4500F843D5}"/>
                                            </p:graphicEl>
                                          </p:spTgt>
                                        </p:tgtEl>
                                        <p:attrNameLst>
                                          <p:attrName>ppt_h</p:attrName>
                                        </p:attrNameLst>
                                      </p:cBhvr>
                                      <p:tavLst>
                                        <p:tav tm="0">
                                          <p:val>
                                            <p:strVal val="#ppt_h"/>
                                          </p:val>
                                        </p:tav>
                                        <p:tav tm="100000">
                                          <p:val>
                                            <p:strVal val="#ppt_h"/>
                                          </p:val>
                                        </p:tav>
                                      </p:tavLst>
                                    </p:anim>
                                    <p:animEffect transition="in" filter="fade">
                                      <p:cBhvr>
                                        <p:cTn id="117" dur="1000"/>
                                        <p:tgtEl>
                                          <p:spTgt spid="3">
                                            <p:graphicEl>
                                              <a:dgm id="{1370BB27-4EF4-41B0-89E5-8B4500F843D5}"/>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grpId="0" nodeType="clickEffect">
                                  <p:stCondLst>
                                    <p:cond delay="0"/>
                                  </p:stCondLst>
                                  <p:childTnLst>
                                    <p:set>
                                      <p:cBhvr>
                                        <p:cTn id="121" dur="1" fill="hold">
                                          <p:stCondLst>
                                            <p:cond delay="0"/>
                                          </p:stCondLst>
                                        </p:cTn>
                                        <p:tgtEl>
                                          <p:spTgt spid="3">
                                            <p:graphicEl>
                                              <a:dgm id="{8EE5FFED-823C-420F-9A96-4C0192EA7886}"/>
                                            </p:graphicEl>
                                          </p:spTgt>
                                        </p:tgtEl>
                                        <p:attrNameLst>
                                          <p:attrName>style.visibility</p:attrName>
                                        </p:attrNameLst>
                                      </p:cBhvr>
                                      <p:to>
                                        <p:strVal val="visible"/>
                                      </p:to>
                                    </p:set>
                                    <p:anim calcmode="lin" valueType="num">
                                      <p:cBhvr>
                                        <p:cTn id="122" dur="1000" fill="hold"/>
                                        <p:tgtEl>
                                          <p:spTgt spid="3">
                                            <p:graphicEl>
                                              <a:dgm id="{8EE5FFED-823C-420F-9A96-4C0192EA7886}"/>
                                            </p:graphicEl>
                                          </p:spTgt>
                                        </p:tgtEl>
                                        <p:attrNameLst>
                                          <p:attrName>ppt_w</p:attrName>
                                        </p:attrNameLst>
                                      </p:cBhvr>
                                      <p:tavLst>
                                        <p:tav tm="0">
                                          <p:val>
                                            <p:strVal val="#ppt_w*0.70"/>
                                          </p:val>
                                        </p:tav>
                                        <p:tav tm="100000">
                                          <p:val>
                                            <p:strVal val="#ppt_w"/>
                                          </p:val>
                                        </p:tav>
                                      </p:tavLst>
                                    </p:anim>
                                    <p:anim calcmode="lin" valueType="num">
                                      <p:cBhvr>
                                        <p:cTn id="123" dur="1000" fill="hold"/>
                                        <p:tgtEl>
                                          <p:spTgt spid="3">
                                            <p:graphicEl>
                                              <a:dgm id="{8EE5FFED-823C-420F-9A96-4C0192EA7886}"/>
                                            </p:graphicEl>
                                          </p:spTgt>
                                        </p:tgtEl>
                                        <p:attrNameLst>
                                          <p:attrName>ppt_h</p:attrName>
                                        </p:attrNameLst>
                                      </p:cBhvr>
                                      <p:tavLst>
                                        <p:tav tm="0">
                                          <p:val>
                                            <p:strVal val="#ppt_h"/>
                                          </p:val>
                                        </p:tav>
                                        <p:tav tm="100000">
                                          <p:val>
                                            <p:strVal val="#ppt_h"/>
                                          </p:val>
                                        </p:tav>
                                      </p:tavLst>
                                    </p:anim>
                                    <p:animEffect transition="in" filter="fade">
                                      <p:cBhvr>
                                        <p:cTn id="124" dur="1000"/>
                                        <p:tgtEl>
                                          <p:spTgt spid="3">
                                            <p:graphicEl>
                                              <a:dgm id="{8EE5FFED-823C-420F-9A96-4C0192EA7886}"/>
                                            </p:graphicEl>
                                          </p:spTgt>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3">
                                            <p:graphicEl>
                                              <a:dgm id="{2FCC4C71-4691-42C0-880C-0456D4DABD04}"/>
                                            </p:graphicEl>
                                          </p:spTgt>
                                        </p:tgtEl>
                                        <p:attrNameLst>
                                          <p:attrName>style.visibility</p:attrName>
                                        </p:attrNameLst>
                                      </p:cBhvr>
                                      <p:to>
                                        <p:strVal val="visible"/>
                                      </p:to>
                                    </p:set>
                                    <p:anim calcmode="lin" valueType="num">
                                      <p:cBhvr>
                                        <p:cTn id="127" dur="1000" fill="hold"/>
                                        <p:tgtEl>
                                          <p:spTgt spid="3">
                                            <p:graphicEl>
                                              <a:dgm id="{2FCC4C71-4691-42C0-880C-0456D4DABD04}"/>
                                            </p:graphicEl>
                                          </p:spTgt>
                                        </p:tgtEl>
                                        <p:attrNameLst>
                                          <p:attrName>ppt_w</p:attrName>
                                        </p:attrNameLst>
                                      </p:cBhvr>
                                      <p:tavLst>
                                        <p:tav tm="0">
                                          <p:val>
                                            <p:strVal val="#ppt_w*0.70"/>
                                          </p:val>
                                        </p:tav>
                                        <p:tav tm="100000">
                                          <p:val>
                                            <p:strVal val="#ppt_w"/>
                                          </p:val>
                                        </p:tav>
                                      </p:tavLst>
                                    </p:anim>
                                    <p:anim calcmode="lin" valueType="num">
                                      <p:cBhvr>
                                        <p:cTn id="128" dur="1000" fill="hold"/>
                                        <p:tgtEl>
                                          <p:spTgt spid="3">
                                            <p:graphicEl>
                                              <a:dgm id="{2FCC4C71-4691-42C0-880C-0456D4DABD04}"/>
                                            </p:graphicEl>
                                          </p:spTgt>
                                        </p:tgtEl>
                                        <p:attrNameLst>
                                          <p:attrName>ppt_h</p:attrName>
                                        </p:attrNameLst>
                                      </p:cBhvr>
                                      <p:tavLst>
                                        <p:tav tm="0">
                                          <p:val>
                                            <p:strVal val="#ppt_h"/>
                                          </p:val>
                                        </p:tav>
                                        <p:tav tm="100000">
                                          <p:val>
                                            <p:strVal val="#ppt_h"/>
                                          </p:val>
                                        </p:tav>
                                      </p:tavLst>
                                    </p:anim>
                                    <p:animEffect transition="in" filter="fade">
                                      <p:cBhvr>
                                        <p:cTn id="129" dur="1000"/>
                                        <p:tgtEl>
                                          <p:spTgt spid="3">
                                            <p:graphicEl>
                                              <a:dgm id="{2FCC4C71-4691-42C0-880C-0456D4DABD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3567" y="1556792"/>
          <a:ext cx="7920881" cy="4241800"/>
        </p:xfrm>
        <a:graphic>
          <a:graphicData uri="http://schemas.openxmlformats.org/drawingml/2006/table">
            <a:tbl>
              <a:tblPr>
                <a:tableStyleId>{5C22544A-7EE6-4342-B048-85BDC9FD1C3A}</a:tableStyleId>
              </a:tblPr>
              <a:tblGrid>
                <a:gridCol w="7920881"/>
              </a:tblGrid>
              <a:tr h="1828823">
                <a:tc>
                  <a:txBody>
                    <a:bodyPr/>
                    <a:lstStyle/>
                    <a:p>
                      <a:pPr algn="ctr" rtl="1">
                        <a:lnSpc>
                          <a:spcPct val="150000"/>
                        </a:lnSpc>
                        <a:spcAft>
                          <a:spcPts val="0"/>
                        </a:spcAft>
                      </a:pPr>
                      <a:endParaRPr kumimoji="1" lang="ar-SA" sz="4000" b="1" kern="1200" dirty="0" smtClean="0">
                        <a:solidFill>
                          <a:srgbClr val="2E7174"/>
                        </a:solidFill>
                        <a:effectLst/>
                        <a:latin typeface="Traditional Arabic" pitchFamily="18" charset="-78"/>
                        <a:ea typeface="+mn-ea"/>
                        <a:cs typeface="Traditional Arabic" pitchFamily="18" charset="-78"/>
                      </a:endParaRPr>
                    </a:p>
                    <a:p>
                      <a:pPr algn="ctr" rtl="1">
                        <a:lnSpc>
                          <a:spcPct val="150000"/>
                        </a:lnSpc>
                        <a:spcAft>
                          <a:spcPts val="0"/>
                        </a:spcAft>
                      </a:pPr>
                      <a:r>
                        <a:rPr kumimoji="1" lang="ar-SA" sz="4000" b="1" kern="1200" dirty="0" smtClean="0">
                          <a:solidFill>
                            <a:srgbClr val="2E7174"/>
                          </a:solidFill>
                          <a:effectLst/>
                          <a:latin typeface="Traditional Arabic" pitchFamily="18" charset="-78"/>
                          <a:ea typeface="+mn-ea"/>
                          <a:cs typeface="Traditional Arabic" pitchFamily="18" charset="-78"/>
                        </a:rPr>
                        <a:t>نشاط </a:t>
                      </a:r>
                      <a:r>
                        <a:rPr kumimoji="1" lang="ar-SA" sz="4000" b="1" kern="1200" dirty="0">
                          <a:solidFill>
                            <a:srgbClr val="2E7174"/>
                          </a:solidFill>
                          <a:effectLst/>
                          <a:latin typeface="Traditional Arabic" pitchFamily="18" charset="-78"/>
                          <a:ea typeface="+mn-ea"/>
                          <a:cs typeface="Traditional Arabic" pitchFamily="18" charset="-78"/>
                        </a:rPr>
                        <a:t>رقم </a:t>
                      </a:r>
                      <a:r>
                        <a:rPr kumimoji="1" lang="ar-SA" sz="4000" b="1" kern="1200" dirty="0" err="1">
                          <a:solidFill>
                            <a:srgbClr val="2E7174"/>
                          </a:solidFill>
                          <a:effectLst/>
                          <a:latin typeface="Traditional Arabic" pitchFamily="18" charset="-78"/>
                          <a:ea typeface="+mn-ea"/>
                          <a:cs typeface="Traditional Arabic" pitchFamily="18" charset="-78"/>
                        </a:rPr>
                        <a:t>(</a:t>
                      </a:r>
                      <a:r>
                        <a:rPr kumimoji="1" lang="ar-SA" sz="4000" b="1" kern="1200" dirty="0" err="1" smtClean="0">
                          <a:solidFill>
                            <a:srgbClr val="2E7174"/>
                          </a:solidFill>
                          <a:effectLst/>
                          <a:latin typeface="Traditional Arabic" pitchFamily="18" charset="-78"/>
                          <a:ea typeface="+mn-ea"/>
                          <a:cs typeface="Traditional Arabic" pitchFamily="18" charset="-78"/>
                        </a:rPr>
                        <a:t>1-8 </a:t>
                      </a:r>
                      <a:r>
                        <a:rPr kumimoji="1" lang="ar-SA" sz="4000" b="1" kern="1200" dirty="0">
                          <a:solidFill>
                            <a:srgbClr val="2E7174"/>
                          </a:solidFill>
                          <a:effectLst/>
                          <a:latin typeface="Traditional Arabic" pitchFamily="18" charset="-78"/>
                          <a:ea typeface="+mn-ea"/>
                          <a:cs typeface="Traditional Arabic" pitchFamily="18" charset="-78"/>
                        </a:rPr>
                        <a:t>)</a:t>
                      </a:r>
                      <a:endParaRPr kumimoji="1" lang="en-US" sz="4000" b="1" kern="1200" dirty="0">
                        <a:solidFill>
                          <a:srgbClr val="2E7174"/>
                        </a:solidFill>
                        <a:effectLst/>
                        <a:latin typeface="Traditional Arabic" pitchFamily="18" charset="-78"/>
                        <a:ea typeface="+mn-ea"/>
                        <a:cs typeface="Traditional Arabic" pitchFamily="18" charset="-78"/>
                      </a:endParaRPr>
                    </a:p>
                  </a:txBody>
                  <a:tcPr marL="68587" marR="68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2977">
                <a:tc>
                  <a:txBody>
                    <a:bodyPr/>
                    <a:lstStyle/>
                    <a:p>
                      <a:pPr algn="ctr" rtl="1">
                        <a:lnSpc>
                          <a:spcPct val="150000"/>
                        </a:lnSpc>
                        <a:spcAft>
                          <a:spcPts val="0"/>
                        </a:spcAft>
                      </a:pPr>
                      <a:r>
                        <a:rPr kumimoji="1" lang="ar-SA" sz="3200" b="1" kern="1200" dirty="0">
                          <a:solidFill>
                            <a:srgbClr val="002060"/>
                          </a:solidFill>
                          <a:effectLst/>
                          <a:latin typeface="Traditional Arabic" pitchFamily="18" charset="-78"/>
                          <a:ea typeface="+mn-ea"/>
                          <a:cs typeface="AL-Mohanad" pitchFamily="2" charset="-78"/>
                        </a:rPr>
                        <a:t>هناك علاقة وثيقة بين </a:t>
                      </a:r>
                      <a:r>
                        <a:rPr kumimoji="1" lang="ar-SA" sz="3200" b="1" kern="1200" dirty="0">
                          <a:solidFill>
                            <a:srgbClr val="7030A0"/>
                          </a:solidFill>
                          <a:latin typeface="Traditional Arabic" pitchFamily="18" charset="-78"/>
                          <a:ea typeface="+mn-ea"/>
                          <a:cs typeface="AL-Mohanad" pitchFamily="2" charset="-78"/>
                        </a:rPr>
                        <a:t>نتاجات التعلم </a:t>
                      </a:r>
                      <a:r>
                        <a:rPr kumimoji="1" lang="ar-SA" sz="3200" b="1" kern="1200" dirty="0">
                          <a:solidFill>
                            <a:srgbClr val="002060"/>
                          </a:solidFill>
                          <a:effectLst/>
                          <a:latin typeface="Traditional Arabic" pitchFamily="18" charset="-78"/>
                          <a:ea typeface="+mn-ea"/>
                          <a:cs typeface="AL-Mohanad" pitchFamily="2" charset="-78"/>
                        </a:rPr>
                        <a:t>والتقويم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مَثِل هذه العلاقة في رسم </a:t>
                      </a:r>
                      <a:r>
                        <a:rPr kumimoji="1" lang="ar-SA" sz="3200" b="1" kern="1200" dirty="0" err="1" smtClean="0">
                          <a:solidFill>
                            <a:srgbClr val="002060"/>
                          </a:solidFill>
                          <a:effectLst/>
                          <a:latin typeface="Traditional Arabic" pitchFamily="18" charset="-78"/>
                          <a:ea typeface="+mn-ea"/>
                          <a:cs typeface="AL-Mohanad" pitchFamily="2" charset="-78"/>
                        </a:rPr>
                        <a:t>أوخطوات</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مرتبة منطقياً</a:t>
                      </a:r>
                      <a:r>
                        <a:rPr kumimoji="1" lang="ar-SA" sz="3200" b="1" kern="1200" dirty="0" smtClean="0">
                          <a:solidFill>
                            <a:srgbClr val="002060"/>
                          </a:solidFill>
                          <a:effectLst/>
                          <a:latin typeface="Traditional Arabic" pitchFamily="18" charset="-78"/>
                          <a:ea typeface="+mn-ea"/>
                          <a:cs typeface="AL-Mohanad" pitchFamily="2" charset="-78"/>
                        </a:rPr>
                        <a:t>.</a:t>
                      </a:r>
                    </a:p>
                    <a:p>
                      <a:pPr algn="ctr" rtl="1">
                        <a:lnSpc>
                          <a:spcPct val="150000"/>
                        </a:lnSpc>
                        <a:spcAft>
                          <a:spcPts val="0"/>
                        </a:spcAft>
                      </a:pPr>
                      <a:r>
                        <a:rPr kumimoji="1" lang="ar-SA" sz="3200" b="1" kern="1200" dirty="0" smtClean="0">
                          <a:solidFill>
                            <a:srgbClr val="002060"/>
                          </a:solidFill>
                          <a:effectLst/>
                          <a:latin typeface="Traditional Arabic" pitchFamily="18" charset="-78"/>
                          <a:ea typeface="+mn-ea"/>
                          <a:cs typeface="Traditional Arabic" pitchFamily="18" charset="-78"/>
                        </a:rPr>
                        <a:t>                                                            (10 دقائق)</a:t>
                      </a:r>
                      <a:endParaRPr kumimoji="1" lang="en-US" sz="3200" b="1" kern="1200" dirty="0">
                        <a:solidFill>
                          <a:srgbClr val="002060"/>
                        </a:solidFill>
                        <a:effectLst/>
                        <a:latin typeface="Traditional Arabic" pitchFamily="18" charset="-78"/>
                        <a:ea typeface="+mn-ea"/>
                        <a:cs typeface="Traditional Arabic" pitchFamily="18" charset="-78"/>
                      </a:endParaRPr>
                    </a:p>
                  </a:txBody>
                  <a:tcPr marL="68587" marR="68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3797" name="TextBox 1"/>
          <p:cNvSpPr txBox="1">
            <a:spLocks noChangeArrowheads="1"/>
          </p:cNvSpPr>
          <p:nvPr/>
        </p:nvSpPr>
        <p:spPr bwMode="auto">
          <a:xfrm>
            <a:off x="1042988" y="332656"/>
            <a:ext cx="7345362" cy="1508125"/>
          </a:xfrm>
          <a:prstGeom prst="rect">
            <a:avLst/>
          </a:prstGeom>
          <a:noFill/>
          <a:ln w="9525">
            <a:noFill/>
            <a:miter lim="800000"/>
            <a:headEnd/>
            <a:tailEnd/>
          </a:ln>
        </p:spPr>
        <p:txBody>
          <a:bodyPr>
            <a:spAutoFit/>
          </a:bodyPr>
          <a:lstStyle/>
          <a:p>
            <a:pPr algn="ctr" rtl="1">
              <a:lnSpc>
                <a:spcPct val="150000"/>
              </a:lnSpc>
            </a:pPr>
            <a:r>
              <a:rPr kumimoji="1" lang="ar-SA" sz="3200" b="1" dirty="0" err="1">
                <a:solidFill>
                  <a:srgbClr val="7030A0"/>
                </a:solidFill>
                <a:latin typeface="Traditional Arabic" pitchFamily="18" charset="-78"/>
                <a:cs typeface="AL-Mohanad" pitchFamily="2" charset="-78"/>
              </a:rPr>
              <a:t>نتاجات</a:t>
            </a:r>
            <a:r>
              <a:rPr kumimoji="1" lang="ar-SA" sz="3200" b="1" dirty="0">
                <a:solidFill>
                  <a:srgbClr val="7030A0"/>
                </a:solidFill>
                <a:latin typeface="Traditional Arabic" pitchFamily="18" charset="-78"/>
                <a:cs typeface="AL-Mohanad" pitchFamily="2" charset="-78"/>
              </a:rPr>
              <a:t> </a:t>
            </a:r>
            <a:r>
              <a:rPr kumimoji="1" lang="ar-SA" sz="3200" b="1" dirty="0" err="1">
                <a:solidFill>
                  <a:srgbClr val="7030A0"/>
                </a:solidFill>
                <a:latin typeface="Traditional Arabic" pitchFamily="18" charset="-78"/>
                <a:cs typeface="AL-Mohanad" pitchFamily="2" charset="-78"/>
              </a:rPr>
              <a:t>التعلم </a:t>
            </a:r>
            <a:r>
              <a:rPr kumimoji="1" lang="ar-SA" sz="3200" b="1" dirty="0">
                <a:solidFill>
                  <a:srgbClr val="7030A0"/>
                </a:solidFill>
                <a:latin typeface="Traditional Arabic" pitchFamily="18" charset="-78"/>
                <a:cs typeface="AL-Mohanad" pitchFamily="2" charset="-78"/>
              </a:rPr>
              <a:t>:</a:t>
            </a:r>
            <a:r>
              <a:rPr kumimoji="1" lang="ar-SA" sz="3200" b="1" dirty="0">
                <a:solidFill>
                  <a:srgbClr val="002060"/>
                </a:solidFill>
                <a:latin typeface="Traditional Arabic" pitchFamily="18" charset="-78"/>
                <a:cs typeface="AL-Mohanad" pitchFamily="2" charset="-78"/>
              </a:rPr>
              <a:t>هي مجموعة المعارف والمهارات والقدرات والقيم التي يكتسبها الطلبة من العملية التعليمية </a:t>
            </a:r>
            <a:r>
              <a:rPr kumimoji="1" lang="ar-SA" sz="3200" b="1" dirty="0" err="1">
                <a:solidFill>
                  <a:srgbClr val="002060"/>
                </a:solidFill>
                <a:latin typeface="Traditional Arabic" pitchFamily="18" charset="-78"/>
                <a:cs typeface="AL-Mohanad" pitchFamily="2" charset="-78"/>
              </a:rPr>
              <a:t>التعلمية</a:t>
            </a:r>
            <a:endParaRPr kumimoji="1" lang="ar-SA" sz="3200" b="1" dirty="0">
              <a:solidFill>
                <a:srgbClr val="002060"/>
              </a:solidFill>
              <a:latin typeface="Traditional Arabic" pitchFamily="18" charset="-78"/>
              <a:cs typeface="AL-Mohanad"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E7174"/>
                </a:solidFill>
                <a:cs typeface="PT Bold Heading" pitchFamily="2" charset="-78"/>
              </a:rPr>
              <a:t>التعلم والتقويم</a:t>
            </a:r>
            <a:endParaRPr lang="ar-SA" dirty="0">
              <a:solidFill>
                <a:srgbClr val="2E7174"/>
              </a:solidFill>
              <a:cs typeface="PT Bold Heading" pitchFamily="2" charset="-78"/>
            </a:endParaRPr>
          </a:p>
        </p:txBody>
      </p:sp>
      <p:sp>
        <p:nvSpPr>
          <p:cNvPr id="3" name="عنصر نائب للمحتوى 2"/>
          <p:cNvSpPr>
            <a:spLocks noGrp="1"/>
          </p:cNvSpPr>
          <p:nvPr>
            <p:ph idx="1"/>
          </p:nvPr>
        </p:nvSpPr>
        <p:spPr/>
        <p:txBody>
          <a:bodyPr/>
          <a:lstStyle/>
          <a:p>
            <a:pPr>
              <a:buNone/>
            </a:pPr>
            <a:r>
              <a:rPr lang="ar-SA" dirty="0" smtClean="0">
                <a:solidFill>
                  <a:srgbClr val="002060"/>
                </a:solidFill>
                <a:cs typeface="AL-Mohanad" pitchFamily="2" charset="-78"/>
              </a:rPr>
              <a:t>أسئلة أساسية يجب الإجابة عنها حول </a:t>
            </a:r>
            <a:r>
              <a:rPr lang="ar-SA" dirty="0" err="1" smtClean="0">
                <a:solidFill>
                  <a:srgbClr val="002060"/>
                </a:solidFill>
                <a:cs typeface="AL-Mohanad" pitchFamily="2" charset="-78"/>
              </a:rPr>
              <a:t>نتاجات</a:t>
            </a:r>
            <a:r>
              <a:rPr lang="ar-SA" dirty="0" smtClean="0">
                <a:solidFill>
                  <a:srgbClr val="002060"/>
                </a:solidFill>
                <a:cs typeface="AL-Mohanad" pitchFamily="2" charset="-78"/>
              </a:rPr>
              <a:t> التعلم والتقويم من قبل </a:t>
            </a:r>
            <a:r>
              <a:rPr lang="ar-SA" dirty="0" err="1" smtClean="0">
                <a:solidFill>
                  <a:srgbClr val="002060"/>
                </a:solidFill>
                <a:cs typeface="AL-Mohanad" pitchFamily="2" charset="-78"/>
              </a:rPr>
              <a:t>المعلمين :</a:t>
            </a:r>
            <a:endParaRPr lang="ar-SA" dirty="0" smtClean="0">
              <a:solidFill>
                <a:srgbClr val="002060"/>
              </a:solidFill>
              <a:cs typeface="AL-Mohanad" pitchFamily="2" charset="-78"/>
            </a:endParaRPr>
          </a:p>
          <a:p>
            <a:r>
              <a:rPr lang="ar-SA" dirty="0" smtClean="0">
                <a:solidFill>
                  <a:srgbClr val="002060"/>
                </a:solidFill>
                <a:cs typeface="AL-Mohanad" pitchFamily="2" charset="-78"/>
              </a:rPr>
              <a:t>ما المعارف والمهارات الأساسية التي أحاول أن أعلمها </a:t>
            </a:r>
            <a:r>
              <a:rPr lang="ar-SA" dirty="0" err="1" smtClean="0">
                <a:solidFill>
                  <a:srgbClr val="002060"/>
                </a:solidFill>
                <a:cs typeface="AL-Mohanad" pitchFamily="2" charset="-78"/>
              </a:rPr>
              <a:t>للطلبة ؟</a:t>
            </a:r>
            <a:r>
              <a:rPr lang="ar-SA" dirty="0" smtClean="0">
                <a:solidFill>
                  <a:srgbClr val="002060"/>
                </a:solidFill>
                <a:cs typeface="AL-Mohanad" pitchFamily="2" charset="-78"/>
              </a:rPr>
              <a:t> </a:t>
            </a:r>
          </a:p>
          <a:p>
            <a:r>
              <a:rPr lang="ar-SA" dirty="0" smtClean="0">
                <a:solidFill>
                  <a:srgbClr val="002060"/>
                </a:solidFill>
                <a:cs typeface="AL-Mohanad" pitchFamily="2" charset="-78"/>
              </a:rPr>
              <a:t>كيف أتأكد أن الطلبة قد تعلموها </a:t>
            </a:r>
            <a:r>
              <a:rPr lang="ar-SA" dirty="0" err="1" smtClean="0">
                <a:solidFill>
                  <a:srgbClr val="002060"/>
                </a:solidFill>
                <a:cs typeface="AL-Mohanad" pitchFamily="2" charset="-78"/>
              </a:rPr>
              <a:t>بالفعل ؟</a:t>
            </a:r>
            <a:r>
              <a:rPr lang="ar-SA" dirty="0" smtClean="0">
                <a:solidFill>
                  <a:srgbClr val="002060"/>
                </a:solidFill>
                <a:cs typeface="AL-Mohanad" pitchFamily="2" charset="-78"/>
              </a:rPr>
              <a:t> </a:t>
            </a:r>
          </a:p>
          <a:p>
            <a:r>
              <a:rPr lang="ar-SA" dirty="0" smtClean="0">
                <a:solidFill>
                  <a:srgbClr val="002060"/>
                </a:solidFill>
                <a:cs typeface="AL-Mohanad" pitchFamily="2" charset="-78"/>
              </a:rPr>
              <a:t>كيف أساعد الطلبة على التعلم بشكل </a:t>
            </a:r>
            <a:r>
              <a:rPr lang="ar-SA" dirty="0" err="1" smtClean="0">
                <a:solidFill>
                  <a:srgbClr val="002060"/>
                </a:solidFill>
                <a:cs typeface="AL-Mohanad" pitchFamily="2" charset="-78"/>
              </a:rPr>
              <a:t>أفضل ؟</a:t>
            </a:r>
            <a:endParaRPr lang="ar-SA" dirty="0">
              <a:solidFill>
                <a:srgbClr val="002060"/>
              </a:solidFill>
              <a:cs typeface="AL-Mohanad" pitchFamily="2" charset="-78"/>
            </a:endParaRPr>
          </a:p>
        </p:txBody>
      </p:sp>
      <p:pic>
        <p:nvPicPr>
          <p:cNvPr id="4" name="Picture 2"/>
          <p:cNvPicPr>
            <a:picLocks noChangeAspect="1" noChangeArrowheads="1"/>
          </p:cNvPicPr>
          <p:nvPr/>
        </p:nvPicPr>
        <p:blipFill>
          <a:blip r:embed="rId2" cstate="print"/>
          <a:srcRect r="11368"/>
          <a:stretch>
            <a:fillRect/>
          </a:stretch>
        </p:blipFill>
        <p:spPr bwMode="auto">
          <a:xfrm>
            <a:off x="539552" y="699740"/>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99740"/>
            <a:ext cx="1466345" cy="97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395288" y="260648"/>
            <a:ext cx="8353425" cy="6447919"/>
          </a:xfrm>
          <a:prstGeom prst="rect">
            <a:avLst/>
          </a:prstGeom>
          <a:noFill/>
          <a:ln w="9525">
            <a:noFill/>
            <a:miter lim="800000"/>
            <a:headEnd/>
            <a:tailEnd/>
          </a:ln>
        </p:spPr>
        <p:txBody>
          <a:bodyPr>
            <a:spAutoFit/>
          </a:bodyPr>
          <a:lstStyle/>
          <a:p>
            <a:pPr algn="r" rtl="1"/>
            <a:r>
              <a:rPr lang="ar-SA" sz="2800" b="1" dirty="0" smtClean="0">
                <a:solidFill>
                  <a:srgbClr val="002060"/>
                </a:solidFill>
                <a:cs typeface="AL-Mohanad" pitchFamily="2" charset="-78"/>
              </a:rPr>
              <a:t>نلاحظ من الأسئلة السابقة أن العلاقة وثيقة بين </a:t>
            </a:r>
            <a:r>
              <a:rPr lang="ar-SA" sz="2800" b="1" dirty="0" err="1" smtClean="0">
                <a:solidFill>
                  <a:srgbClr val="002060"/>
                </a:solidFill>
                <a:cs typeface="AL-Mohanad" pitchFamily="2" charset="-78"/>
              </a:rPr>
              <a:t>نتاجات</a:t>
            </a:r>
            <a:r>
              <a:rPr lang="ar-SA" sz="2800" b="1" dirty="0" smtClean="0">
                <a:solidFill>
                  <a:srgbClr val="002060"/>
                </a:solidFill>
                <a:cs typeface="AL-Mohanad" pitchFamily="2" charset="-78"/>
              </a:rPr>
              <a:t> التعلم والتقويم الصفي وتسير في خطوات</a:t>
            </a:r>
          </a:p>
          <a:p>
            <a:pPr algn="r" rtl="1"/>
            <a:r>
              <a:rPr lang="ar-SA" sz="2800" dirty="0" err="1" smtClean="0"/>
              <a:t>كالآتي:</a:t>
            </a:r>
            <a:r>
              <a:rPr lang="ar-SA" sz="2800" b="1" u="sng" dirty="0">
                <a:latin typeface="Simplified Arabic" pitchFamily="18" charset="-78"/>
                <a:cs typeface="AL-Mohanad" pitchFamily="2" charset="-78"/>
              </a:rPr>
              <a:t/>
            </a:r>
            <a:br>
              <a:rPr lang="ar-SA" sz="2800" b="1" u="sng" dirty="0">
                <a:latin typeface="Simplified Arabic" pitchFamily="18" charset="-78"/>
                <a:cs typeface="AL-Mohanad" pitchFamily="2" charset="-78"/>
              </a:rPr>
            </a:br>
            <a:r>
              <a:rPr kumimoji="1" lang="ar-SA" sz="2800" b="1" dirty="0">
                <a:solidFill>
                  <a:srgbClr val="FFC000"/>
                </a:solidFill>
                <a:latin typeface="Traditional Arabic" pitchFamily="18" charset="-78"/>
                <a:cs typeface="AL-Mohanad" pitchFamily="2" charset="-78"/>
              </a:rPr>
              <a:t>الخطوة </a:t>
            </a:r>
            <a:r>
              <a:rPr kumimoji="1" lang="ar-SA" sz="2800" b="1" dirty="0" err="1">
                <a:solidFill>
                  <a:srgbClr val="FFC000"/>
                </a:solidFill>
                <a:latin typeface="Traditional Arabic" pitchFamily="18" charset="-78"/>
                <a:cs typeface="AL-Mohanad" pitchFamily="2" charset="-78"/>
              </a:rPr>
              <a:t>الأولى :</a:t>
            </a:r>
            <a:r>
              <a:rPr kumimoji="1" lang="ar-SA" sz="2800" b="1" dirty="0">
                <a:solidFill>
                  <a:srgbClr val="FFC000"/>
                </a:solidFill>
                <a:latin typeface="Traditional Arabic" pitchFamily="18" charset="-78"/>
                <a:cs typeface="AL-Mohanad" pitchFamily="2" charset="-78"/>
              </a:rPr>
              <a:t> </a:t>
            </a:r>
            <a:r>
              <a:rPr lang="en-US" sz="2800" dirty="0">
                <a:cs typeface="AL-Mohanad" pitchFamily="2" charset="-78"/>
              </a:rPr>
              <a:t/>
            </a:r>
            <a:br>
              <a:rPr lang="en-US" sz="2800" dirty="0">
                <a:cs typeface="AL-Mohanad" pitchFamily="2" charset="-78"/>
              </a:rPr>
            </a:br>
            <a:r>
              <a:rPr kumimoji="1" lang="ar-SA" sz="2800" b="1" dirty="0">
                <a:solidFill>
                  <a:srgbClr val="002060"/>
                </a:solidFill>
                <a:latin typeface="Traditional Arabic" pitchFamily="18" charset="-78"/>
                <a:cs typeface="AL-Mohanad" pitchFamily="2" charset="-78"/>
              </a:rPr>
              <a:t>تحديد </a:t>
            </a:r>
            <a:r>
              <a:rPr kumimoji="1" lang="ar-SA" sz="2800" b="1" dirty="0" err="1">
                <a:solidFill>
                  <a:srgbClr val="002060"/>
                </a:solidFill>
                <a:latin typeface="Traditional Arabic" pitchFamily="18" charset="-78"/>
                <a:cs typeface="AL-Mohanad" pitchFamily="2" charset="-78"/>
              </a:rPr>
              <a:t>النتاجات</a:t>
            </a:r>
            <a:r>
              <a:rPr kumimoji="1" lang="ar-SA" sz="2800" b="1" dirty="0">
                <a:solidFill>
                  <a:srgbClr val="002060"/>
                </a:solidFill>
                <a:latin typeface="Traditional Arabic" pitchFamily="18" charset="-78"/>
                <a:cs typeface="AL-Mohanad" pitchFamily="2" charset="-78"/>
              </a:rPr>
              <a:t> المرغوب تحققها لدى الطلبة، سواء كانت معرفية أو </a:t>
            </a:r>
            <a:r>
              <a:rPr kumimoji="1" lang="ar-SA" sz="2800" b="1" dirty="0" err="1">
                <a:solidFill>
                  <a:srgbClr val="002060"/>
                </a:solidFill>
                <a:latin typeface="Traditional Arabic" pitchFamily="18" charset="-78"/>
                <a:cs typeface="AL-Mohanad" pitchFamily="2" charset="-78"/>
              </a:rPr>
              <a:t>أدائية.</a:t>
            </a:r>
            <a:r>
              <a:rPr kumimoji="1" lang="ar-SA" sz="2800" b="1" dirty="0">
                <a:solidFill>
                  <a:srgbClr val="002060"/>
                </a:solidFill>
                <a:latin typeface="Traditional Arabic" pitchFamily="18" charset="-78"/>
                <a:cs typeface="AL-Mohanad" pitchFamily="2" charset="-78"/>
              </a:rPr>
              <a:t> </a:t>
            </a:r>
            <a:r>
              <a:rPr kumimoji="1" lang="en-US" sz="2800" b="1" dirty="0">
                <a:solidFill>
                  <a:srgbClr val="002060"/>
                </a:solidFill>
                <a:latin typeface="Traditional Arabic" pitchFamily="18" charset="-78"/>
                <a:cs typeface="AL-Mohanad" pitchFamily="2" charset="-78"/>
              </a:rPr>
              <a:t/>
            </a:r>
            <a:br>
              <a:rPr kumimoji="1" lang="en-US" sz="2800" b="1" dirty="0">
                <a:solidFill>
                  <a:srgbClr val="002060"/>
                </a:solidFill>
                <a:latin typeface="Traditional Arabic" pitchFamily="18" charset="-78"/>
                <a:cs typeface="AL-Mohanad" pitchFamily="2" charset="-78"/>
              </a:rPr>
            </a:br>
            <a:r>
              <a:rPr kumimoji="1" lang="ar-SA" sz="2800" b="1" dirty="0">
                <a:solidFill>
                  <a:srgbClr val="FFC000"/>
                </a:solidFill>
                <a:latin typeface="Traditional Arabic" pitchFamily="18" charset="-78"/>
                <a:cs typeface="AL-Mohanad" pitchFamily="2" charset="-78"/>
              </a:rPr>
              <a:t>الخطوة </a:t>
            </a:r>
            <a:r>
              <a:rPr kumimoji="1" lang="ar-SA" sz="2800" b="1" dirty="0" err="1">
                <a:solidFill>
                  <a:srgbClr val="FFC000"/>
                </a:solidFill>
                <a:latin typeface="Traditional Arabic" pitchFamily="18" charset="-78"/>
                <a:cs typeface="AL-Mohanad" pitchFamily="2" charset="-78"/>
              </a:rPr>
              <a:t>الثانية :</a:t>
            </a:r>
            <a:r>
              <a:rPr lang="en-US" sz="2800" dirty="0">
                <a:latin typeface="Simplified Arabic" pitchFamily="18" charset="-78"/>
                <a:cs typeface="AL-Mohanad" pitchFamily="2" charset="-78"/>
              </a:rPr>
              <a:t/>
            </a:r>
            <a:br>
              <a:rPr lang="en-US" sz="2800" dirty="0">
                <a:latin typeface="Simplified Arabic" pitchFamily="18" charset="-78"/>
                <a:cs typeface="AL-Mohanad" pitchFamily="2" charset="-78"/>
              </a:rPr>
            </a:br>
            <a:r>
              <a:rPr kumimoji="1" lang="ar-SA" sz="2800" b="1" dirty="0">
                <a:solidFill>
                  <a:srgbClr val="002060"/>
                </a:solidFill>
                <a:latin typeface="Traditional Arabic" pitchFamily="18" charset="-78"/>
                <a:cs typeface="AL-Mohanad" pitchFamily="2" charset="-78"/>
              </a:rPr>
              <a:t>تحديد آلية لتقويم تحقق </a:t>
            </a:r>
            <a:r>
              <a:rPr kumimoji="1" lang="ar-SA" sz="2800" b="1" dirty="0" err="1">
                <a:solidFill>
                  <a:srgbClr val="002060"/>
                </a:solidFill>
                <a:latin typeface="Traditional Arabic" pitchFamily="18" charset="-78"/>
                <a:cs typeface="AL-Mohanad" pitchFamily="2" charset="-78"/>
              </a:rPr>
              <a:t>نتاجات</a:t>
            </a:r>
            <a:r>
              <a:rPr kumimoji="1" lang="ar-SA" sz="2800" b="1" dirty="0">
                <a:solidFill>
                  <a:srgbClr val="002060"/>
                </a:solidFill>
                <a:latin typeface="Traditional Arabic" pitchFamily="18" charset="-78"/>
                <a:cs typeface="AL-Mohanad" pitchFamily="2" charset="-78"/>
              </a:rPr>
              <a:t> التعلم لدى </a:t>
            </a:r>
            <a:r>
              <a:rPr kumimoji="1" lang="ar-SA" sz="2800" b="1" dirty="0" err="1">
                <a:solidFill>
                  <a:srgbClr val="002060"/>
                </a:solidFill>
                <a:latin typeface="Traditional Arabic" pitchFamily="18" charset="-78"/>
                <a:cs typeface="AL-Mohanad" pitchFamily="2" charset="-78"/>
              </a:rPr>
              <a:t>الطلبة </a:t>
            </a:r>
            <a:r>
              <a:rPr kumimoji="1" lang="ar-SA" sz="2800" b="1" dirty="0">
                <a:solidFill>
                  <a:srgbClr val="002060"/>
                </a:solidFill>
                <a:latin typeface="Traditional Arabic" pitchFamily="18" charset="-78"/>
                <a:cs typeface="AL-Mohanad" pitchFamily="2" charset="-78"/>
              </a:rPr>
              <a:t>، وتوضيح معايير الأداء المطلوب </a:t>
            </a:r>
            <a:r>
              <a:rPr kumimoji="1" lang="ar-SA" sz="2800" b="1" dirty="0" err="1">
                <a:solidFill>
                  <a:srgbClr val="002060"/>
                </a:solidFill>
                <a:latin typeface="Traditional Arabic" pitchFamily="18" charset="-78"/>
                <a:cs typeface="AL-Mohanad" pitchFamily="2" charset="-78"/>
              </a:rPr>
              <a:t>ومستواه .</a:t>
            </a:r>
            <a:r>
              <a:rPr kumimoji="1" lang="en-US" sz="2800" b="1" dirty="0">
                <a:solidFill>
                  <a:srgbClr val="002060"/>
                </a:solidFill>
                <a:latin typeface="Traditional Arabic" pitchFamily="18" charset="-78"/>
                <a:cs typeface="AL-Mohanad" pitchFamily="2" charset="-78"/>
              </a:rPr>
              <a:t/>
            </a:r>
            <a:br>
              <a:rPr kumimoji="1" lang="en-US" sz="2800" b="1" dirty="0">
                <a:solidFill>
                  <a:srgbClr val="002060"/>
                </a:solidFill>
                <a:latin typeface="Traditional Arabic" pitchFamily="18" charset="-78"/>
                <a:cs typeface="AL-Mohanad" pitchFamily="2" charset="-78"/>
              </a:rPr>
            </a:br>
            <a:r>
              <a:rPr lang="ar-SA" sz="700" dirty="0">
                <a:cs typeface="AL-Mohanad" pitchFamily="2" charset="-78"/>
              </a:rPr>
              <a:t> </a:t>
            </a:r>
            <a:r>
              <a:rPr lang="en-US" sz="2800" dirty="0">
                <a:cs typeface="AL-Mohanad" pitchFamily="2" charset="-78"/>
              </a:rPr>
              <a:t/>
            </a:r>
            <a:br>
              <a:rPr lang="en-US" sz="2800" dirty="0">
                <a:cs typeface="AL-Mohanad" pitchFamily="2" charset="-78"/>
              </a:rPr>
            </a:br>
            <a:r>
              <a:rPr kumimoji="1" lang="ar-SA" sz="2800" b="1" dirty="0">
                <a:solidFill>
                  <a:srgbClr val="FFC000"/>
                </a:solidFill>
                <a:latin typeface="Traditional Arabic" pitchFamily="18" charset="-78"/>
                <a:cs typeface="AL-Mohanad" pitchFamily="2" charset="-78"/>
              </a:rPr>
              <a:t>الخطوة </a:t>
            </a:r>
            <a:r>
              <a:rPr kumimoji="1" lang="ar-SA" sz="2800" b="1" dirty="0" err="1">
                <a:solidFill>
                  <a:srgbClr val="FFC000"/>
                </a:solidFill>
                <a:latin typeface="Traditional Arabic" pitchFamily="18" charset="-78"/>
                <a:cs typeface="AL-Mohanad" pitchFamily="2" charset="-78"/>
              </a:rPr>
              <a:t>الثالثة :</a:t>
            </a:r>
            <a:r>
              <a:rPr lang="en-US" sz="2800" dirty="0">
                <a:latin typeface="Simplified Arabic" pitchFamily="18" charset="-78"/>
                <a:cs typeface="AL-Mohanad" pitchFamily="2" charset="-78"/>
              </a:rPr>
              <a:t/>
            </a:r>
            <a:br>
              <a:rPr lang="en-US" sz="2800" dirty="0">
                <a:latin typeface="Simplified Arabic" pitchFamily="18" charset="-78"/>
                <a:cs typeface="AL-Mohanad" pitchFamily="2" charset="-78"/>
              </a:rPr>
            </a:br>
            <a:r>
              <a:rPr kumimoji="1" lang="ar-SA" sz="2800" b="1" dirty="0">
                <a:solidFill>
                  <a:srgbClr val="002060"/>
                </a:solidFill>
                <a:latin typeface="Traditional Arabic" pitchFamily="18" charset="-78"/>
                <a:cs typeface="AL-Mohanad" pitchFamily="2" charset="-78"/>
              </a:rPr>
              <a:t>مقارنة مستوى أداء الطلبة </a:t>
            </a:r>
            <a:r>
              <a:rPr kumimoji="1" lang="ar-SA" sz="2800" b="1" dirty="0" err="1">
                <a:solidFill>
                  <a:srgbClr val="002060"/>
                </a:solidFill>
                <a:latin typeface="Traditional Arabic" pitchFamily="18" charset="-78"/>
                <a:cs typeface="AL-Mohanad" pitchFamily="2" charset="-78"/>
              </a:rPr>
              <a:t>بالنتاجات</a:t>
            </a:r>
            <a:r>
              <a:rPr kumimoji="1" lang="ar-SA" sz="2800" b="1" dirty="0">
                <a:solidFill>
                  <a:srgbClr val="002060"/>
                </a:solidFill>
                <a:latin typeface="Traditional Arabic" pitchFamily="18" charset="-78"/>
                <a:cs typeface="AL-Mohanad" pitchFamily="2" charset="-78"/>
              </a:rPr>
              <a:t> المطلوب </a:t>
            </a:r>
            <a:r>
              <a:rPr kumimoji="1" lang="ar-SA" sz="2800" b="1" dirty="0" err="1">
                <a:solidFill>
                  <a:srgbClr val="002060"/>
                </a:solidFill>
                <a:latin typeface="Traditional Arabic" pitchFamily="18" charset="-78"/>
                <a:cs typeface="AL-Mohanad" pitchFamily="2" charset="-78"/>
              </a:rPr>
              <a:t>تحقيقها .</a:t>
            </a:r>
            <a:r>
              <a:rPr kumimoji="1" lang="en-US" sz="2800" b="1" dirty="0">
                <a:solidFill>
                  <a:srgbClr val="002060"/>
                </a:solidFill>
                <a:latin typeface="Traditional Arabic" pitchFamily="18" charset="-78"/>
                <a:cs typeface="AL-Mohanad" pitchFamily="2" charset="-78"/>
              </a:rPr>
              <a:t/>
            </a:r>
            <a:br>
              <a:rPr kumimoji="1" lang="en-US" sz="2800" b="1" dirty="0">
                <a:solidFill>
                  <a:srgbClr val="002060"/>
                </a:solidFill>
                <a:latin typeface="Traditional Arabic" pitchFamily="18" charset="-78"/>
                <a:cs typeface="AL-Mohanad" pitchFamily="2" charset="-78"/>
              </a:rPr>
            </a:br>
            <a:r>
              <a:rPr lang="ar-SA" sz="1400" dirty="0">
                <a:cs typeface="AL-Mohanad" pitchFamily="2" charset="-78"/>
              </a:rPr>
              <a:t> </a:t>
            </a:r>
            <a:r>
              <a:rPr lang="en-US" sz="2800" dirty="0">
                <a:cs typeface="AL-Mohanad" pitchFamily="2" charset="-78"/>
              </a:rPr>
              <a:t/>
            </a:r>
            <a:br>
              <a:rPr lang="en-US" sz="2800" dirty="0">
                <a:cs typeface="AL-Mohanad" pitchFamily="2" charset="-78"/>
              </a:rPr>
            </a:br>
            <a:r>
              <a:rPr kumimoji="1" lang="ar-SA" sz="2800" b="1" dirty="0">
                <a:solidFill>
                  <a:srgbClr val="FFC000"/>
                </a:solidFill>
                <a:latin typeface="Traditional Arabic" pitchFamily="18" charset="-78"/>
                <a:cs typeface="AL-Mohanad" pitchFamily="2" charset="-78"/>
              </a:rPr>
              <a:t>الخطوة </a:t>
            </a:r>
            <a:r>
              <a:rPr kumimoji="1" lang="ar-SA" sz="2800" b="1" dirty="0" err="1">
                <a:solidFill>
                  <a:srgbClr val="FFC000"/>
                </a:solidFill>
                <a:latin typeface="Traditional Arabic" pitchFamily="18" charset="-78"/>
                <a:cs typeface="AL-Mohanad" pitchFamily="2" charset="-78"/>
              </a:rPr>
              <a:t>الرابعة :</a:t>
            </a:r>
            <a:r>
              <a:rPr kumimoji="1" lang="en-US" sz="2800" b="1" dirty="0">
                <a:solidFill>
                  <a:srgbClr val="FFC000"/>
                </a:solidFill>
                <a:latin typeface="Traditional Arabic" pitchFamily="18" charset="-78"/>
                <a:cs typeface="AL-Mohanad" pitchFamily="2" charset="-78"/>
              </a:rPr>
              <a:t/>
            </a:r>
            <a:br>
              <a:rPr kumimoji="1" lang="en-US" sz="2800" b="1" dirty="0">
                <a:solidFill>
                  <a:srgbClr val="FFC000"/>
                </a:solidFill>
                <a:latin typeface="Traditional Arabic" pitchFamily="18" charset="-78"/>
                <a:cs typeface="AL-Mohanad" pitchFamily="2" charset="-78"/>
              </a:rPr>
            </a:br>
            <a:r>
              <a:rPr kumimoji="1" lang="ar-SA" sz="2800" b="1" dirty="0">
                <a:solidFill>
                  <a:srgbClr val="002060"/>
                </a:solidFill>
                <a:latin typeface="Traditional Arabic" pitchFamily="18" charset="-78"/>
                <a:cs typeface="AL-Mohanad" pitchFamily="2" charset="-78"/>
              </a:rPr>
              <a:t>تعديل وتطوير </a:t>
            </a:r>
            <a:r>
              <a:rPr kumimoji="1" lang="ar-SA" sz="2800" b="1" dirty="0" err="1">
                <a:solidFill>
                  <a:srgbClr val="002060"/>
                </a:solidFill>
                <a:latin typeface="Traditional Arabic" pitchFamily="18" charset="-78"/>
                <a:cs typeface="AL-Mohanad" pitchFamily="2" charset="-78"/>
              </a:rPr>
              <a:t>مدخلات</a:t>
            </a:r>
            <a:r>
              <a:rPr kumimoji="1" lang="ar-SA" sz="2800" b="1" dirty="0">
                <a:solidFill>
                  <a:srgbClr val="002060"/>
                </a:solidFill>
                <a:latin typeface="Traditional Arabic" pitchFamily="18" charset="-78"/>
                <a:cs typeface="AL-Mohanad" pitchFamily="2" charset="-78"/>
              </a:rPr>
              <a:t> عناصر عمليتي التعليم والتقويم، في ضوء مستوى أداء الطلبة </a:t>
            </a:r>
            <a:r>
              <a:rPr kumimoji="1" lang="ar-SA" sz="2800" b="1" dirty="0" err="1">
                <a:solidFill>
                  <a:srgbClr val="002060"/>
                </a:solidFill>
                <a:latin typeface="Traditional Arabic" pitchFamily="18" charset="-78"/>
                <a:cs typeface="AL-Mohanad" pitchFamily="2" charset="-78"/>
              </a:rPr>
              <a:t>ونتاجات</a:t>
            </a:r>
            <a:r>
              <a:rPr kumimoji="1" lang="ar-SA" sz="2800" b="1" dirty="0">
                <a:solidFill>
                  <a:srgbClr val="002060"/>
                </a:solidFill>
                <a:latin typeface="Traditional Arabic" pitchFamily="18" charset="-78"/>
                <a:cs typeface="AL-Mohanad" pitchFamily="2" charset="-78"/>
              </a:rPr>
              <a:t> التعلم المطلوب </a:t>
            </a:r>
            <a:r>
              <a:rPr kumimoji="1" lang="ar-SA" sz="2800" b="1" dirty="0" err="1">
                <a:solidFill>
                  <a:srgbClr val="002060"/>
                </a:solidFill>
                <a:latin typeface="Traditional Arabic" pitchFamily="18" charset="-78"/>
                <a:cs typeface="AL-Mohanad" pitchFamily="2" charset="-78"/>
              </a:rPr>
              <a:t>تحقيقها .</a:t>
            </a:r>
            <a:endParaRPr kumimoji="1" lang="ar-SA" sz="2800" b="1" dirty="0">
              <a:solidFill>
                <a:srgbClr val="002060"/>
              </a:solidFill>
              <a:latin typeface="Traditional Arabic" pitchFamily="18" charset="-78"/>
              <a:cs typeface="AL-Mohana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1000"/>
                                        <p:tgtEl>
                                          <p:spTgt spid="34818">
                                            <p:txEl>
                                              <p:pRg st="0" end="0"/>
                                            </p:txEl>
                                          </p:spTgt>
                                        </p:tgtEl>
                                      </p:cBhvr>
                                    </p:animEffect>
                                    <p:anim calcmode="lin" valueType="num">
                                      <p:cBhvr>
                                        <p:cTn id="8"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18">
                                            <p:txEl>
                                              <p:pRg st="1" end="1"/>
                                            </p:txEl>
                                          </p:spTgt>
                                        </p:tgtEl>
                                        <p:attrNameLst>
                                          <p:attrName>style.visibility</p:attrName>
                                        </p:attrNameLst>
                                      </p:cBhvr>
                                      <p:to>
                                        <p:strVal val="visible"/>
                                      </p:to>
                                    </p:set>
                                    <p:animEffect transition="in" filter="fade">
                                      <p:cBhvr>
                                        <p:cTn id="14" dur="1000"/>
                                        <p:tgtEl>
                                          <p:spTgt spid="34818">
                                            <p:txEl>
                                              <p:pRg st="1" end="1"/>
                                            </p:txEl>
                                          </p:spTgt>
                                        </p:tgtEl>
                                      </p:cBhvr>
                                    </p:animEffect>
                                    <p:anim calcmode="lin" valueType="num">
                                      <p:cBhvr>
                                        <p:cTn id="15"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07504" y="1857013"/>
            <a:ext cx="8424936" cy="4524315"/>
          </a:xfrm>
          <a:prstGeom prst="rect">
            <a:avLst/>
          </a:prstGeom>
          <a:noFill/>
          <a:ln w="12700" cap="sq">
            <a:noFill/>
            <a:miter lim="800000"/>
            <a:headEnd type="none" w="sm" len="sm"/>
            <a:tailEnd type="none" w="sm" len="sm"/>
          </a:ln>
        </p:spPr>
        <p:txBody>
          <a:bodyPr wrap="square" anchor="ctr">
            <a:spAutoFit/>
          </a:bodyPr>
          <a:lstStyle/>
          <a:p>
            <a:pPr algn="r" rtl="1" eaLnBrk="0" hangingPunct="0">
              <a:tabLst>
                <a:tab pos="342900" algn="r"/>
              </a:tabLst>
            </a:pPr>
            <a:r>
              <a:rPr lang="ar-SA" sz="2400" b="1" dirty="0" smtClean="0">
                <a:latin typeface="Simplified Arabic" pitchFamily="18" charset="-78"/>
                <a:cs typeface="AL-Mohanad" pitchFamily="2" charset="-78"/>
              </a:rPr>
              <a:t> </a:t>
            </a:r>
            <a:r>
              <a:rPr kumimoji="1" lang="ar-SA" sz="2400" b="1" dirty="0">
                <a:solidFill>
                  <a:srgbClr val="002060"/>
                </a:solidFill>
                <a:latin typeface="Traditional Arabic" pitchFamily="18" charset="-78"/>
                <a:cs typeface="AL-Mohanad" pitchFamily="2" charset="-78"/>
              </a:rPr>
              <a:t>لا بدّ أن يتم التخطيط لعملية التقويم بصورة منظمة، فعند بناء خطة التقويم للطلبة يجب مراعاة ما </a:t>
            </a:r>
            <a:r>
              <a:rPr kumimoji="1" lang="ar-SA" sz="2400" b="1" dirty="0" err="1">
                <a:solidFill>
                  <a:srgbClr val="002060"/>
                </a:solidFill>
                <a:latin typeface="Traditional Arabic" pitchFamily="18" charset="-78"/>
                <a:cs typeface="AL-Mohanad" pitchFamily="2" charset="-78"/>
              </a:rPr>
              <a:t>يأتي :</a:t>
            </a:r>
            <a:endParaRPr kumimoji="1" lang="en-US" sz="2400" b="1" dirty="0">
              <a:solidFill>
                <a:srgbClr val="002060"/>
              </a:solidFill>
              <a:latin typeface="Traditional Arabic" pitchFamily="18" charset="-78"/>
              <a:cs typeface="AL-Mohanad" pitchFamily="2" charset="-78"/>
            </a:endParaRPr>
          </a:p>
          <a:p>
            <a:pPr algn="r" rtl="1" eaLnBrk="0" hangingPunct="0">
              <a:buFontTx/>
              <a:buChar char="•"/>
              <a:tabLst>
                <a:tab pos="342900" algn="r"/>
              </a:tabLst>
            </a:pPr>
            <a:r>
              <a:rPr kumimoji="1" lang="ar-SA" sz="2400" b="1" dirty="0">
                <a:solidFill>
                  <a:srgbClr val="002060"/>
                </a:solidFill>
                <a:latin typeface="Traditional Arabic" pitchFamily="18" charset="-78"/>
                <a:cs typeface="AL-Mohanad" pitchFamily="2" charset="-78"/>
              </a:rPr>
              <a:t>تحديد </a:t>
            </a:r>
            <a:r>
              <a:rPr kumimoji="1" lang="ar-SA" sz="2400" b="1" u="sng" dirty="0">
                <a:solidFill>
                  <a:srgbClr val="002060"/>
                </a:solidFill>
                <a:latin typeface="Traditional Arabic" pitchFamily="18" charset="-78"/>
                <a:cs typeface="AL-Mohanad" pitchFamily="2" charset="-78"/>
              </a:rPr>
              <a:t>الغاية/الهدف</a:t>
            </a:r>
            <a:r>
              <a:rPr kumimoji="1" lang="ar-SA" sz="2400" b="1" dirty="0">
                <a:solidFill>
                  <a:srgbClr val="002060"/>
                </a:solidFill>
                <a:latin typeface="Traditional Arabic" pitchFamily="18" charset="-78"/>
                <a:cs typeface="AL-Mohanad" pitchFamily="2" charset="-78"/>
              </a:rPr>
              <a:t> من </a:t>
            </a:r>
            <a:r>
              <a:rPr kumimoji="1" lang="ar-SA" sz="2400" b="1" dirty="0" err="1">
                <a:solidFill>
                  <a:srgbClr val="002060"/>
                </a:solidFill>
                <a:latin typeface="Traditional Arabic" pitchFamily="18" charset="-78"/>
                <a:cs typeface="AL-Mohanad" pitchFamily="2" charset="-78"/>
              </a:rPr>
              <a:t>التقويم </a:t>
            </a:r>
            <a:r>
              <a:rPr kumimoji="1" lang="ar-SA" sz="2400" b="1" dirty="0">
                <a:solidFill>
                  <a:srgbClr val="002060"/>
                </a:solidFill>
                <a:latin typeface="Traditional Arabic" pitchFamily="18" charset="-78"/>
                <a:cs typeface="AL-Mohanad" pitchFamily="2" charset="-78"/>
              </a:rPr>
              <a:t>( </a:t>
            </a:r>
            <a:r>
              <a:rPr kumimoji="1" lang="ar-SA" sz="2400" b="1" dirty="0" err="1">
                <a:solidFill>
                  <a:srgbClr val="002060"/>
                </a:solidFill>
                <a:latin typeface="Traditional Arabic" pitchFamily="18" charset="-78"/>
                <a:cs typeface="AL-Mohanad" pitchFamily="2" charset="-78"/>
              </a:rPr>
              <a:t>التشخيص </a:t>
            </a:r>
            <a:r>
              <a:rPr kumimoji="1" lang="ar-SA" sz="2400" b="1" dirty="0">
                <a:solidFill>
                  <a:srgbClr val="002060"/>
                </a:solidFill>
                <a:latin typeface="Traditional Arabic" pitchFamily="18" charset="-78"/>
                <a:cs typeface="AL-Mohanad" pitchFamily="2" charset="-78"/>
              </a:rPr>
              <a:t>, تعديل الخطط </a:t>
            </a:r>
            <a:r>
              <a:rPr kumimoji="1" lang="ar-SA" sz="2400" b="1" dirty="0" err="1">
                <a:solidFill>
                  <a:srgbClr val="002060"/>
                </a:solidFill>
                <a:latin typeface="Traditional Arabic" pitchFamily="18" charset="-78"/>
                <a:cs typeface="AL-Mohanad" pitchFamily="2" charset="-78"/>
              </a:rPr>
              <a:t>والبرامج </a:t>
            </a:r>
            <a:r>
              <a:rPr kumimoji="1" lang="ar-SA" sz="2400" b="1" dirty="0">
                <a:solidFill>
                  <a:srgbClr val="002060"/>
                </a:solidFill>
                <a:latin typeface="Traditional Arabic" pitchFamily="18" charset="-78"/>
                <a:cs typeface="AL-Mohanad" pitchFamily="2" charset="-78"/>
              </a:rPr>
              <a:t>, تصنيف </a:t>
            </a:r>
            <a:r>
              <a:rPr kumimoji="1" lang="ar-SA" sz="2400" b="1" dirty="0" err="1">
                <a:solidFill>
                  <a:srgbClr val="002060"/>
                </a:solidFill>
                <a:latin typeface="Traditional Arabic" pitchFamily="18" charset="-78"/>
                <a:cs typeface="AL-Mohanad" pitchFamily="2" charset="-78"/>
              </a:rPr>
              <a:t>الطلبة </a:t>
            </a:r>
            <a:r>
              <a:rPr kumimoji="1" lang="ar-SA" sz="2400" b="1" dirty="0">
                <a:solidFill>
                  <a:srgbClr val="002060"/>
                </a:solidFill>
                <a:latin typeface="Traditional Arabic" pitchFamily="18" charset="-78"/>
                <a:cs typeface="AL-Mohanad" pitchFamily="2" charset="-78"/>
              </a:rPr>
              <a:t>, ومدى تحقق </a:t>
            </a:r>
            <a:r>
              <a:rPr kumimoji="1" lang="ar-SA" sz="2400" b="1" dirty="0" err="1">
                <a:solidFill>
                  <a:srgbClr val="002060"/>
                </a:solidFill>
                <a:latin typeface="Traditional Arabic" pitchFamily="18" charset="-78"/>
                <a:cs typeface="AL-Mohanad" pitchFamily="2" charset="-78"/>
              </a:rPr>
              <a:t>النتاجات</a:t>
            </a:r>
            <a:r>
              <a:rPr kumimoji="1" lang="ar-SA" sz="2400" b="1" dirty="0">
                <a:solidFill>
                  <a:srgbClr val="002060"/>
                </a:solidFill>
                <a:latin typeface="Traditional Arabic" pitchFamily="18" charset="-78"/>
                <a:cs typeface="AL-Mohanad" pitchFamily="2" charset="-78"/>
              </a:rPr>
              <a:t>....</a:t>
            </a:r>
            <a:r>
              <a:rPr kumimoji="1" lang="ar-SA" sz="2400" b="1" dirty="0" err="1">
                <a:solidFill>
                  <a:srgbClr val="002060"/>
                </a:solidFill>
                <a:latin typeface="Traditional Arabic" pitchFamily="18" charset="-78"/>
                <a:cs typeface="AL-Mohanad" pitchFamily="2" charset="-78"/>
              </a:rPr>
              <a:t>إلخ).</a:t>
            </a:r>
            <a:endParaRPr kumimoji="1" lang="en-US" sz="2400" b="1" dirty="0">
              <a:solidFill>
                <a:srgbClr val="002060"/>
              </a:solidFill>
              <a:latin typeface="Traditional Arabic" pitchFamily="18" charset="-78"/>
              <a:cs typeface="AL-Mohanad" pitchFamily="2" charset="-78"/>
            </a:endParaRPr>
          </a:p>
          <a:p>
            <a:pPr algn="r" rtl="1" eaLnBrk="0" hangingPunct="0">
              <a:buFontTx/>
              <a:buChar char="•"/>
              <a:tabLst>
                <a:tab pos="342900" algn="r"/>
              </a:tabLst>
            </a:pPr>
            <a:r>
              <a:rPr kumimoji="1" lang="ar-SA" sz="2400" b="1" dirty="0">
                <a:solidFill>
                  <a:srgbClr val="002060"/>
                </a:solidFill>
                <a:latin typeface="Traditional Arabic" pitchFamily="18" charset="-78"/>
                <a:cs typeface="AL-Mohanad" pitchFamily="2" charset="-78"/>
              </a:rPr>
              <a:t>تحديد </a:t>
            </a:r>
            <a:r>
              <a:rPr kumimoji="1" lang="ar-SA" sz="2400" b="1" u="sng" dirty="0">
                <a:solidFill>
                  <a:srgbClr val="002060"/>
                </a:solidFill>
                <a:latin typeface="Traditional Arabic" pitchFamily="18" charset="-78"/>
                <a:cs typeface="AL-Mohanad" pitchFamily="2" charset="-78"/>
              </a:rPr>
              <a:t>مجالات </a:t>
            </a:r>
            <a:r>
              <a:rPr kumimoji="1" lang="ar-SA" sz="2400" b="1" u="sng" dirty="0" err="1">
                <a:solidFill>
                  <a:srgbClr val="002060"/>
                </a:solidFill>
                <a:latin typeface="Traditional Arabic" pitchFamily="18" charset="-78"/>
                <a:cs typeface="AL-Mohanad" pitchFamily="2" charset="-78"/>
              </a:rPr>
              <a:t>التقويم </a:t>
            </a:r>
            <a:r>
              <a:rPr kumimoji="1" lang="ar-SA" sz="2400" b="1" dirty="0">
                <a:solidFill>
                  <a:srgbClr val="002060"/>
                </a:solidFill>
                <a:latin typeface="Traditional Arabic" pitchFamily="18" charset="-78"/>
                <a:cs typeface="AL-Mohanad" pitchFamily="2" charset="-78"/>
              </a:rPr>
              <a:t>(تقويم المهارات المعرفية, </a:t>
            </a:r>
            <a:r>
              <a:rPr kumimoji="1" lang="ar-SA" sz="2400" b="1" dirty="0" err="1">
                <a:solidFill>
                  <a:srgbClr val="002060"/>
                </a:solidFill>
                <a:latin typeface="Traditional Arabic" pitchFamily="18" charset="-78"/>
                <a:cs typeface="AL-Mohanad" pitchFamily="2" charset="-78"/>
              </a:rPr>
              <a:t>والعملية </a:t>
            </a:r>
            <a:r>
              <a:rPr kumimoji="1" lang="ar-SA" sz="2400" b="1" dirty="0">
                <a:solidFill>
                  <a:srgbClr val="002060"/>
                </a:solidFill>
                <a:latin typeface="Traditional Arabic" pitchFamily="18" charset="-78"/>
                <a:cs typeface="AL-Mohanad" pitchFamily="2" charset="-78"/>
              </a:rPr>
              <a:t>, الاجتماعية وحل المشكلات, والاتصال والتواصل.....</a:t>
            </a:r>
            <a:r>
              <a:rPr kumimoji="1" lang="ar-SA" sz="2400" b="1" dirty="0" err="1">
                <a:solidFill>
                  <a:srgbClr val="002060"/>
                </a:solidFill>
                <a:latin typeface="Traditional Arabic" pitchFamily="18" charset="-78"/>
                <a:cs typeface="AL-Mohanad" pitchFamily="2" charset="-78"/>
              </a:rPr>
              <a:t>إلخ).</a:t>
            </a:r>
            <a:endParaRPr kumimoji="1" lang="en-US" sz="2400" b="1" dirty="0">
              <a:solidFill>
                <a:srgbClr val="002060"/>
              </a:solidFill>
              <a:latin typeface="Traditional Arabic" pitchFamily="18" charset="-78"/>
              <a:cs typeface="AL-Mohanad" pitchFamily="2" charset="-78"/>
            </a:endParaRPr>
          </a:p>
          <a:p>
            <a:pPr algn="r" rtl="1" eaLnBrk="0" hangingPunct="0">
              <a:buFontTx/>
              <a:buChar char="•"/>
              <a:tabLst>
                <a:tab pos="342900" algn="r"/>
              </a:tabLst>
            </a:pPr>
            <a:r>
              <a:rPr kumimoji="1" lang="ar-SA" sz="2400" b="1" u="sng" dirty="0">
                <a:solidFill>
                  <a:srgbClr val="002060"/>
                </a:solidFill>
                <a:latin typeface="Traditional Arabic" pitchFamily="18" charset="-78"/>
                <a:cs typeface="AL-Mohanad" pitchFamily="2" charset="-78"/>
              </a:rPr>
              <a:t>تصميم وبناء استراتيجيات التقويم وأدواته </a:t>
            </a:r>
            <a:r>
              <a:rPr kumimoji="1" lang="ar-SA" sz="2400" b="1" dirty="0">
                <a:solidFill>
                  <a:srgbClr val="002060"/>
                </a:solidFill>
                <a:latin typeface="Traditional Arabic" pitchFamily="18" charset="-78"/>
                <a:cs typeface="AL-Mohanad" pitchFamily="2" charset="-78"/>
              </a:rPr>
              <a:t>بما يتناسب مع </a:t>
            </a:r>
            <a:r>
              <a:rPr kumimoji="1" lang="ar-SA" sz="2400" b="1" dirty="0" err="1">
                <a:solidFill>
                  <a:srgbClr val="002060"/>
                </a:solidFill>
                <a:latin typeface="Traditional Arabic" pitchFamily="18" charset="-78"/>
                <a:cs typeface="AL-Mohanad" pitchFamily="2" charset="-78"/>
              </a:rPr>
              <a:t>النتاجات</a:t>
            </a:r>
            <a:r>
              <a:rPr kumimoji="1" lang="ar-SA" sz="2400" b="1" dirty="0">
                <a:solidFill>
                  <a:srgbClr val="002060"/>
                </a:solidFill>
                <a:latin typeface="Traditional Arabic" pitchFamily="18" charset="-78"/>
                <a:cs typeface="AL-Mohanad" pitchFamily="2" charset="-78"/>
              </a:rPr>
              <a:t> ذات </a:t>
            </a:r>
            <a:r>
              <a:rPr kumimoji="1" lang="ar-SA" sz="2400" b="1" dirty="0" err="1">
                <a:solidFill>
                  <a:srgbClr val="002060"/>
                </a:solidFill>
                <a:latin typeface="Traditional Arabic" pitchFamily="18" charset="-78"/>
                <a:cs typeface="AL-Mohanad" pitchFamily="2" charset="-78"/>
              </a:rPr>
              <a:t>العلاقة.</a:t>
            </a:r>
            <a:r>
              <a:rPr kumimoji="1" lang="ar-SA" sz="2400" b="1" dirty="0">
                <a:solidFill>
                  <a:srgbClr val="002060"/>
                </a:solidFill>
                <a:latin typeface="Traditional Arabic" pitchFamily="18" charset="-78"/>
                <a:cs typeface="AL-Mohanad" pitchFamily="2" charset="-78"/>
              </a:rPr>
              <a:t> </a:t>
            </a:r>
            <a:endParaRPr kumimoji="1" lang="en-US" sz="2400" b="1" dirty="0">
              <a:solidFill>
                <a:srgbClr val="002060"/>
              </a:solidFill>
              <a:latin typeface="Traditional Arabic" pitchFamily="18" charset="-78"/>
              <a:cs typeface="AL-Mohanad" pitchFamily="2" charset="-78"/>
            </a:endParaRPr>
          </a:p>
          <a:p>
            <a:pPr algn="r" rtl="1" eaLnBrk="0" hangingPunct="0">
              <a:buFontTx/>
              <a:buChar char="•"/>
              <a:tabLst>
                <a:tab pos="342900" algn="r"/>
              </a:tabLst>
            </a:pPr>
            <a:r>
              <a:rPr kumimoji="1" lang="ar-SA" sz="2400" b="1" dirty="0">
                <a:solidFill>
                  <a:srgbClr val="002060"/>
                </a:solidFill>
                <a:latin typeface="Traditional Arabic" pitchFamily="18" charset="-78"/>
                <a:cs typeface="AL-Mohanad" pitchFamily="2" charset="-78"/>
              </a:rPr>
              <a:t> تحديد </a:t>
            </a:r>
            <a:r>
              <a:rPr kumimoji="1" lang="ar-SA" sz="2400" b="1" u="sng" dirty="0">
                <a:solidFill>
                  <a:srgbClr val="002060"/>
                </a:solidFill>
                <a:latin typeface="Traditional Arabic" pitchFamily="18" charset="-78"/>
                <a:cs typeface="AL-Mohanad" pitchFamily="2" charset="-78"/>
              </a:rPr>
              <a:t>المعايير المستخدمة في الحكم على أداء </a:t>
            </a:r>
            <a:r>
              <a:rPr kumimoji="1" lang="ar-SA" sz="2400" b="1" u="sng" dirty="0" err="1">
                <a:solidFill>
                  <a:srgbClr val="002060"/>
                </a:solidFill>
                <a:latin typeface="Traditional Arabic" pitchFamily="18" charset="-78"/>
                <a:cs typeface="AL-Mohanad" pitchFamily="2" charset="-78"/>
              </a:rPr>
              <a:t>الطلبة </a:t>
            </a:r>
            <a:r>
              <a:rPr kumimoji="1" lang="ar-SA" sz="2400" b="1" dirty="0">
                <a:solidFill>
                  <a:srgbClr val="002060"/>
                </a:solidFill>
                <a:latin typeface="Traditional Arabic" pitchFamily="18" charset="-78"/>
                <a:cs typeface="AL-Mohanad" pitchFamily="2" charset="-78"/>
              </a:rPr>
              <a:t>(تقديم وصف</a:t>
            </a:r>
            <a:r>
              <a:rPr kumimoji="1" lang="ar-JO" sz="2400" b="1" dirty="0">
                <a:solidFill>
                  <a:srgbClr val="002060"/>
                </a:solidFill>
                <a:latin typeface="Traditional Arabic" pitchFamily="18" charset="-78"/>
                <a:cs typeface="AL-Mohanad" pitchFamily="2" charset="-78"/>
              </a:rPr>
              <a:t> </a:t>
            </a:r>
            <a:r>
              <a:rPr kumimoji="1" lang="ar-SA" sz="2400" b="1" dirty="0">
                <a:solidFill>
                  <a:srgbClr val="002060"/>
                </a:solidFill>
                <a:latin typeface="Traditional Arabic" pitchFamily="18" charset="-78"/>
                <a:cs typeface="AL-Mohanad" pitchFamily="2" charset="-78"/>
              </a:rPr>
              <a:t>لعناصر الأداء المطلوب من الطالب إتقانها بشكل دقيق, تقديم وصف دقيق لتقدير مستوى الأداء </a:t>
            </a:r>
            <a:r>
              <a:rPr kumimoji="1" lang="ar-SA" sz="2400" b="1" dirty="0" err="1">
                <a:solidFill>
                  <a:srgbClr val="002060"/>
                </a:solidFill>
                <a:latin typeface="Traditional Arabic" pitchFamily="18" charset="-78"/>
                <a:cs typeface="AL-Mohanad" pitchFamily="2" charset="-78"/>
              </a:rPr>
              <a:t>المطلوب </a:t>
            </a:r>
            <a:r>
              <a:rPr kumimoji="1" lang="ar-SA" sz="2400" b="1" dirty="0">
                <a:solidFill>
                  <a:srgbClr val="002060"/>
                </a:solidFill>
                <a:latin typeface="Traditional Arabic" pitchFamily="18" charset="-78"/>
                <a:cs typeface="AL-Mohanad" pitchFamily="2" charset="-78"/>
              </a:rPr>
              <a:t>, ونماذج من أعمال الطلبة تمثل مستويات الأداء المختلفة</a:t>
            </a:r>
            <a:r>
              <a:rPr kumimoji="1" lang="ar-SA" sz="2400" b="1" dirty="0" err="1">
                <a:solidFill>
                  <a:srgbClr val="002060"/>
                </a:solidFill>
                <a:latin typeface="Traditional Arabic" pitchFamily="18" charset="-78"/>
                <a:cs typeface="AL-Mohanad" pitchFamily="2" charset="-78"/>
              </a:rPr>
              <a:t>).</a:t>
            </a:r>
            <a:endParaRPr kumimoji="1" lang="en-US" sz="2400" b="1" dirty="0">
              <a:solidFill>
                <a:srgbClr val="002060"/>
              </a:solidFill>
              <a:latin typeface="Traditional Arabic" pitchFamily="18" charset="-78"/>
              <a:cs typeface="AL-Mohanad" pitchFamily="2" charset="-78"/>
            </a:endParaRPr>
          </a:p>
          <a:p>
            <a:pPr algn="r" eaLnBrk="0" hangingPunct="0">
              <a:tabLst>
                <a:tab pos="342900" algn="r"/>
              </a:tabLst>
            </a:pPr>
            <a:r>
              <a:rPr kumimoji="1" lang="en-US" sz="2400" b="1" dirty="0">
                <a:solidFill>
                  <a:srgbClr val="002060"/>
                </a:solidFill>
                <a:latin typeface="Traditional Arabic" pitchFamily="18" charset="-78"/>
                <a:cs typeface="AL-Mohanad" pitchFamily="2" charset="-78"/>
              </a:rPr>
              <a:t> .(</a:t>
            </a:r>
            <a:r>
              <a:rPr kumimoji="1" lang="ar-SA" sz="2400" b="1" dirty="0">
                <a:solidFill>
                  <a:srgbClr val="002060"/>
                </a:solidFill>
                <a:latin typeface="Traditional Arabic" pitchFamily="18" charset="-78"/>
                <a:cs typeface="AL-Mohanad" pitchFamily="2" charset="-78"/>
              </a:rPr>
              <a:t>(مع الأخذ بعين الاعتبار محددات الوقت, وتوافر الموارد اللازمة</a:t>
            </a:r>
            <a:r>
              <a:rPr kumimoji="1" lang="en-US" sz="2400" b="1" dirty="0">
                <a:solidFill>
                  <a:srgbClr val="002060"/>
                </a:solidFill>
                <a:latin typeface="Traditional Arabic" pitchFamily="18" charset="-78"/>
                <a:cs typeface="AL-Mohanad" pitchFamily="2" charset="-78"/>
              </a:rPr>
              <a:t>	</a:t>
            </a:r>
          </a:p>
          <a:p>
            <a:pPr algn="r" eaLnBrk="0" hangingPunct="0">
              <a:tabLst>
                <a:tab pos="342900" algn="r"/>
              </a:tabLst>
            </a:pPr>
            <a:endParaRPr lang="en-US" sz="2400" b="1" dirty="0">
              <a:cs typeface="AL-Mohanad" pitchFamily="2" charset="-78"/>
            </a:endParaRPr>
          </a:p>
        </p:txBody>
      </p:sp>
      <p:sp>
        <p:nvSpPr>
          <p:cNvPr id="3" name="مستطيل 2"/>
          <p:cNvSpPr/>
          <p:nvPr/>
        </p:nvSpPr>
        <p:spPr>
          <a:xfrm>
            <a:off x="2771800" y="980728"/>
            <a:ext cx="2986715" cy="584775"/>
          </a:xfrm>
          <a:prstGeom prst="rect">
            <a:avLst/>
          </a:prstGeom>
        </p:spPr>
        <p:txBody>
          <a:bodyPr wrap="none">
            <a:spAutoFit/>
          </a:bodyPr>
          <a:lstStyle/>
          <a:p>
            <a:pPr lvl="0" algn="r" rtl="1" eaLnBrk="0" hangingPunct="0">
              <a:tabLst>
                <a:tab pos="342900" algn="r"/>
              </a:tabLst>
            </a:pPr>
            <a:r>
              <a:rPr kumimoji="1" lang="ar-SA" sz="3200" b="1" dirty="0" smtClean="0">
                <a:solidFill>
                  <a:srgbClr val="2E7174"/>
                </a:solidFill>
                <a:latin typeface="Traditional Arabic" pitchFamily="18" charset="-78"/>
                <a:cs typeface="PT Bold Heading" pitchFamily="2" charset="-78"/>
              </a:rPr>
              <a:t>التخطيط </a:t>
            </a:r>
            <a:r>
              <a:rPr kumimoji="1" lang="ar-SA" sz="3200" b="1" dirty="0" err="1" smtClean="0">
                <a:solidFill>
                  <a:srgbClr val="2E7174"/>
                </a:solidFill>
                <a:latin typeface="Traditional Arabic" pitchFamily="18" charset="-78"/>
                <a:cs typeface="PT Bold Heading" pitchFamily="2" charset="-78"/>
              </a:rPr>
              <a:t>للتقويم:</a:t>
            </a:r>
            <a:r>
              <a:rPr kumimoji="1" lang="ar-SA" sz="3200" b="1" dirty="0" smtClean="0">
                <a:solidFill>
                  <a:srgbClr val="2E7174"/>
                </a:solidFill>
                <a:latin typeface="Traditional Arabic" pitchFamily="18" charset="-78"/>
                <a:cs typeface="PT Bold Heading" pitchFamily="2" charset="-78"/>
              </a:rPr>
              <a:t> </a:t>
            </a:r>
            <a:endParaRPr kumimoji="1" lang="en-US" sz="3200" b="1" dirty="0">
              <a:solidFill>
                <a:srgbClr val="2E7174"/>
              </a:solidFill>
              <a:latin typeface="Traditional Arabic" pitchFamily="18" charset="-78"/>
              <a:cs typeface="PT Bold Heading" pitchFamily="2" charset="-78"/>
            </a:endParaRPr>
          </a:p>
        </p:txBody>
      </p:sp>
      <p:pic>
        <p:nvPicPr>
          <p:cNvPr id="6"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2">
                                            <p:txEl>
                                              <p:pRg st="0" end="0"/>
                                            </p:txEl>
                                          </p:spTgt>
                                        </p:tgtEl>
                                        <p:attrNameLst>
                                          <p:attrName>style.visibility</p:attrName>
                                        </p:attrNameLst>
                                      </p:cBhvr>
                                      <p:to>
                                        <p:strVal val="visible"/>
                                      </p:to>
                                    </p:set>
                                    <p:animEffect transition="in" filter="fade">
                                      <p:cBhvr>
                                        <p:cTn id="14" dur="1000"/>
                                        <p:tgtEl>
                                          <p:spTgt spid="35842">
                                            <p:txEl>
                                              <p:pRg st="0" end="0"/>
                                            </p:txEl>
                                          </p:spTgt>
                                        </p:tgtEl>
                                      </p:cBhvr>
                                    </p:animEffect>
                                    <p:anim calcmode="lin" valueType="num">
                                      <p:cBhvr>
                                        <p:cTn id="15" dur="10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8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2">
                                            <p:txEl>
                                              <p:pRg st="1" end="1"/>
                                            </p:txEl>
                                          </p:spTgt>
                                        </p:tgtEl>
                                        <p:attrNameLst>
                                          <p:attrName>style.visibility</p:attrName>
                                        </p:attrNameLst>
                                      </p:cBhvr>
                                      <p:to>
                                        <p:strVal val="visible"/>
                                      </p:to>
                                    </p:set>
                                    <p:animEffect transition="in" filter="fade">
                                      <p:cBhvr>
                                        <p:cTn id="21" dur="1000"/>
                                        <p:tgtEl>
                                          <p:spTgt spid="35842">
                                            <p:txEl>
                                              <p:pRg st="1" end="1"/>
                                            </p:txEl>
                                          </p:spTgt>
                                        </p:tgtEl>
                                      </p:cBhvr>
                                    </p:animEffect>
                                    <p:anim calcmode="lin" valueType="num">
                                      <p:cBhvr>
                                        <p:cTn id="22"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58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2">
                                            <p:txEl>
                                              <p:pRg st="2" end="2"/>
                                            </p:txEl>
                                          </p:spTgt>
                                        </p:tgtEl>
                                        <p:attrNameLst>
                                          <p:attrName>style.visibility</p:attrName>
                                        </p:attrNameLst>
                                      </p:cBhvr>
                                      <p:to>
                                        <p:strVal val="visible"/>
                                      </p:to>
                                    </p:set>
                                    <p:animEffect transition="in" filter="fade">
                                      <p:cBhvr>
                                        <p:cTn id="28" dur="1000"/>
                                        <p:tgtEl>
                                          <p:spTgt spid="35842">
                                            <p:txEl>
                                              <p:pRg st="2" end="2"/>
                                            </p:txEl>
                                          </p:spTgt>
                                        </p:tgtEl>
                                      </p:cBhvr>
                                    </p:animEffect>
                                    <p:anim calcmode="lin" valueType="num">
                                      <p:cBhvr>
                                        <p:cTn id="29" dur="10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58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2">
                                            <p:txEl>
                                              <p:pRg st="3" end="3"/>
                                            </p:txEl>
                                          </p:spTgt>
                                        </p:tgtEl>
                                        <p:attrNameLst>
                                          <p:attrName>style.visibility</p:attrName>
                                        </p:attrNameLst>
                                      </p:cBhvr>
                                      <p:to>
                                        <p:strVal val="visible"/>
                                      </p:to>
                                    </p:set>
                                    <p:animEffect transition="in" filter="fade">
                                      <p:cBhvr>
                                        <p:cTn id="35" dur="1000"/>
                                        <p:tgtEl>
                                          <p:spTgt spid="35842">
                                            <p:txEl>
                                              <p:pRg st="3" end="3"/>
                                            </p:txEl>
                                          </p:spTgt>
                                        </p:tgtEl>
                                      </p:cBhvr>
                                    </p:animEffect>
                                    <p:anim calcmode="lin" valueType="num">
                                      <p:cBhvr>
                                        <p:cTn id="36" dur="10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58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2">
                                            <p:txEl>
                                              <p:pRg st="4" end="4"/>
                                            </p:txEl>
                                          </p:spTgt>
                                        </p:tgtEl>
                                        <p:attrNameLst>
                                          <p:attrName>style.visibility</p:attrName>
                                        </p:attrNameLst>
                                      </p:cBhvr>
                                      <p:to>
                                        <p:strVal val="visible"/>
                                      </p:to>
                                    </p:set>
                                    <p:animEffect transition="in" filter="fade">
                                      <p:cBhvr>
                                        <p:cTn id="42" dur="1000"/>
                                        <p:tgtEl>
                                          <p:spTgt spid="35842">
                                            <p:txEl>
                                              <p:pRg st="4" end="4"/>
                                            </p:txEl>
                                          </p:spTgt>
                                        </p:tgtEl>
                                      </p:cBhvr>
                                    </p:animEffect>
                                    <p:anim calcmode="lin" valueType="num">
                                      <p:cBhvr>
                                        <p:cTn id="43" dur="10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58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842">
                                            <p:txEl>
                                              <p:pRg st="5" end="5"/>
                                            </p:txEl>
                                          </p:spTgt>
                                        </p:tgtEl>
                                        <p:attrNameLst>
                                          <p:attrName>style.visibility</p:attrName>
                                        </p:attrNameLst>
                                      </p:cBhvr>
                                      <p:to>
                                        <p:strVal val="visible"/>
                                      </p:to>
                                    </p:set>
                                    <p:animEffect transition="in" filter="fade">
                                      <p:cBhvr>
                                        <p:cTn id="49" dur="1000"/>
                                        <p:tgtEl>
                                          <p:spTgt spid="35842">
                                            <p:txEl>
                                              <p:pRg st="5" end="5"/>
                                            </p:txEl>
                                          </p:spTgt>
                                        </p:tgtEl>
                                      </p:cBhvr>
                                    </p:animEffect>
                                    <p:anim calcmode="lin" valueType="num">
                                      <p:cBhvr>
                                        <p:cTn id="50" dur="10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584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80528" y="1888807"/>
            <a:ext cx="8569325" cy="3916457"/>
          </a:xfrm>
          <a:prstGeom prst="rect">
            <a:avLst/>
          </a:prstGeom>
          <a:noFill/>
          <a:ln w="9525">
            <a:noFill/>
            <a:miter lim="800000"/>
            <a:headEnd/>
            <a:tailEnd/>
          </a:ln>
        </p:spPr>
        <p:txBody>
          <a:bodyPr>
            <a:spAutoFit/>
          </a:bodyPr>
          <a:lstStyle/>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 </a:t>
            </a:r>
            <a:r>
              <a:rPr kumimoji="1" lang="ar-SA" sz="2800" b="1" dirty="0">
                <a:solidFill>
                  <a:srgbClr val="002060"/>
                </a:solidFill>
                <a:latin typeface="Traditional Arabic" pitchFamily="18" charset="-78"/>
                <a:cs typeface="AL-Mohanad" pitchFamily="2" charset="-78"/>
              </a:rPr>
              <a:t>تحديد نوع نشاط </a:t>
            </a:r>
            <a:r>
              <a:rPr kumimoji="1" lang="ar-SA" sz="2800" b="1" dirty="0" err="1">
                <a:solidFill>
                  <a:srgbClr val="002060"/>
                </a:solidFill>
                <a:latin typeface="Traditional Arabic" pitchFamily="18" charset="-78"/>
                <a:cs typeface="AL-Mohanad" pitchFamily="2" charset="-78"/>
              </a:rPr>
              <a:t>التقويم </a:t>
            </a:r>
            <a:r>
              <a:rPr kumimoji="1" lang="ar-SA" sz="2800" b="1" dirty="0">
                <a:solidFill>
                  <a:srgbClr val="002060"/>
                </a:solidFill>
                <a:latin typeface="Traditional Arabic" pitchFamily="18" charset="-78"/>
                <a:cs typeface="AL-Mohanad" pitchFamily="2" charset="-78"/>
              </a:rPr>
              <a:t>/ رسمي أو غير رسمي</a:t>
            </a:r>
            <a:r>
              <a:rPr kumimoji="1" lang="ar-SA" sz="2800" b="1" dirty="0" smtClean="0">
                <a:solidFill>
                  <a:srgbClr val="002060"/>
                </a:solidFill>
                <a:latin typeface="Traditional Arabic" pitchFamily="18" charset="-78"/>
                <a:cs typeface="AL-Mohanad" pitchFamily="2" charset="-78"/>
              </a:rPr>
              <a:t>.</a:t>
            </a:r>
          </a:p>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اختيار نشاط </a:t>
            </a:r>
            <a:r>
              <a:rPr kumimoji="1" lang="ar-SA" sz="2800" b="1" dirty="0" err="1" smtClean="0">
                <a:solidFill>
                  <a:srgbClr val="002060"/>
                </a:solidFill>
                <a:latin typeface="Traditional Arabic" pitchFamily="18" charset="-78"/>
                <a:cs typeface="AL-Mohanad" pitchFamily="2" charset="-78"/>
              </a:rPr>
              <a:t>التقويم </a:t>
            </a:r>
            <a:r>
              <a:rPr kumimoji="1" lang="ar-SA" sz="2800" b="1" dirty="0" smtClean="0">
                <a:solidFill>
                  <a:srgbClr val="002060"/>
                </a:solidFill>
                <a:latin typeface="Traditional Arabic" pitchFamily="18" charset="-78"/>
                <a:cs typeface="AL-Mohanad" pitchFamily="2" charset="-78"/>
              </a:rPr>
              <a:t>/ ما يندرج تحت رسمي أو غير </a:t>
            </a:r>
            <a:r>
              <a:rPr kumimoji="1" lang="ar-SA" sz="2800" b="1" dirty="0" err="1" smtClean="0">
                <a:solidFill>
                  <a:srgbClr val="002060"/>
                </a:solidFill>
                <a:latin typeface="Traditional Arabic" pitchFamily="18" charset="-78"/>
                <a:cs typeface="AL-Mohanad" pitchFamily="2" charset="-78"/>
              </a:rPr>
              <a:t>رسمي .</a:t>
            </a:r>
            <a:endParaRPr kumimoji="1" lang="ar-SA" sz="2800" b="1" dirty="0" smtClean="0">
              <a:solidFill>
                <a:srgbClr val="002060"/>
              </a:solidFill>
              <a:latin typeface="Traditional Arabic" pitchFamily="18" charset="-78"/>
              <a:cs typeface="AL-Mohanad" pitchFamily="2" charset="-78"/>
            </a:endParaRPr>
          </a:p>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كتابة تعليمات تطبيق التقويم بصورة واضحة </a:t>
            </a:r>
            <a:r>
              <a:rPr kumimoji="1" lang="ar-SA" sz="2800" b="1" dirty="0" err="1" smtClean="0">
                <a:solidFill>
                  <a:srgbClr val="002060"/>
                </a:solidFill>
                <a:latin typeface="Traditional Arabic" pitchFamily="18" charset="-78"/>
                <a:cs typeface="AL-Mohanad" pitchFamily="2" charset="-78"/>
              </a:rPr>
              <a:t>ومحددة .</a:t>
            </a:r>
            <a:endParaRPr kumimoji="1" lang="ar-SA" sz="2800" b="1" dirty="0" smtClean="0">
              <a:solidFill>
                <a:srgbClr val="002060"/>
              </a:solidFill>
              <a:latin typeface="Traditional Arabic" pitchFamily="18" charset="-78"/>
              <a:cs typeface="AL-Mohanad" pitchFamily="2" charset="-78"/>
            </a:endParaRPr>
          </a:p>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جمع عّينات استجابات الطلبة </a:t>
            </a:r>
          </a:p>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تصحيح استجابات </a:t>
            </a:r>
            <a:r>
              <a:rPr kumimoji="1" lang="ar-SA" sz="2800" b="1" dirty="0" err="1" smtClean="0">
                <a:solidFill>
                  <a:srgbClr val="002060"/>
                </a:solidFill>
                <a:latin typeface="Traditional Arabic" pitchFamily="18" charset="-78"/>
                <a:cs typeface="AL-Mohanad" pitchFamily="2" charset="-78"/>
              </a:rPr>
              <a:t>الطلبة .</a:t>
            </a:r>
            <a:endParaRPr kumimoji="1" lang="ar-SA" sz="2800" b="1" dirty="0" smtClean="0">
              <a:solidFill>
                <a:srgbClr val="002060"/>
              </a:solidFill>
              <a:latin typeface="Traditional Arabic" pitchFamily="18" charset="-78"/>
              <a:cs typeface="AL-Mohanad" pitchFamily="2" charset="-78"/>
            </a:endParaRPr>
          </a:p>
          <a:p>
            <a:pPr algn="r" rtl="1">
              <a:lnSpc>
                <a:spcPct val="150000"/>
              </a:lnSpc>
              <a:buFont typeface="Arial" pitchFamily="34" charset="0"/>
              <a:buChar char="•"/>
            </a:pPr>
            <a:r>
              <a:rPr kumimoji="1" lang="ar-SA" sz="2800" b="1" dirty="0" smtClean="0">
                <a:solidFill>
                  <a:srgbClr val="002060"/>
                </a:solidFill>
                <a:latin typeface="Traditional Arabic" pitchFamily="18" charset="-78"/>
                <a:cs typeface="AL-Mohanad" pitchFamily="2" charset="-78"/>
              </a:rPr>
              <a:t>كتابة تقرير مفصل عن مستوى أداء </a:t>
            </a:r>
            <a:r>
              <a:rPr kumimoji="1" lang="ar-SA" sz="2800" b="1" dirty="0" err="1" smtClean="0">
                <a:solidFill>
                  <a:srgbClr val="002060"/>
                </a:solidFill>
                <a:latin typeface="Traditional Arabic" pitchFamily="18" charset="-78"/>
                <a:cs typeface="AL-Mohanad" pitchFamily="2" charset="-78"/>
              </a:rPr>
              <a:t>الطالب ،</a:t>
            </a:r>
            <a:r>
              <a:rPr kumimoji="1" lang="ar-JO" sz="2800" b="1" dirty="0" smtClean="0">
                <a:solidFill>
                  <a:srgbClr val="002060"/>
                </a:solidFill>
                <a:latin typeface="Traditional Arabic" pitchFamily="18" charset="-78"/>
                <a:cs typeface="AL-Mohanad" pitchFamily="2" charset="-78"/>
              </a:rPr>
              <a:t> ولمن سيتم تقديمه.</a:t>
            </a:r>
            <a:endParaRPr kumimoji="1" lang="ar-SA" sz="2800" b="1" dirty="0" smtClean="0">
              <a:solidFill>
                <a:srgbClr val="002060"/>
              </a:solidFill>
              <a:latin typeface="Traditional Arabic" pitchFamily="18" charset="-78"/>
              <a:cs typeface="AL-Mohanad" pitchFamily="2" charset="-78"/>
            </a:endParaRPr>
          </a:p>
        </p:txBody>
      </p:sp>
      <p:sp>
        <p:nvSpPr>
          <p:cNvPr id="3" name="مستطيل 2"/>
          <p:cNvSpPr/>
          <p:nvPr/>
        </p:nvSpPr>
        <p:spPr>
          <a:xfrm>
            <a:off x="1547664" y="900009"/>
            <a:ext cx="6768752" cy="584775"/>
          </a:xfrm>
          <a:prstGeom prst="rect">
            <a:avLst/>
          </a:prstGeom>
        </p:spPr>
        <p:txBody>
          <a:bodyPr wrap="square">
            <a:spAutoFit/>
          </a:bodyPr>
          <a:lstStyle/>
          <a:p>
            <a:r>
              <a:rPr kumimoji="1" lang="ar-SA" sz="3200" b="1" dirty="0" smtClean="0">
                <a:solidFill>
                  <a:srgbClr val="2E7174"/>
                </a:solidFill>
                <a:latin typeface="Traditional Arabic" pitchFamily="18" charset="-78"/>
                <a:cs typeface="PT Bold Heading" pitchFamily="2" charset="-78"/>
              </a:rPr>
              <a:t>خطوات إعداد مخطط تقويم لمواقف التعلم</a:t>
            </a:r>
            <a:endParaRPr lang="ar-SA" sz="1600" dirty="0">
              <a:cs typeface="PT Bold Heading"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6">
                                            <p:txEl>
                                              <p:pRg st="0" end="0"/>
                                            </p:txEl>
                                          </p:spTgt>
                                        </p:tgtEl>
                                        <p:attrNameLst>
                                          <p:attrName>style.visibility</p:attrName>
                                        </p:attrNameLst>
                                      </p:cBhvr>
                                      <p:to>
                                        <p:strVal val="visible"/>
                                      </p:to>
                                    </p:set>
                                    <p:animEffect transition="in" filter="fade">
                                      <p:cBhvr>
                                        <p:cTn id="14" dur="1000"/>
                                        <p:tgtEl>
                                          <p:spTgt spid="36866">
                                            <p:txEl>
                                              <p:pRg st="0" end="0"/>
                                            </p:txEl>
                                          </p:spTgt>
                                        </p:tgtEl>
                                      </p:cBhvr>
                                    </p:animEffect>
                                    <p:anim calcmode="lin" valueType="num">
                                      <p:cBhvr>
                                        <p:cTn id="15"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6">
                                            <p:txEl>
                                              <p:pRg st="1" end="1"/>
                                            </p:txEl>
                                          </p:spTgt>
                                        </p:tgtEl>
                                        <p:attrNameLst>
                                          <p:attrName>style.visibility</p:attrName>
                                        </p:attrNameLst>
                                      </p:cBhvr>
                                      <p:to>
                                        <p:strVal val="visible"/>
                                      </p:to>
                                    </p:set>
                                    <p:animEffect transition="in" filter="fade">
                                      <p:cBhvr>
                                        <p:cTn id="21" dur="1000"/>
                                        <p:tgtEl>
                                          <p:spTgt spid="36866">
                                            <p:txEl>
                                              <p:pRg st="1" end="1"/>
                                            </p:txEl>
                                          </p:spTgt>
                                        </p:tgtEl>
                                      </p:cBhvr>
                                    </p:animEffect>
                                    <p:anim calcmode="lin" valueType="num">
                                      <p:cBhvr>
                                        <p:cTn id="22"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6">
                                            <p:txEl>
                                              <p:pRg st="2" end="2"/>
                                            </p:txEl>
                                          </p:spTgt>
                                        </p:tgtEl>
                                        <p:attrNameLst>
                                          <p:attrName>style.visibility</p:attrName>
                                        </p:attrNameLst>
                                      </p:cBhvr>
                                      <p:to>
                                        <p:strVal val="visible"/>
                                      </p:to>
                                    </p:set>
                                    <p:animEffect transition="in" filter="fade">
                                      <p:cBhvr>
                                        <p:cTn id="28" dur="1000"/>
                                        <p:tgtEl>
                                          <p:spTgt spid="36866">
                                            <p:txEl>
                                              <p:pRg st="2" end="2"/>
                                            </p:txEl>
                                          </p:spTgt>
                                        </p:tgtEl>
                                      </p:cBhvr>
                                    </p:animEffect>
                                    <p:anim calcmode="lin" valueType="num">
                                      <p:cBhvr>
                                        <p:cTn id="29"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866">
                                            <p:txEl>
                                              <p:pRg st="3" end="3"/>
                                            </p:txEl>
                                          </p:spTgt>
                                        </p:tgtEl>
                                        <p:attrNameLst>
                                          <p:attrName>style.visibility</p:attrName>
                                        </p:attrNameLst>
                                      </p:cBhvr>
                                      <p:to>
                                        <p:strVal val="visible"/>
                                      </p:to>
                                    </p:set>
                                    <p:animEffect transition="in" filter="fade">
                                      <p:cBhvr>
                                        <p:cTn id="35" dur="1000"/>
                                        <p:tgtEl>
                                          <p:spTgt spid="36866">
                                            <p:txEl>
                                              <p:pRg st="3" end="3"/>
                                            </p:txEl>
                                          </p:spTgt>
                                        </p:tgtEl>
                                      </p:cBhvr>
                                    </p:animEffect>
                                    <p:anim calcmode="lin" valueType="num">
                                      <p:cBhvr>
                                        <p:cTn id="36"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866">
                                            <p:txEl>
                                              <p:pRg st="4" end="4"/>
                                            </p:txEl>
                                          </p:spTgt>
                                        </p:tgtEl>
                                        <p:attrNameLst>
                                          <p:attrName>style.visibility</p:attrName>
                                        </p:attrNameLst>
                                      </p:cBhvr>
                                      <p:to>
                                        <p:strVal val="visible"/>
                                      </p:to>
                                    </p:set>
                                    <p:animEffect transition="in" filter="fade">
                                      <p:cBhvr>
                                        <p:cTn id="42" dur="1000"/>
                                        <p:tgtEl>
                                          <p:spTgt spid="36866">
                                            <p:txEl>
                                              <p:pRg st="4" end="4"/>
                                            </p:txEl>
                                          </p:spTgt>
                                        </p:tgtEl>
                                      </p:cBhvr>
                                    </p:animEffect>
                                    <p:anim calcmode="lin" valueType="num">
                                      <p:cBhvr>
                                        <p:cTn id="43"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866">
                                            <p:txEl>
                                              <p:pRg st="5" end="5"/>
                                            </p:txEl>
                                          </p:spTgt>
                                        </p:tgtEl>
                                        <p:attrNameLst>
                                          <p:attrName>style.visibility</p:attrName>
                                        </p:attrNameLst>
                                      </p:cBhvr>
                                      <p:to>
                                        <p:strVal val="visible"/>
                                      </p:to>
                                    </p:set>
                                    <p:animEffect transition="in" filter="fade">
                                      <p:cBhvr>
                                        <p:cTn id="49" dur="1000"/>
                                        <p:tgtEl>
                                          <p:spTgt spid="36866">
                                            <p:txEl>
                                              <p:pRg st="5" end="5"/>
                                            </p:txEl>
                                          </p:spTgt>
                                        </p:tgtEl>
                                      </p:cBhvr>
                                    </p:animEffect>
                                    <p:anim calcmode="lin" valueType="num">
                                      <p:cBhvr>
                                        <p:cTn id="50" dur="10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68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692696"/>
          <a:ext cx="8642350" cy="4754880"/>
        </p:xfrm>
        <a:graphic>
          <a:graphicData uri="http://schemas.openxmlformats.org/drawingml/2006/table">
            <a:tbl>
              <a:tblPr>
                <a:tableStyleId>{5C22544A-7EE6-4342-B048-85BDC9FD1C3A}</a:tableStyleId>
              </a:tblPr>
              <a:tblGrid>
                <a:gridCol w="8642350"/>
              </a:tblGrid>
              <a:tr h="914400">
                <a:tc>
                  <a:txBody>
                    <a:bodyPr/>
                    <a:lstStyle/>
                    <a:p>
                      <a:pPr algn="ctr" rtl="1">
                        <a:lnSpc>
                          <a:spcPct val="150000"/>
                        </a:lnSpc>
                        <a:spcAft>
                          <a:spcPts val="0"/>
                        </a:spcAft>
                      </a:pPr>
                      <a:r>
                        <a:rPr kumimoji="1" lang="ar-SA" sz="4000" b="1" kern="1200" dirty="0">
                          <a:solidFill>
                            <a:srgbClr val="2E7174"/>
                          </a:solidFill>
                          <a:effectLst/>
                          <a:latin typeface="Traditional Arabic" pitchFamily="18" charset="-78"/>
                          <a:ea typeface="+mn-ea"/>
                          <a:cs typeface="AL-Mohanad" pitchFamily="2" charset="-78"/>
                        </a:rPr>
                        <a:t>نشاط رقم ( 1- </a:t>
                      </a:r>
                      <a:r>
                        <a:rPr kumimoji="1" lang="ar-SA" sz="4000" b="1" kern="1200" dirty="0" err="1" smtClean="0">
                          <a:solidFill>
                            <a:srgbClr val="2E7174"/>
                          </a:solidFill>
                          <a:effectLst/>
                          <a:latin typeface="Traditional Arabic" pitchFamily="18" charset="-78"/>
                          <a:ea typeface="+mn-ea"/>
                          <a:cs typeface="AL-Mohanad" pitchFamily="2" charset="-78"/>
                        </a:rPr>
                        <a:t>9 )</a:t>
                      </a:r>
                      <a:endParaRPr kumimoji="1" lang="ar-SA"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endParaRPr kumimoji="1" lang="en-US" sz="4000" b="1" kern="1200" dirty="0">
                        <a:solidFill>
                          <a:srgbClr val="2E7174"/>
                        </a:solidFill>
                        <a:effectLst/>
                        <a:latin typeface="Traditional Arabic" pitchFamily="18" charset="-78"/>
                        <a:ea typeface="+mn-ea"/>
                        <a:cs typeface="AL-Mohanad" pitchFamily="2" charset="-78"/>
                      </a:endParaRPr>
                    </a:p>
                  </a:txBody>
                  <a:tcPr marL="68591" marR="6859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8563">
                <a:tc>
                  <a:txBody>
                    <a:bodyPr/>
                    <a:lstStyle/>
                    <a:p>
                      <a:pPr algn="ctr" rtl="1">
                        <a:lnSpc>
                          <a:spcPct val="150000"/>
                        </a:lnSpc>
                        <a:spcAft>
                          <a:spcPts val="0"/>
                        </a:spcAft>
                      </a:pPr>
                      <a:r>
                        <a:rPr kumimoji="1" lang="ar-SA" sz="3200" b="1" kern="1200" dirty="0">
                          <a:solidFill>
                            <a:srgbClr val="002060"/>
                          </a:solidFill>
                          <a:effectLst/>
                          <a:latin typeface="Traditional Arabic" pitchFamily="18" charset="-78"/>
                          <a:ea typeface="+mn-ea"/>
                          <a:cs typeface="AL-Mohanad" pitchFamily="2" charset="-78"/>
                        </a:rPr>
                        <a:t>بالتعاون مع </a:t>
                      </a:r>
                      <a:r>
                        <a:rPr kumimoji="1" lang="ar-SA" sz="3200" b="1" kern="1200" dirty="0" smtClean="0">
                          <a:solidFill>
                            <a:srgbClr val="002060"/>
                          </a:solidFill>
                          <a:effectLst/>
                          <a:latin typeface="Traditional Arabic" pitchFamily="18" charset="-78"/>
                          <a:ea typeface="+mn-ea"/>
                          <a:cs typeface="AL-Mohanad" pitchFamily="2" charset="-78"/>
                        </a:rPr>
                        <a:t>مجموعتك، </a:t>
                      </a:r>
                      <a:r>
                        <a:rPr kumimoji="1" lang="ar-SA" sz="3200" b="1" kern="1200" dirty="0">
                          <a:solidFill>
                            <a:srgbClr val="002060"/>
                          </a:solidFill>
                          <a:effectLst/>
                          <a:latin typeface="Traditional Arabic" pitchFamily="18" charset="-78"/>
                          <a:ea typeface="+mn-ea"/>
                          <a:cs typeface="AL-Mohanad" pitchFamily="2" charset="-78"/>
                        </a:rPr>
                        <a:t>قم بإعداد مخطط لتقويم </a:t>
                      </a:r>
                      <a:r>
                        <a:rPr kumimoji="1" lang="ar-SA" sz="3200" b="1" kern="1200" dirty="0" smtClean="0">
                          <a:solidFill>
                            <a:srgbClr val="002060"/>
                          </a:solidFill>
                          <a:effectLst/>
                          <a:latin typeface="Traditional Arabic" pitchFamily="18" charset="-78"/>
                          <a:ea typeface="+mn-ea"/>
                          <a:cs typeface="AL-Mohanad" pitchFamily="2" charset="-78"/>
                        </a:rPr>
                        <a:t>صفي </a:t>
                      </a:r>
                      <a:r>
                        <a:rPr kumimoji="1" lang="ar-SA" sz="3200" b="1" kern="1200" dirty="0">
                          <a:solidFill>
                            <a:srgbClr val="002060"/>
                          </a:solidFill>
                          <a:effectLst/>
                          <a:latin typeface="Traditional Arabic" pitchFamily="18" charset="-78"/>
                          <a:ea typeface="+mn-ea"/>
                          <a:cs typeface="AL-Mohanad" pitchFamily="2" charset="-78"/>
                        </a:rPr>
                        <a:t>حسب تسلسل </a:t>
                      </a:r>
                      <a:r>
                        <a:rPr kumimoji="1" lang="ar-SA" sz="3200" b="1" kern="1200" dirty="0" smtClean="0">
                          <a:solidFill>
                            <a:srgbClr val="002060"/>
                          </a:solidFill>
                          <a:effectLst/>
                          <a:latin typeface="Traditional Arabic" pitchFamily="18" charset="-78"/>
                          <a:ea typeface="+mn-ea"/>
                          <a:cs typeface="AL-Mohanad" pitchFamily="2" charset="-78"/>
                        </a:rPr>
                        <a:t>إجراءاته، مراعياً تحديد نوع النشاط التقويمي وتعليمات التطبيق .</a:t>
                      </a:r>
                      <a:endParaRPr kumimoji="1" lang="en-US" sz="3200" b="1" kern="1200" dirty="0">
                        <a:solidFill>
                          <a:srgbClr val="002060"/>
                        </a:solidFill>
                        <a:effectLst/>
                        <a:latin typeface="Traditional Arabic" pitchFamily="18" charset="-78"/>
                        <a:ea typeface="+mn-ea"/>
                        <a:cs typeface="AL-Mohanad" pitchFamily="2" charset="-78"/>
                      </a:endParaRPr>
                    </a:p>
                    <a:p>
                      <a:pPr algn="ctr" rtl="1">
                        <a:lnSpc>
                          <a:spcPct val="150000"/>
                        </a:lnSpc>
                        <a:spcAft>
                          <a:spcPts val="0"/>
                        </a:spcAft>
                      </a:pPr>
                      <a:r>
                        <a:rPr kumimoji="1" lang="ar-SA" sz="3200" b="1" kern="1200" dirty="0" smtClean="0">
                          <a:solidFill>
                            <a:srgbClr val="002060"/>
                          </a:solidFill>
                          <a:effectLst/>
                          <a:latin typeface="Traditional Arabic" pitchFamily="18" charset="-78"/>
                          <a:ea typeface="+mn-ea"/>
                          <a:cs typeface="AL-Mohanad" pitchFamily="2" charset="-78"/>
                        </a:rPr>
                        <a:t>                                                       (10 دقائق)</a:t>
                      </a:r>
                      <a:endParaRPr kumimoji="1" lang="en-US" sz="3200" b="1" kern="1200" dirty="0">
                        <a:solidFill>
                          <a:srgbClr val="002060"/>
                        </a:solidFill>
                        <a:effectLst/>
                        <a:latin typeface="Traditional Arabic" pitchFamily="18" charset="-78"/>
                        <a:ea typeface="+mn-ea"/>
                        <a:cs typeface="AL-Mohanad" pitchFamily="2" charset="-78"/>
                      </a:endParaRPr>
                    </a:p>
                  </a:txBody>
                  <a:tcPr marL="68591" marR="6859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3400"/>
            <a:ext cx="8229600" cy="1143000"/>
          </a:xfrm>
        </p:spPr>
        <p:txBody>
          <a:bodyPr/>
          <a:lstStyle/>
          <a:p>
            <a:pPr>
              <a:defRPr/>
            </a:pPr>
            <a:r>
              <a:rPr kumimoji="1" lang="ar-SA" sz="4400" b="1" kern="1200" dirty="0">
                <a:solidFill>
                  <a:srgbClr val="2E7174"/>
                </a:solidFill>
                <a:effectLst/>
                <a:latin typeface="Traditional Arabic" pitchFamily="18" charset="-78"/>
                <a:ea typeface="+mn-ea"/>
                <a:cs typeface="PT Bold Heading" pitchFamily="2" charset="-78"/>
              </a:rPr>
              <a:t>أهداف الدورة</a:t>
            </a:r>
          </a:p>
        </p:txBody>
      </p:sp>
      <p:sp>
        <p:nvSpPr>
          <p:cNvPr id="3" name="Content Placeholder 2"/>
          <p:cNvSpPr>
            <a:spLocks noGrp="1"/>
          </p:cNvSpPr>
          <p:nvPr>
            <p:ph idx="1"/>
          </p:nvPr>
        </p:nvSpPr>
        <p:spPr>
          <a:xfrm>
            <a:off x="685800" y="1948333"/>
            <a:ext cx="7918648" cy="4144963"/>
          </a:xfrm>
        </p:spPr>
        <p:txBody>
          <a:bodyPr/>
          <a:lstStyle/>
          <a:p>
            <a:pPr marL="0" indent="0" algn="r" rtl="1">
              <a:buClr>
                <a:srgbClr val="002060"/>
              </a:buClr>
              <a:buFont typeface="Wingdings" pitchFamily="2" charset="2"/>
              <a:buNone/>
              <a:defRPr/>
            </a:pPr>
            <a:r>
              <a:rPr kumimoji="1" lang="ar-JO" sz="2400" b="1" kern="1200" dirty="0" smtClean="0">
                <a:solidFill>
                  <a:srgbClr val="002060"/>
                </a:solidFill>
                <a:effectLst/>
                <a:latin typeface="Traditional Arabic" pitchFamily="18" charset="-78"/>
                <a:cs typeface="AL-Mohanad Bold" pitchFamily="2" charset="-78"/>
              </a:rPr>
              <a:t>يتوقع من المتدرب في نهاية الورشة التدريبية أن :</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يتعرف على الرؤية الحديثة للتقويم .</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يتعرف على الدور الجديد لكل من المعلم والطالب في عملية التقويم في إطار الفكر التربوي المعاصر .</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يتعرف على أغراض التقويم .</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يتعرف على استراتيجيات وأدوات التقويم الواقعي .</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 يصمم استراتيجيات وأدوات التقويم الواقعي</a:t>
            </a:r>
            <a:r>
              <a:rPr kumimoji="1" lang="ar-SA" sz="2400" b="1" kern="1200" dirty="0" smtClean="0">
                <a:solidFill>
                  <a:srgbClr val="002060"/>
                </a:solidFill>
                <a:effectLst/>
                <a:latin typeface="Traditional Arabic" pitchFamily="18" charset="-78"/>
                <a:cs typeface="AL-Mohanad Bold" pitchFamily="2" charset="-78"/>
              </a:rPr>
              <a:t> ويوظفها لتحسين عمليتي التعلم والتعليم</a:t>
            </a:r>
            <a:r>
              <a:rPr kumimoji="1" lang="ar-JO" sz="2400" b="1" kern="1200" dirty="0" smtClean="0">
                <a:solidFill>
                  <a:srgbClr val="002060"/>
                </a:solidFill>
                <a:effectLst/>
                <a:latin typeface="Traditional Arabic" pitchFamily="18" charset="-78"/>
                <a:cs typeface="AL-Mohanad Bold" pitchFamily="2" charset="-78"/>
              </a:rPr>
              <a:t>.</a:t>
            </a:r>
            <a:endParaRPr kumimoji="1" lang="en-US" sz="2400" b="1" kern="1200" dirty="0" smtClean="0">
              <a:solidFill>
                <a:srgbClr val="002060"/>
              </a:solidFill>
              <a:effectLst/>
              <a:latin typeface="Traditional Arabic" pitchFamily="18" charset="-78"/>
              <a:cs typeface="AL-Mohanad Bold" pitchFamily="2" charset="-78"/>
            </a:endParaRPr>
          </a:p>
          <a:p>
            <a:pPr algn="r" rtl="1">
              <a:buClr>
                <a:srgbClr val="002060"/>
              </a:buClr>
              <a:defRPr/>
            </a:pPr>
            <a:r>
              <a:rPr kumimoji="1" lang="ar-JO" sz="2400" b="1" kern="1200" dirty="0" smtClean="0">
                <a:solidFill>
                  <a:srgbClr val="002060"/>
                </a:solidFill>
                <a:effectLst/>
                <a:latin typeface="Traditional Arabic" pitchFamily="18" charset="-78"/>
                <a:cs typeface="AL-Mohanad Bold" pitchFamily="2" charset="-78"/>
              </a:rPr>
              <a:t>يكون اتجاهات إيجابية نحو التقويم الواقعي وممارساته .</a:t>
            </a:r>
            <a:r>
              <a:rPr lang="ar-JO" sz="2400" dirty="0" smtClean="0">
                <a:effectLst/>
                <a:cs typeface="AL-Mohanad Bold" pitchFamily="2" charset="-78"/>
              </a:rPr>
              <a:t>	</a:t>
            </a:r>
            <a:endParaRPr lang="en-US" sz="2400" dirty="0" smtClean="0">
              <a:effectLst/>
              <a:cs typeface="AL-Mohanad Bold" pitchFamily="2" charset="-78"/>
            </a:endParaRPr>
          </a:p>
          <a:p>
            <a:pPr marL="0" indent="0">
              <a:buFont typeface="Wingdings" pitchFamily="2" charset="2"/>
              <a:buNone/>
              <a:defRPr/>
            </a:pPr>
            <a:endParaRPr lang="ar-SA" sz="2400" dirty="0">
              <a:cs typeface="AL-Mohanad Bold" pitchFamily="2" charset="-78"/>
            </a:endParaRPr>
          </a:p>
        </p:txBody>
      </p:sp>
      <p:pic>
        <p:nvPicPr>
          <p:cNvPr id="4"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2.0zz0.com/2012/10/09/18/796875435.jpg">
            <a:hlinkClick r:id="rId2"/>
          </p:cNvPr>
          <p:cNvPicPr>
            <a:picLocks noChangeAspect="1" noChangeArrowheads="1"/>
          </p:cNvPicPr>
          <p:nvPr/>
        </p:nvPicPr>
        <p:blipFill>
          <a:blip r:embed="rId3" cstate="print"/>
          <a:srcRect/>
          <a:stretch>
            <a:fillRect/>
          </a:stretch>
        </p:blipFill>
        <p:spPr bwMode="auto">
          <a:xfrm>
            <a:off x="1447800" y="1600200"/>
            <a:ext cx="5848350" cy="4381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مستطيل 2"/>
          <p:cNvSpPr/>
          <p:nvPr/>
        </p:nvSpPr>
        <p:spPr>
          <a:xfrm>
            <a:off x="2757800" y="533400"/>
            <a:ext cx="3445174" cy="923330"/>
          </a:xfrm>
          <a:prstGeom prst="rect">
            <a:avLst/>
          </a:prstGeom>
          <a:noFill/>
        </p:spPr>
        <p:txBody>
          <a:bodyPr wrap="none">
            <a:spAutoFit/>
          </a:bodyPr>
          <a:lstStyle/>
          <a:p>
            <a:pPr algn="ctr">
              <a:defRPr/>
            </a:pPr>
            <a:r>
              <a:rPr lang="ar-SA" sz="5400" b="1" cap="all">
                <a:ln w="9000" cmpd="sng">
                  <a:solidFill>
                    <a:schemeClr val="accent4">
                      <a:shade val="50000"/>
                      <a:satMod val="120000"/>
                    </a:schemeClr>
                  </a:solidFill>
                  <a:prstDash val="solid"/>
                </a:ln>
                <a:effectLst>
                  <a:reflection blurRad="12700" stA="28000" endPos="45000" dist="1000" dir="5400000" sy="-100000" algn="bl" rotWithShape="0"/>
                </a:effectLst>
              </a:rPr>
              <a:t>استراحة </a:t>
            </a:r>
            <a:r>
              <a:rPr lang="ar-SA" sz="5400" b="1" cap="all" smtClean="0">
                <a:ln w="9000" cmpd="sng">
                  <a:solidFill>
                    <a:schemeClr val="accent4">
                      <a:shade val="50000"/>
                      <a:satMod val="120000"/>
                    </a:schemeClr>
                  </a:solidFill>
                  <a:prstDash val="solid"/>
                </a:ln>
                <a:effectLst>
                  <a:reflection blurRad="12700" stA="28000" endPos="45000" dist="1000" dir="5400000" sy="-100000" algn="bl" rotWithShape="0"/>
                </a:effectLst>
              </a:rPr>
              <a:t>30 </a:t>
            </a:r>
            <a:r>
              <a:rPr lang="ar-SA" sz="5400" b="1" cap="all" dirty="0">
                <a:ln w="9000" cmpd="sng">
                  <a:solidFill>
                    <a:schemeClr val="accent4">
                      <a:shade val="50000"/>
                      <a:satMod val="120000"/>
                    </a:schemeClr>
                  </a:solidFill>
                  <a:prstDash val="solid"/>
                </a:ln>
                <a:effectLst>
                  <a:reflection blurRad="12700" stA="28000" endPos="45000" dist="1000" dir="5400000" sy="-100000" algn="bl" rotWithShape="0"/>
                </a:effectLst>
              </a:rPr>
              <a:t>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bwMode="auto">
          <a:xfrm>
            <a:off x="2554610" y="3717032"/>
            <a:ext cx="1657350" cy="1223963"/>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2311400" rtl="1">
              <a:lnSpc>
                <a:spcPct val="90000"/>
              </a:lnSpc>
              <a:spcAft>
                <a:spcPct val="35000"/>
              </a:spcAft>
              <a:defRPr/>
            </a:pPr>
            <a:endParaRPr lang="ar-SA" sz="4000" dirty="0">
              <a:solidFill>
                <a:srgbClr val="002060"/>
              </a:solidFill>
              <a:latin typeface="Traditional Arabic" pitchFamily="2" charset="-78"/>
              <a:cs typeface="PT Bold Heading" pitchFamily="2" charset="-78"/>
            </a:endParaRPr>
          </a:p>
        </p:txBody>
      </p:sp>
      <p:graphicFrame>
        <p:nvGraphicFramePr>
          <p:cNvPr id="12" name="رسم تخطيطي 11"/>
          <p:cNvGraphicFramePr/>
          <p:nvPr/>
        </p:nvGraphicFramePr>
        <p:xfrm>
          <a:off x="179512" y="692696"/>
          <a:ext cx="8496944"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graphicEl>
                                              <a:dgm id="{41A36D68-DCFA-4433-BA87-ADB2D2BC0E58}"/>
                                            </p:graphicEl>
                                          </p:spTgt>
                                        </p:tgtEl>
                                        <p:attrNameLst>
                                          <p:attrName>style.visibility</p:attrName>
                                        </p:attrNameLst>
                                      </p:cBhvr>
                                      <p:to>
                                        <p:strVal val="visible"/>
                                      </p:to>
                                    </p:set>
                                    <p:anim calcmode="lin" valueType="num">
                                      <p:cBhvr>
                                        <p:cTn id="7" dur="1000" fill="hold"/>
                                        <p:tgtEl>
                                          <p:spTgt spid="12">
                                            <p:graphicEl>
                                              <a:dgm id="{41A36D68-DCFA-4433-BA87-ADB2D2BC0E58}"/>
                                            </p:graphicEl>
                                          </p:spTgt>
                                        </p:tgtEl>
                                        <p:attrNameLst>
                                          <p:attrName>ppt_w</p:attrName>
                                        </p:attrNameLst>
                                      </p:cBhvr>
                                      <p:tavLst>
                                        <p:tav tm="0">
                                          <p:val>
                                            <p:strVal val="#ppt_w*0.70"/>
                                          </p:val>
                                        </p:tav>
                                        <p:tav tm="100000">
                                          <p:val>
                                            <p:strVal val="#ppt_w"/>
                                          </p:val>
                                        </p:tav>
                                      </p:tavLst>
                                    </p:anim>
                                    <p:anim calcmode="lin" valueType="num">
                                      <p:cBhvr>
                                        <p:cTn id="8" dur="1000" fill="hold"/>
                                        <p:tgtEl>
                                          <p:spTgt spid="12">
                                            <p:graphicEl>
                                              <a:dgm id="{41A36D68-DCFA-4433-BA87-ADB2D2BC0E58}"/>
                                            </p:graphicEl>
                                          </p:spTgt>
                                        </p:tgtEl>
                                        <p:attrNameLst>
                                          <p:attrName>ppt_h</p:attrName>
                                        </p:attrNameLst>
                                      </p:cBhvr>
                                      <p:tavLst>
                                        <p:tav tm="0">
                                          <p:val>
                                            <p:strVal val="#ppt_h"/>
                                          </p:val>
                                        </p:tav>
                                        <p:tav tm="100000">
                                          <p:val>
                                            <p:strVal val="#ppt_h"/>
                                          </p:val>
                                        </p:tav>
                                      </p:tavLst>
                                    </p:anim>
                                    <p:animEffect transition="in" filter="fade">
                                      <p:cBhvr>
                                        <p:cTn id="9" dur="1000"/>
                                        <p:tgtEl>
                                          <p:spTgt spid="12">
                                            <p:graphicEl>
                                              <a:dgm id="{41A36D68-DCFA-4433-BA87-ADB2D2BC0E5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graphicEl>
                                              <a:dgm id="{7DA3CA2E-A21D-4AF9-942F-4A4D06E46344}"/>
                                            </p:graphicEl>
                                          </p:spTgt>
                                        </p:tgtEl>
                                        <p:attrNameLst>
                                          <p:attrName>style.visibility</p:attrName>
                                        </p:attrNameLst>
                                      </p:cBhvr>
                                      <p:to>
                                        <p:strVal val="visible"/>
                                      </p:to>
                                    </p:set>
                                    <p:anim calcmode="lin" valueType="num">
                                      <p:cBhvr>
                                        <p:cTn id="14" dur="1000" fill="hold"/>
                                        <p:tgtEl>
                                          <p:spTgt spid="12">
                                            <p:graphicEl>
                                              <a:dgm id="{7DA3CA2E-A21D-4AF9-942F-4A4D06E46344}"/>
                                            </p:graphicEl>
                                          </p:spTgt>
                                        </p:tgtEl>
                                        <p:attrNameLst>
                                          <p:attrName>ppt_w</p:attrName>
                                        </p:attrNameLst>
                                      </p:cBhvr>
                                      <p:tavLst>
                                        <p:tav tm="0">
                                          <p:val>
                                            <p:strVal val="#ppt_w*0.70"/>
                                          </p:val>
                                        </p:tav>
                                        <p:tav tm="100000">
                                          <p:val>
                                            <p:strVal val="#ppt_w"/>
                                          </p:val>
                                        </p:tav>
                                      </p:tavLst>
                                    </p:anim>
                                    <p:anim calcmode="lin" valueType="num">
                                      <p:cBhvr>
                                        <p:cTn id="15" dur="1000" fill="hold"/>
                                        <p:tgtEl>
                                          <p:spTgt spid="12">
                                            <p:graphicEl>
                                              <a:dgm id="{7DA3CA2E-A21D-4AF9-942F-4A4D06E46344}"/>
                                            </p:graphicEl>
                                          </p:spTgt>
                                        </p:tgtEl>
                                        <p:attrNameLst>
                                          <p:attrName>ppt_h</p:attrName>
                                        </p:attrNameLst>
                                      </p:cBhvr>
                                      <p:tavLst>
                                        <p:tav tm="0">
                                          <p:val>
                                            <p:strVal val="#ppt_h"/>
                                          </p:val>
                                        </p:tav>
                                        <p:tav tm="100000">
                                          <p:val>
                                            <p:strVal val="#ppt_h"/>
                                          </p:val>
                                        </p:tav>
                                      </p:tavLst>
                                    </p:anim>
                                    <p:animEffect transition="in" filter="fade">
                                      <p:cBhvr>
                                        <p:cTn id="16" dur="1000"/>
                                        <p:tgtEl>
                                          <p:spTgt spid="12">
                                            <p:graphicEl>
                                              <a:dgm id="{7DA3CA2E-A21D-4AF9-942F-4A4D06E4634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graphicEl>
                                              <a:dgm id="{C96CD5B7-532E-4280-8192-FBD5DC5B975D}"/>
                                            </p:graphicEl>
                                          </p:spTgt>
                                        </p:tgtEl>
                                        <p:attrNameLst>
                                          <p:attrName>style.visibility</p:attrName>
                                        </p:attrNameLst>
                                      </p:cBhvr>
                                      <p:to>
                                        <p:strVal val="visible"/>
                                      </p:to>
                                    </p:set>
                                    <p:anim calcmode="lin" valueType="num">
                                      <p:cBhvr>
                                        <p:cTn id="21" dur="1000" fill="hold"/>
                                        <p:tgtEl>
                                          <p:spTgt spid="12">
                                            <p:graphicEl>
                                              <a:dgm id="{C96CD5B7-532E-4280-8192-FBD5DC5B975D}"/>
                                            </p:graphicEl>
                                          </p:spTgt>
                                        </p:tgtEl>
                                        <p:attrNameLst>
                                          <p:attrName>ppt_w</p:attrName>
                                        </p:attrNameLst>
                                      </p:cBhvr>
                                      <p:tavLst>
                                        <p:tav tm="0">
                                          <p:val>
                                            <p:strVal val="#ppt_w*0.70"/>
                                          </p:val>
                                        </p:tav>
                                        <p:tav tm="100000">
                                          <p:val>
                                            <p:strVal val="#ppt_w"/>
                                          </p:val>
                                        </p:tav>
                                      </p:tavLst>
                                    </p:anim>
                                    <p:anim calcmode="lin" valueType="num">
                                      <p:cBhvr>
                                        <p:cTn id="22" dur="1000" fill="hold"/>
                                        <p:tgtEl>
                                          <p:spTgt spid="12">
                                            <p:graphicEl>
                                              <a:dgm id="{C96CD5B7-532E-4280-8192-FBD5DC5B975D}"/>
                                            </p:graphicEl>
                                          </p:spTgt>
                                        </p:tgtEl>
                                        <p:attrNameLst>
                                          <p:attrName>ppt_h</p:attrName>
                                        </p:attrNameLst>
                                      </p:cBhvr>
                                      <p:tavLst>
                                        <p:tav tm="0">
                                          <p:val>
                                            <p:strVal val="#ppt_h"/>
                                          </p:val>
                                        </p:tav>
                                        <p:tav tm="100000">
                                          <p:val>
                                            <p:strVal val="#ppt_h"/>
                                          </p:val>
                                        </p:tav>
                                      </p:tavLst>
                                    </p:anim>
                                    <p:animEffect transition="in" filter="fade">
                                      <p:cBhvr>
                                        <p:cTn id="23" dur="1000"/>
                                        <p:tgtEl>
                                          <p:spTgt spid="12">
                                            <p:graphicEl>
                                              <a:dgm id="{C96CD5B7-532E-4280-8192-FBD5DC5B97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graphicEl>
                                              <a:dgm id="{984939D6-5904-4AE8-A132-E80D79BE1DCC}"/>
                                            </p:graphicEl>
                                          </p:spTgt>
                                        </p:tgtEl>
                                        <p:attrNameLst>
                                          <p:attrName>style.visibility</p:attrName>
                                        </p:attrNameLst>
                                      </p:cBhvr>
                                      <p:to>
                                        <p:strVal val="visible"/>
                                      </p:to>
                                    </p:set>
                                    <p:anim calcmode="lin" valueType="num">
                                      <p:cBhvr>
                                        <p:cTn id="28" dur="1000" fill="hold"/>
                                        <p:tgtEl>
                                          <p:spTgt spid="12">
                                            <p:graphicEl>
                                              <a:dgm id="{984939D6-5904-4AE8-A132-E80D79BE1DCC}"/>
                                            </p:graphicEl>
                                          </p:spTgt>
                                        </p:tgtEl>
                                        <p:attrNameLst>
                                          <p:attrName>ppt_w</p:attrName>
                                        </p:attrNameLst>
                                      </p:cBhvr>
                                      <p:tavLst>
                                        <p:tav tm="0">
                                          <p:val>
                                            <p:strVal val="#ppt_w*0.70"/>
                                          </p:val>
                                        </p:tav>
                                        <p:tav tm="100000">
                                          <p:val>
                                            <p:strVal val="#ppt_w"/>
                                          </p:val>
                                        </p:tav>
                                      </p:tavLst>
                                    </p:anim>
                                    <p:anim calcmode="lin" valueType="num">
                                      <p:cBhvr>
                                        <p:cTn id="29" dur="1000" fill="hold"/>
                                        <p:tgtEl>
                                          <p:spTgt spid="12">
                                            <p:graphicEl>
                                              <a:dgm id="{984939D6-5904-4AE8-A132-E80D79BE1DCC}"/>
                                            </p:graphicEl>
                                          </p:spTgt>
                                        </p:tgtEl>
                                        <p:attrNameLst>
                                          <p:attrName>ppt_h</p:attrName>
                                        </p:attrNameLst>
                                      </p:cBhvr>
                                      <p:tavLst>
                                        <p:tav tm="0">
                                          <p:val>
                                            <p:strVal val="#ppt_h"/>
                                          </p:val>
                                        </p:tav>
                                        <p:tav tm="100000">
                                          <p:val>
                                            <p:strVal val="#ppt_h"/>
                                          </p:val>
                                        </p:tav>
                                      </p:tavLst>
                                    </p:anim>
                                    <p:animEffect transition="in" filter="fade">
                                      <p:cBhvr>
                                        <p:cTn id="30" dur="1000"/>
                                        <p:tgtEl>
                                          <p:spTgt spid="12">
                                            <p:graphicEl>
                                              <a:dgm id="{984939D6-5904-4AE8-A132-E80D79BE1D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620688"/>
          <a:ext cx="8229600" cy="4206699"/>
        </p:xfrm>
        <a:graphic>
          <a:graphicData uri="http://schemas.openxmlformats.org/drawingml/2006/table">
            <a:tbl>
              <a:tblPr>
                <a:tableStyleId>{5C22544A-7EE6-4342-B048-85BDC9FD1C3A}</a:tableStyleId>
              </a:tblPr>
              <a:tblGrid>
                <a:gridCol w="8229600"/>
              </a:tblGrid>
              <a:tr h="914576">
                <a:tc>
                  <a:txBody>
                    <a:bodyPr/>
                    <a:lstStyle/>
                    <a:p>
                      <a:pPr algn="ctr" rtl="1">
                        <a:lnSpc>
                          <a:spcPct val="150000"/>
                        </a:lnSpc>
                        <a:spcAft>
                          <a:spcPts val="0"/>
                        </a:spcAft>
                      </a:pPr>
                      <a:r>
                        <a:rPr kumimoji="1" lang="ar-SA" sz="4000" b="1" kern="1200" dirty="0">
                          <a:solidFill>
                            <a:srgbClr val="2E7174"/>
                          </a:solidFill>
                          <a:effectLst/>
                          <a:latin typeface="Traditional Arabic" pitchFamily="18" charset="-78"/>
                          <a:ea typeface="+mn-ea"/>
                          <a:cs typeface="AL-Mohanad" pitchFamily="2" charset="-78"/>
                        </a:rPr>
                        <a:t>نشاط رقم ( </a:t>
                      </a:r>
                      <a:r>
                        <a:rPr kumimoji="1" lang="ar-SA" sz="4000" b="1" kern="1200" dirty="0" smtClean="0">
                          <a:solidFill>
                            <a:srgbClr val="2E7174"/>
                          </a:solidFill>
                          <a:effectLst/>
                          <a:latin typeface="Traditional Arabic" pitchFamily="18" charset="-78"/>
                          <a:ea typeface="+mn-ea"/>
                          <a:cs typeface="AL-Mohanad" pitchFamily="2" charset="-78"/>
                        </a:rPr>
                        <a:t>2-1</a:t>
                      </a:r>
                      <a:r>
                        <a:rPr kumimoji="1" lang="ar-SA" sz="4000" b="1" kern="1200" dirty="0" err="1" smtClean="0">
                          <a:solidFill>
                            <a:srgbClr val="2E7174"/>
                          </a:solidFill>
                          <a:effectLst/>
                          <a:latin typeface="Traditional Arabic" pitchFamily="18" charset="-78"/>
                          <a:ea typeface="+mn-ea"/>
                          <a:cs typeface="AL-Mohanad" pitchFamily="2" charset="-78"/>
                        </a:rPr>
                        <a:t>)</a:t>
                      </a:r>
                      <a:endParaRPr kumimoji="1" lang="ar-SA" sz="4000" b="1" kern="1200" dirty="0" smtClean="0">
                        <a:solidFill>
                          <a:srgbClr val="2E7174"/>
                        </a:solidFill>
                        <a:effectLst/>
                        <a:latin typeface="Traditional Arabic" pitchFamily="18" charset="-78"/>
                        <a:ea typeface="+mn-ea"/>
                        <a:cs typeface="AL-Mohanad" pitchFamily="2" charset="-78"/>
                      </a:endParaRPr>
                    </a:p>
                    <a:p>
                      <a:pPr algn="ctr" rtl="1">
                        <a:lnSpc>
                          <a:spcPct val="150000"/>
                        </a:lnSpc>
                        <a:spcAft>
                          <a:spcPts val="0"/>
                        </a:spcAft>
                      </a:pPr>
                      <a:endParaRPr kumimoji="1" lang="en-US" sz="4000" b="1" kern="1200" dirty="0">
                        <a:solidFill>
                          <a:srgbClr val="2E7174"/>
                        </a:solidFill>
                        <a:effectLst/>
                        <a:latin typeface="Traditional Arabic" pitchFamily="18" charset="-78"/>
                        <a:ea typeface="+mn-ea"/>
                        <a:cs typeface="AL-Mohanad"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77899">
                <a:tc>
                  <a:txBody>
                    <a:bodyPr/>
                    <a:lstStyle/>
                    <a:p>
                      <a:pPr algn="ctr" rtl="1">
                        <a:lnSpc>
                          <a:spcPct val="150000"/>
                        </a:lnSpc>
                        <a:spcAft>
                          <a:spcPts val="0"/>
                        </a:spcAft>
                      </a:pPr>
                      <a:r>
                        <a:rPr kumimoji="1" lang="ar-SA" sz="3200" b="1" kern="1200" dirty="0">
                          <a:solidFill>
                            <a:srgbClr val="002060"/>
                          </a:solidFill>
                          <a:effectLst/>
                          <a:latin typeface="Traditional Arabic" pitchFamily="18" charset="-78"/>
                          <a:ea typeface="+mn-ea"/>
                          <a:cs typeface="AL-Mohanad" pitchFamily="2" charset="-78"/>
                        </a:rPr>
                        <a:t>من وجهة نظرك </a:t>
                      </a:r>
                      <a:r>
                        <a:rPr kumimoji="1" lang="ar-SA" sz="3200" b="1" kern="1200" dirty="0" smtClean="0">
                          <a:solidFill>
                            <a:srgbClr val="002060"/>
                          </a:solidFill>
                          <a:effectLst/>
                          <a:latin typeface="Traditional Arabic" pitchFamily="18" charset="-78"/>
                          <a:ea typeface="+mn-ea"/>
                          <a:cs typeface="AL-Mohanad" pitchFamily="2" charset="-78"/>
                        </a:rPr>
                        <a:t>، </a:t>
                      </a:r>
                      <a:r>
                        <a:rPr kumimoji="1" lang="ar-SA" sz="3200" b="1" kern="1200" dirty="0">
                          <a:solidFill>
                            <a:srgbClr val="002060"/>
                          </a:solidFill>
                          <a:effectLst/>
                          <a:latin typeface="Traditional Arabic" pitchFamily="18" charset="-78"/>
                          <a:ea typeface="+mn-ea"/>
                          <a:cs typeface="AL-Mohanad" pitchFamily="2" charset="-78"/>
                        </a:rPr>
                        <a:t>ما الفرق بين الأغراض الثلاث </a:t>
                      </a:r>
                      <a:r>
                        <a:rPr kumimoji="1" lang="ar-SA" sz="3200" b="1" kern="1200" dirty="0" smtClean="0">
                          <a:solidFill>
                            <a:srgbClr val="002060"/>
                          </a:solidFill>
                          <a:effectLst/>
                          <a:latin typeface="Traditional Arabic" pitchFamily="18" charset="-78"/>
                          <a:ea typeface="+mn-ea"/>
                          <a:cs typeface="AL-Mohanad" pitchFamily="2" charset="-78"/>
                        </a:rPr>
                        <a:t>للتقويم (تقويم </a:t>
                      </a:r>
                      <a:r>
                        <a:rPr kumimoji="1" lang="ar-SA" sz="3200" b="1" kern="1200" dirty="0">
                          <a:solidFill>
                            <a:srgbClr val="002060"/>
                          </a:solidFill>
                          <a:effectLst/>
                          <a:latin typeface="Traditional Arabic" pitchFamily="18" charset="-78"/>
                          <a:ea typeface="+mn-ea"/>
                          <a:cs typeface="AL-Mohanad" pitchFamily="2" charset="-78"/>
                        </a:rPr>
                        <a:t>التعلم, التقويم للتعلم, التقويم كعملية </a:t>
                      </a:r>
                      <a:r>
                        <a:rPr kumimoji="1" lang="ar-SA" sz="3200" b="1" kern="1200" dirty="0" smtClean="0">
                          <a:solidFill>
                            <a:srgbClr val="002060"/>
                          </a:solidFill>
                          <a:effectLst/>
                          <a:latin typeface="Traditional Arabic" pitchFamily="18" charset="-78"/>
                          <a:ea typeface="+mn-ea"/>
                          <a:cs typeface="AL-Mohanad" pitchFamily="2" charset="-78"/>
                        </a:rPr>
                        <a:t>تعلم )؟</a:t>
                      </a:r>
                      <a:endParaRPr kumimoji="1" lang="en-US" sz="3200" b="1" kern="1200" dirty="0">
                        <a:solidFill>
                          <a:srgbClr val="002060"/>
                        </a:solidFill>
                        <a:effectLst/>
                        <a:latin typeface="Traditional Arabic" pitchFamily="18" charset="-78"/>
                        <a:ea typeface="+mn-ea"/>
                        <a:cs typeface="AL-Mohanad" pitchFamily="2" charset="-78"/>
                      </a:endParaRPr>
                    </a:p>
                    <a:p>
                      <a:pPr algn="ctr" rtl="1">
                        <a:lnSpc>
                          <a:spcPct val="150000"/>
                        </a:lnSpc>
                        <a:spcAft>
                          <a:spcPts val="0"/>
                        </a:spcAft>
                      </a:pPr>
                      <a:r>
                        <a:rPr kumimoji="1" lang="ar-SA" sz="3200" b="1" kern="1200" dirty="0" smtClean="0">
                          <a:solidFill>
                            <a:srgbClr val="002060"/>
                          </a:solidFill>
                          <a:effectLst/>
                          <a:latin typeface="Traditional Arabic" pitchFamily="18" charset="-78"/>
                          <a:ea typeface="+mn-ea"/>
                          <a:cs typeface="AL-Mohanad" pitchFamily="2" charset="-78"/>
                        </a:rPr>
                        <a:t>                                                        </a:t>
                      </a:r>
                      <a:r>
                        <a:rPr kumimoji="1" lang="en-US" sz="3200" b="1" kern="1200" dirty="0">
                          <a:solidFill>
                            <a:srgbClr val="002060"/>
                          </a:solidFill>
                          <a:effectLst/>
                          <a:latin typeface="Traditional Arabic" pitchFamily="18" charset="-78"/>
                          <a:ea typeface="+mn-ea"/>
                          <a:cs typeface="AL-Mohanad" pitchFamily="2" charset="-78"/>
                        </a:rPr>
                        <a:t> </a:t>
                      </a:r>
                      <a:r>
                        <a:rPr kumimoji="1" lang="ar-SA" sz="3200" b="1" kern="1200" dirty="0" smtClean="0">
                          <a:solidFill>
                            <a:srgbClr val="002060"/>
                          </a:solidFill>
                          <a:effectLst/>
                          <a:latin typeface="Traditional Arabic" pitchFamily="18" charset="-78"/>
                          <a:ea typeface="+mn-ea"/>
                          <a:cs typeface="AL-Mohanad" pitchFamily="2" charset="-78"/>
                        </a:rPr>
                        <a:t>(15 دقيقة)</a:t>
                      </a:r>
                      <a:endParaRPr kumimoji="1" lang="en-US" sz="3200" b="1" kern="1200" dirty="0">
                        <a:solidFill>
                          <a:srgbClr val="002060"/>
                        </a:solidFill>
                        <a:effectLst/>
                        <a:latin typeface="Traditional Arabic" pitchFamily="18" charset="-78"/>
                        <a:ea typeface="+mn-ea"/>
                        <a:cs typeface="AL-Mohanad"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7" y="788506"/>
            <a:ext cx="7920881" cy="5016758"/>
          </a:xfrm>
          <a:prstGeom prst="rect">
            <a:avLst/>
          </a:prstGeom>
        </p:spPr>
        <p:txBody>
          <a:bodyPr wrap="square">
            <a:spAutoFit/>
          </a:bodyPr>
          <a:lstStyle/>
          <a:p>
            <a:pPr algn="r" rtl="1">
              <a:defRPr/>
            </a:pPr>
            <a:r>
              <a:rPr lang="en-US" sz="2000" b="1" dirty="0">
                <a:latin typeface="Simplified Arabic" pitchFamily="18" charset="-78"/>
                <a:cs typeface="AL-Mohanad" pitchFamily="2" charset="-78"/>
              </a:rPr>
              <a:t/>
            </a:r>
            <a:br>
              <a:rPr lang="en-US" sz="2000" b="1" dirty="0">
                <a:latin typeface="Simplified Arabic" pitchFamily="18" charset="-78"/>
                <a:cs typeface="AL-Mohanad" pitchFamily="2" charset="-78"/>
              </a:rPr>
            </a:br>
            <a:r>
              <a:rPr kumimoji="1" lang="ar-SA" sz="2000" b="1" dirty="0">
                <a:solidFill>
                  <a:srgbClr val="002060"/>
                </a:solidFill>
                <a:latin typeface="Traditional Arabic" pitchFamily="18" charset="-78"/>
                <a:cs typeface="AL-Mohanad" pitchFamily="2" charset="-78"/>
              </a:rPr>
              <a:t>ظهرت العلاقة بين كل من المنهاج , وعمليتي التعلم والتعليم ,وعملية التقويم  في </a:t>
            </a:r>
            <a:r>
              <a:rPr kumimoji="1" lang="ar-SA" sz="2000" b="1" u="sng" dirty="0">
                <a:solidFill>
                  <a:srgbClr val="002060"/>
                </a:solidFill>
                <a:latin typeface="Traditional Arabic" pitchFamily="18" charset="-78"/>
                <a:cs typeface="AL-Mohanad" pitchFamily="2" charset="-78"/>
              </a:rPr>
              <a:t>ثلاثة أغراض للتقويم </a:t>
            </a:r>
            <a:r>
              <a:rPr kumimoji="1" lang="ar-SA" sz="2000" b="1" dirty="0">
                <a:solidFill>
                  <a:srgbClr val="002060"/>
                </a:solidFill>
                <a:latin typeface="Traditional Arabic" pitchFamily="18" charset="-78"/>
                <a:cs typeface="AL-Mohanad" pitchFamily="2" charset="-78"/>
              </a:rPr>
              <a:t>الصفي وعملية تطوره ، كما يأتي :</a:t>
            </a:r>
          </a:p>
          <a:p>
            <a:pPr algn="r" rtl="1">
              <a:defRPr/>
            </a:pPr>
            <a:endParaRPr kumimoji="1" lang="en-US" sz="2000" b="1" dirty="0">
              <a:solidFill>
                <a:srgbClr val="002060"/>
              </a:solidFill>
              <a:latin typeface="Traditional Arabic" pitchFamily="18" charset="-78"/>
              <a:cs typeface="AL-Mohanad" pitchFamily="2" charset="-78"/>
            </a:endParaRPr>
          </a:p>
          <a:p>
            <a:pPr marL="342900" indent="-342900" algn="just" rtl="1">
              <a:buFont typeface="Arial" pitchFamily="34" charset="0"/>
              <a:buChar char="•"/>
              <a:defRPr/>
            </a:pPr>
            <a:r>
              <a:rPr kumimoji="1" lang="ar-SA" sz="2000" b="1" dirty="0">
                <a:solidFill>
                  <a:srgbClr val="7030A0"/>
                </a:solidFill>
                <a:latin typeface="Traditional Arabic" pitchFamily="18" charset="-78"/>
                <a:cs typeface="AL-Mohanad" pitchFamily="2" charset="-78"/>
              </a:rPr>
              <a:t>تقويم التعلم </a:t>
            </a:r>
            <a:r>
              <a:rPr kumimoji="1" lang="en-US" sz="2000" b="1" dirty="0">
                <a:solidFill>
                  <a:srgbClr val="7030A0"/>
                </a:solidFill>
                <a:latin typeface="Traditional Arabic" pitchFamily="18" charset="-78"/>
                <a:cs typeface="AL-Mohanad" pitchFamily="2" charset="-78"/>
              </a:rPr>
              <a:t>(Assessment Of Learning)</a:t>
            </a:r>
            <a:r>
              <a:rPr kumimoji="1" lang="ar-SA" sz="2000" b="1" dirty="0">
                <a:solidFill>
                  <a:srgbClr val="7030A0"/>
                </a:solidFill>
                <a:latin typeface="Traditional Arabic" pitchFamily="18" charset="-78"/>
                <a:cs typeface="AL-Mohanad" pitchFamily="2" charset="-78"/>
              </a:rPr>
              <a:t>: </a:t>
            </a:r>
            <a:r>
              <a:rPr kumimoji="1" lang="ar-SA" sz="2000" b="1" dirty="0">
                <a:solidFill>
                  <a:srgbClr val="002060"/>
                </a:solidFill>
                <a:latin typeface="Traditional Arabic" pitchFamily="18" charset="-78"/>
                <a:cs typeface="AL-Mohanad" pitchFamily="2" charset="-78"/>
              </a:rPr>
              <a:t>تقويم مصمم لجمع معلومات عن التعلم لإصدار أحكام عن أداء الطلبة في نهاية عملية التعلم ، ويتم التداول بشأنها غالباً خارج غرفة الصف.</a:t>
            </a:r>
            <a:endParaRPr kumimoji="1" lang="en-US" sz="2000" b="1" dirty="0">
              <a:solidFill>
                <a:srgbClr val="002060"/>
              </a:solidFill>
              <a:latin typeface="Traditional Arabic" pitchFamily="18" charset="-78"/>
              <a:cs typeface="AL-Mohanad" pitchFamily="2" charset="-78"/>
            </a:endParaRPr>
          </a:p>
          <a:p>
            <a:pPr marL="342900" indent="-342900" algn="just" rtl="1">
              <a:buFont typeface="Arial" pitchFamily="34" charset="0"/>
              <a:buChar char="•"/>
              <a:defRPr/>
            </a:pPr>
            <a:r>
              <a:rPr kumimoji="1" lang="ar-SA" sz="2000" b="1" dirty="0">
                <a:solidFill>
                  <a:srgbClr val="7030A0"/>
                </a:solidFill>
                <a:latin typeface="Traditional Arabic" pitchFamily="18" charset="-78"/>
                <a:cs typeface="AL-Mohanad" pitchFamily="2" charset="-78"/>
              </a:rPr>
              <a:t>التقويم للتعلم ( من أجل التعلم) </a:t>
            </a:r>
            <a:r>
              <a:rPr kumimoji="1" lang="en-US" sz="2000" b="1" dirty="0">
                <a:solidFill>
                  <a:srgbClr val="7030A0"/>
                </a:solidFill>
                <a:latin typeface="Traditional Arabic" pitchFamily="18" charset="-78"/>
                <a:cs typeface="AL-Mohanad" pitchFamily="2" charset="-78"/>
              </a:rPr>
              <a:t>(Assessment For Learning)</a:t>
            </a:r>
            <a:r>
              <a:rPr kumimoji="1" lang="ar-SA" sz="2000" b="1" dirty="0">
                <a:solidFill>
                  <a:srgbClr val="7030A0"/>
                </a:solidFill>
                <a:latin typeface="Traditional Arabic" pitchFamily="18" charset="-78"/>
                <a:cs typeface="AL-Mohanad" pitchFamily="2" charset="-78"/>
              </a:rPr>
              <a:t>:</a:t>
            </a:r>
            <a:r>
              <a:rPr kumimoji="1" lang="ar-SA" sz="2000" b="1" dirty="0">
                <a:solidFill>
                  <a:srgbClr val="002060"/>
                </a:solidFill>
                <a:latin typeface="Traditional Arabic" pitchFamily="18" charset="-78"/>
                <a:cs typeface="AL-Mohanad" pitchFamily="2" charset="-78"/>
              </a:rPr>
              <a:t> تقويم الخبرات الناتجة عن التغير المستمر في المعلومات وتبادلها بين الطلبة والمعلمين فيما يخص التقدم نحو تحقيق نتاجات التعلم  وهو البديل للمفهوم التقليدي "تقويم التعلم"  , كما يمكن استخدام هذه المعلومات لاستهداف المصادر واستراتيجيات التعليم.</a:t>
            </a:r>
            <a:endParaRPr kumimoji="1" lang="en-US" sz="2000" b="1" dirty="0">
              <a:solidFill>
                <a:srgbClr val="002060"/>
              </a:solidFill>
              <a:latin typeface="Traditional Arabic" pitchFamily="18" charset="-78"/>
              <a:cs typeface="AL-Mohanad" pitchFamily="2" charset="-78"/>
            </a:endParaRPr>
          </a:p>
          <a:p>
            <a:pPr marL="342900" indent="-342900" algn="just" rtl="1">
              <a:buFont typeface="Arial" pitchFamily="34" charset="0"/>
              <a:buChar char="•"/>
              <a:defRPr/>
            </a:pPr>
            <a:r>
              <a:rPr kumimoji="1" lang="ar-SA" sz="2000" b="1" dirty="0">
                <a:solidFill>
                  <a:srgbClr val="7030A0"/>
                </a:solidFill>
                <a:latin typeface="Traditional Arabic" pitchFamily="18" charset="-78"/>
                <a:cs typeface="AL-Mohanad" pitchFamily="2" charset="-78"/>
              </a:rPr>
              <a:t>التقويم كعملية تعلم </a:t>
            </a:r>
            <a:r>
              <a:rPr kumimoji="1" lang="en-US" sz="2000" b="1" dirty="0">
                <a:solidFill>
                  <a:srgbClr val="7030A0"/>
                </a:solidFill>
                <a:latin typeface="Traditional Arabic" pitchFamily="18" charset="-78"/>
                <a:cs typeface="AL-Mohanad" pitchFamily="2" charset="-78"/>
              </a:rPr>
              <a:t>(Assessment As Learning)</a:t>
            </a:r>
            <a:r>
              <a:rPr kumimoji="1" lang="ar-SA" sz="2000" b="1" dirty="0">
                <a:solidFill>
                  <a:srgbClr val="7030A0"/>
                </a:solidFill>
                <a:latin typeface="Traditional Arabic" pitchFamily="18" charset="-78"/>
                <a:cs typeface="AL-Mohanad" pitchFamily="2" charset="-78"/>
              </a:rPr>
              <a:t>: </a:t>
            </a:r>
            <a:r>
              <a:rPr kumimoji="1" lang="ar-SA" sz="2000" b="1" dirty="0">
                <a:solidFill>
                  <a:srgbClr val="002060"/>
                </a:solidFill>
                <a:latin typeface="Traditional Arabic" pitchFamily="18" charset="-78"/>
                <a:cs typeface="AL-Mohanad" pitchFamily="2" charset="-78"/>
              </a:rPr>
              <a:t>العمليات والإجراءات التي يقوم بها الطالب لاستخدام المعرفة السابقة وتوظيفها في مواقف جديدة , وتنظيمها بحيث تساعد في وضع فرضيات وحلول مقترحة لمشكلة أو لمواقف تعليمية جديدة, والبحث عن الأدلة والبراهين التي تدعم صحة فرضياته ، ويحتاج الطالب لتحقيق ذلك أن يراجع ويقوم ذاته لمعرفة قدراته في التخطيط ووضع الحلول وإصدار الأحكام.</a:t>
            </a:r>
            <a:endParaRPr kumimoji="1" lang="en-US" sz="2000" b="1" dirty="0">
              <a:solidFill>
                <a:srgbClr val="002060"/>
              </a:solidFill>
              <a:latin typeface="Traditional Arabic" pitchFamily="18" charset="-78"/>
              <a:cs typeface="AL-Mohanad" pitchFamily="2" charset="-78"/>
            </a:endParaRPr>
          </a:p>
        </p:txBody>
      </p:sp>
      <p:sp>
        <p:nvSpPr>
          <p:cNvPr id="3" name="مستطيل 2"/>
          <p:cNvSpPr/>
          <p:nvPr/>
        </p:nvSpPr>
        <p:spPr>
          <a:xfrm>
            <a:off x="3779912" y="476672"/>
            <a:ext cx="4808488" cy="584775"/>
          </a:xfrm>
          <a:prstGeom prst="rect">
            <a:avLst/>
          </a:prstGeom>
        </p:spPr>
        <p:txBody>
          <a:bodyPr wrap="square">
            <a:spAutoFit/>
          </a:bodyPr>
          <a:lstStyle/>
          <a:p>
            <a:pPr lvl="0" algn="r" rtl="1">
              <a:defRPr/>
            </a:pPr>
            <a:r>
              <a:rPr kumimoji="1" lang="ar-SA" sz="3200" b="1" dirty="0" smtClean="0">
                <a:solidFill>
                  <a:srgbClr val="2E7174"/>
                </a:solidFill>
                <a:latin typeface="Traditional Arabic" pitchFamily="18" charset="-78"/>
                <a:cs typeface="PT Bold Heading" pitchFamily="2" charset="-78"/>
              </a:rPr>
              <a:t>المنهاج والتعلم والتقويم</a:t>
            </a:r>
            <a:endParaRPr kumimoji="1" lang="en-US" sz="3200" b="1" dirty="0">
              <a:solidFill>
                <a:srgbClr val="2E7174"/>
              </a:solidFill>
              <a:latin typeface="Traditional Arabic" pitchFamily="18" charset="-78"/>
              <a:cs typeface="PT Bold Heading"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756096" y="118591"/>
            <a:ext cx="8280400" cy="646113"/>
          </a:xfrm>
          <a:prstGeom prst="rect">
            <a:avLst/>
          </a:prstGeom>
          <a:noFill/>
          <a:ln w="9525">
            <a:noFill/>
            <a:miter lim="800000"/>
            <a:headEnd/>
            <a:tailEnd/>
          </a:ln>
        </p:spPr>
        <p:txBody>
          <a:bodyPr>
            <a:spAutoFit/>
          </a:bodyPr>
          <a:lstStyle/>
          <a:p>
            <a:pPr algn="ctr" rtl="1"/>
            <a:r>
              <a:rPr kumimoji="1" lang="ar-SA" sz="3600" b="1" dirty="0">
                <a:solidFill>
                  <a:srgbClr val="2E7174"/>
                </a:solidFill>
                <a:latin typeface="Traditional Arabic" pitchFamily="18" charset="-78"/>
                <a:cs typeface="Traditional Arabic" pitchFamily="18" charset="-78"/>
              </a:rPr>
              <a:t>جدول يظهر المقارنة بين تقويم التعلم والتقويم من أجل التعلم </a:t>
            </a:r>
          </a:p>
        </p:txBody>
      </p:sp>
      <p:graphicFrame>
        <p:nvGraphicFramePr>
          <p:cNvPr id="4" name="Table 3"/>
          <p:cNvGraphicFramePr>
            <a:graphicFrameLocks noGrp="1"/>
          </p:cNvGraphicFramePr>
          <p:nvPr/>
        </p:nvGraphicFramePr>
        <p:xfrm>
          <a:off x="323850" y="764704"/>
          <a:ext cx="8569325" cy="5930468"/>
        </p:xfrm>
        <a:graphic>
          <a:graphicData uri="http://schemas.openxmlformats.org/drawingml/2006/table">
            <a:tbl>
              <a:tblPr rtl="1" firstRow="1" firstCol="1" bandRow="1">
                <a:tableStyleId>{7DF18680-E054-41AD-8BC1-D1AEF772440D}</a:tableStyleId>
              </a:tblPr>
              <a:tblGrid>
                <a:gridCol w="656371"/>
                <a:gridCol w="2911872"/>
                <a:gridCol w="5001082"/>
              </a:tblGrid>
              <a:tr h="594509">
                <a:tc>
                  <a:txBody>
                    <a:bodyPr/>
                    <a:lstStyle/>
                    <a:p>
                      <a:pPr algn="ctr" rtl="1">
                        <a:spcAft>
                          <a:spcPts val="0"/>
                        </a:spcAft>
                        <a:tabLst>
                          <a:tab pos="5274310" algn="l"/>
                        </a:tabLst>
                      </a:pPr>
                      <a:r>
                        <a:rPr lang="ar-SA" sz="2000" dirty="0">
                          <a:solidFill>
                            <a:srgbClr val="C00000"/>
                          </a:solidFill>
                          <a:effectLst/>
                          <a:latin typeface="Traditional Arabic" pitchFamily="2" charset="-78"/>
                          <a:cs typeface="AL-Mohanad" pitchFamily="2" charset="-78"/>
                        </a:rPr>
                        <a:t>الرقم</a:t>
                      </a:r>
                      <a:endParaRPr lang="en-US" sz="2000"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r>
                        <a:rPr lang="ar-SA" sz="2000" dirty="0">
                          <a:solidFill>
                            <a:srgbClr val="C00000"/>
                          </a:solidFill>
                          <a:effectLst/>
                          <a:latin typeface="Traditional Arabic" pitchFamily="2" charset="-78"/>
                          <a:cs typeface="AL-Mohanad" pitchFamily="2" charset="-78"/>
                        </a:rPr>
                        <a:t>تقويم التعلم</a:t>
                      </a:r>
                      <a:endParaRPr lang="en-US" sz="2000" dirty="0">
                        <a:solidFill>
                          <a:srgbClr val="C00000"/>
                        </a:solidFill>
                        <a:effectLst/>
                        <a:latin typeface="Traditional Arabic" pitchFamily="2" charset="-78"/>
                        <a:cs typeface="AL-Mohanad" pitchFamily="2" charset="-78"/>
                      </a:endParaRPr>
                    </a:p>
                    <a:p>
                      <a:pPr algn="ctr" rtl="1">
                        <a:spcAft>
                          <a:spcPts val="0"/>
                        </a:spcAft>
                        <a:tabLst>
                          <a:tab pos="5274310" algn="l"/>
                        </a:tabLst>
                      </a:pPr>
                      <a:r>
                        <a:rPr lang="ar-SA" sz="2000" dirty="0">
                          <a:solidFill>
                            <a:srgbClr val="C00000"/>
                          </a:solidFill>
                          <a:effectLst/>
                          <a:latin typeface="Traditional Arabic" pitchFamily="2" charset="-78"/>
                          <a:cs typeface="AL-Mohanad" pitchFamily="2" charset="-78"/>
                        </a:rPr>
                        <a:t> </a:t>
                      </a:r>
                      <a:endParaRPr lang="en-US" sz="2000"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r>
                        <a:rPr lang="ar-SA" sz="2000" dirty="0">
                          <a:solidFill>
                            <a:srgbClr val="C00000"/>
                          </a:solidFill>
                          <a:effectLst/>
                          <a:latin typeface="Traditional Arabic" pitchFamily="2" charset="-78"/>
                          <a:cs typeface="AL-Mohanad" pitchFamily="2" charset="-78"/>
                        </a:rPr>
                        <a:t>التقويم من أجل التعلم</a:t>
                      </a:r>
                      <a:endParaRPr lang="en-US" sz="2000"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846">
                <a:tc>
                  <a:txBody>
                    <a:bodyPr/>
                    <a:lstStyle/>
                    <a:p>
                      <a:pPr marL="342900" lvl="0" indent="-342900" algn="ctr" rtl="1">
                        <a:spcAft>
                          <a:spcPts val="0"/>
                        </a:spcAft>
                        <a:buFont typeface="+mj-lt"/>
                        <a:buAutoNum type="arabicPeriod"/>
                        <a:tabLst>
                          <a:tab pos="5274310" algn="l"/>
                        </a:tabLst>
                      </a:pPr>
                      <a:r>
                        <a:rPr lang="ar-SA" sz="2000" b="1" dirty="0">
                          <a:solidFill>
                            <a:srgbClr val="C00000"/>
                          </a:solidFill>
                          <a:effectLst/>
                          <a:latin typeface="Traditional Arabic" pitchFamily="2" charset="-78"/>
                          <a:cs typeface="AL-Mohanad" pitchFamily="2" charset="-78"/>
                        </a:rPr>
                        <a:t> </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818">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2-</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r>
                        <a:rPr lang="ar-SA" sz="2000" b="1" dirty="0" err="1" smtClean="0">
                          <a:effectLst/>
                          <a:latin typeface="Traditional Arabic" pitchFamily="2" charset="-78"/>
                          <a:cs typeface="AL-Mohanad" pitchFamily="2" charset="-78"/>
                        </a:rPr>
                        <a:t>.</a:t>
                      </a: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764">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3-</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0772">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4-</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846">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5-</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30">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6-</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92">
                <a:tc>
                  <a:txBody>
                    <a:bodyPr/>
                    <a:lstStyle/>
                    <a:p>
                      <a:pPr algn="ctr" rtl="1">
                        <a:spcAft>
                          <a:spcPts val="0"/>
                        </a:spcAft>
                        <a:tabLst>
                          <a:tab pos="5274310" algn="l"/>
                        </a:tabLst>
                      </a:pPr>
                      <a:r>
                        <a:rPr lang="ar-SA" sz="2000" b="1" dirty="0">
                          <a:solidFill>
                            <a:srgbClr val="C00000"/>
                          </a:solidFill>
                          <a:effectLst/>
                          <a:latin typeface="Traditional Arabic" pitchFamily="2" charset="-78"/>
                          <a:cs typeface="AL-Mohanad" pitchFamily="2" charset="-78"/>
                        </a:rPr>
                        <a:t>7-</a:t>
                      </a:r>
                      <a:endParaRPr lang="en-US" sz="2000" b="1" dirty="0">
                        <a:solidFill>
                          <a:srgbClr val="C0000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tabLst>
                          <a:tab pos="5274310" algn="l"/>
                        </a:tabLst>
                      </a:pPr>
                      <a:endParaRPr lang="en-US" sz="2000" b="1" dirty="0">
                        <a:solidFill>
                          <a:srgbClr val="002060"/>
                        </a:solidFill>
                        <a:effectLst/>
                        <a:latin typeface="Traditional Arabic" pitchFamily="2" charset="-78"/>
                        <a:ea typeface="Times New Roman"/>
                        <a:cs typeface="AL-Mohanad" pitchFamily="2" charset="-78"/>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مستطيل 4"/>
          <p:cNvSpPr/>
          <p:nvPr/>
        </p:nvSpPr>
        <p:spPr>
          <a:xfrm>
            <a:off x="5767576" y="1628800"/>
            <a:ext cx="2404824" cy="369332"/>
          </a:xfrm>
          <a:prstGeom prst="rect">
            <a:avLst/>
          </a:prstGeom>
        </p:spPr>
        <p:txBody>
          <a:bodyPr wrap="none">
            <a:spAutoFit/>
          </a:bodyPr>
          <a:lstStyle/>
          <a:p>
            <a:pPr algn="ctr" rtl="1">
              <a:spcAft>
                <a:spcPts val="0"/>
              </a:spcAft>
              <a:tabLst>
                <a:tab pos="5274310" algn="l"/>
              </a:tabLst>
            </a:pPr>
            <a:r>
              <a:rPr lang="ar-SA" b="1" dirty="0" smtClean="0">
                <a:latin typeface="Traditional Arabic" pitchFamily="2" charset="-78"/>
                <a:cs typeface="AL-Mohanad" pitchFamily="2" charset="-78"/>
              </a:rPr>
              <a:t>يرصد ما تم تعلمه حتى </a:t>
            </a:r>
            <a:r>
              <a:rPr lang="ar-SA" b="1" dirty="0" err="1" smtClean="0">
                <a:latin typeface="Traditional Arabic" pitchFamily="2" charset="-78"/>
                <a:cs typeface="AL-Mohanad" pitchFamily="2" charset="-78"/>
              </a:rPr>
              <a:t>تاريخه.</a:t>
            </a:r>
            <a:r>
              <a:rPr lang="ar-SA" b="1" dirty="0" smtClean="0">
                <a:latin typeface="Traditional Arabic" pitchFamily="2" charset="-78"/>
                <a:cs typeface="AL-Mohanad" pitchFamily="2" charset="-78"/>
              </a:rPr>
              <a:t> </a:t>
            </a:r>
            <a:endParaRPr lang="en-US" b="1" dirty="0">
              <a:solidFill>
                <a:srgbClr val="002060"/>
              </a:solidFill>
              <a:latin typeface="Traditional Arabic" pitchFamily="2" charset="-78"/>
              <a:ea typeface="Times New Roman"/>
              <a:cs typeface="AL-Mohanad" pitchFamily="2" charset="-78"/>
            </a:endParaRPr>
          </a:p>
        </p:txBody>
      </p:sp>
      <p:sp>
        <p:nvSpPr>
          <p:cNvPr id="6" name="مستطيل 5"/>
          <p:cNvSpPr/>
          <p:nvPr/>
        </p:nvSpPr>
        <p:spPr>
          <a:xfrm>
            <a:off x="467544" y="1484784"/>
            <a:ext cx="5076056" cy="707886"/>
          </a:xfrm>
          <a:prstGeom prst="rect">
            <a:avLst/>
          </a:prstGeom>
        </p:spPr>
        <p:txBody>
          <a:bodyPr wrap="square">
            <a:spAutoFit/>
          </a:bodyPr>
          <a:lstStyle/>
          <a:p>
            <a:pPr algn="ctr" rtl="1">
              <a:spcAft>
                <a:spcPts val="0"/>
              </a:spcAft>
              <a:tabLst>
                <a:tab pos="5274310" algn="l"/>
              </a:tabLst>
            </a:pPr>
            <a:r>
              <a:rPr lang="ar-SA" sz="2000" b="1" dirty="0" smtClean="0">
                <a:latin typeface="Traditional Arabic" pitchFamily="2" charset="-78"/>
                <a:cs typeface="AL-Mohanad" pitchFamily="2" charset="-78"/>
              </a:rPr>
              <a:t>يرصد التعلم لتعزيز الخطوة </a:t>
            </a:r>
            <a:r>
              <a:rPr lang="ar-SA" sz="2000" b="1" dirty="0" err="1" smtClean="0">
                <a:latin typeface="Traditional Arabic" pitchFamily="2" charset="-78"/>
                <a:cs typeface="AL-Mohanad" pitchFamily="2" charset="-78"/>
              </a:rPr>
              <a:t>التالية </a:t>
            </a:r>
            <a:r>
              <a:rPr lang="ar-SA" sz="2000" b="1" dirty="0" smtClean="0">
                <a:latin typeface="Traditional Arabic" pitchFamily="2" charset="-78"/>
                <a:cs typeface="AL-Mohanad" pitchFamily="2" charset="-78"/>
              </a:rPr>
              <a:t>،ثم للتزويد باقتراحات للعملية التعليمية </a:t>
            </a:r>
            <a:r>
              <a:rPr lang="ar-SA" sz="2000" b="1" dirty="0" err="1" smtClean="0">
                <a:latin typeface="Traditional Arabic" pitchFamily="2" charset="-78"/>
                <a:cs typeface="AL-Mohanad" pitchFamily="2" charset="-78"/>
              </a:rPr>
              <a:t>التعلمية</a:t>
            </a:r>
            <a:r>
              <a:rPr lang="ar-SA" sz="2000" b="1" dirty="0" smtClean="0">
                <a:latin typeface="Traditional Arabic" pitchFamily="2" charset="-78"/>
                <a:cs typeface="AL-Mohanad" pitchFamily="2" charset="-78"/>
              </a:rPr>
              <a:t> مبنية على التقويم.</a:t>
            </a:r>
            <a:endParaRPr lang="en-US" sz="2000" b="1" dirty="0">
              <a:solidFill>
                <a:srgbClr val="002060"/>
              </a:solidFill>
              <a:latin typeface="Traditional Arabic" pitchFamily="2" charset="-78"/>
              <a:ea typeface="Times New Roman"/>
              <a:cs typeface="AL-Mohanad" pitchFamily="2" charset="-78"/>
            </a:endParaRPr>
          </a:p>
        </p:txBody>
      </p:sp>
      <p:sp>
        <p:nvSpPr>
          <p:cNvPr id="7" name="مستطيل 6"/>
          <p:cNvSpPr/>
          <p:nvPr/>
        </p:nvSpPr>
        <p:spPr>
          <a:xfrm>
            <a:off x="5292080" y="2204864"/>
            <a:ext cx="2790056" cy="923330"/>
          </a:xfrm>
          <a:prstGeom prst="rect">
            <a:avLst/>
          </a:prstGeom>
        </p:spPr>
        <p:txBody>
          <a:bodyPr wrap="square">
            <a:spAutoFit/>
          </a:bodyPr>
          <a:lstStyle/>
          <a:p>
            <a:pPr algn="r"/>
            <a:r>
              <a:rPr lang="ar-SA" b="1" dirty="0" smtClean="0">
                <a:latin typeface="Traditional Arabic" pitchFamily="2" charset="-78"/>
                <a:cs typeface="AL-Mohanad" pitchFamily="2" charset="-78"/>
              </a:rPr>
              <a:t>مصمم لتزويد المعلومات لأشخاص غير ممارسين لعملية التعلم والتعليم الصفية إضافة للمعلمين والطلبة</a:t>
            </a:r>
            <a:endParaRPr lang="ar-SA" dirty="0"/>
          </a:p>
        </p:txBody>
      </p:sp>
      <p:sp>
        <p:nvSpPr>
          <p:cNvPr id="8" name="مستطيل 7"/>
          <p:cNvSpPr/>
          <p:nvPr/>
        </p:nvSpPr>
        <p:spPr>
          <a:xfrm>
            <a:off x="1043608" y="2636912"/>
            <a:ext cx="3833101" cy="400110"/>
          </a:xfrm>
          <a:prstGeom prst="rect">
            <a:avLst/>
          </a:prstGeom>
        </p:spPr>
        <p:txBody>
          <a:bodyPr wrap="none">
            <a:spAutoFit/>
          </a:bodyPr>
          <a:lstStyle/>
          <a:p>
            <a:pPr algn="ctr" rtl="1">
              <a:spcAft>
                <a:spcPts val="0"/>
              </a:spcAft>
              <a:tabLst>
                <a:tab pos="5274310" algn="l"/>
              </a:tabLst>
            </a:pPr>
            <a:r>
              <a:rPr lang="ar-SA" sz="2000" b="1" dirty="0" smtClean="0">
                <a:latin typeface="Traditional Arabic" pitchFamily="2" charset="-78"/>
                <a:cs typeface="AL-Mohanad" pitchFamily="2" charset="-78"/>
              </a:rPr>
              <a:t>مصمم لمساعدة المعلمين والطلبة لتحسين التعلم.</a:t>
            </a:r>
            <a:endParaRPr lang="en-US" sz="2000" b="1" dirty="0">
              <a:solidFill>
                <a:srgbClr val="002060"/>
              </a:solidFill>
              <a:latin typeface="Traditional Arabic" pitchFamily="2" charset="-78"/>
              <a:ea typeface="Times New Roman"/>
              <a:cs typeface="AL-Mohanad" pitchFamily="2" charset="-78"/>
            </a:endParaRPr>
          </a:p>
        </p:txBody>
      </p:sp>
      <p:sp>
        <p:nvSpPr>
          <p:cNvPr id="9" name="مستطيل 8"/>
          <p:cNvSpPr/>
          <p:nvPr/>
        </p:nvSpPr>
        <p:spPr>
          <a:xfrm>
            <a:off x="576064" y="3212976"/>
            <a:ext cx="4572000" cy="707886"/>
          </a:xfrm>
          <a:prstGeom prst="rect">
            <a:avLst/>
          </a:prstGeom>
        </p:spPr>
        <p:txBody>
          <a:bodyPr>
            <a:spAutoFit/>
          </a:bodyPr>
          <a:lstStyle/>
          <a:p>
            <a:pPr algn="ctr" rtl="1">
              <a:spcAft>
                <a:spcPts val="0"/>
              </a:spcAft>
              <a:tabLst>
                <a:tab pos="5274310" algn="l"/>
              </a:tabLst>
            </a:pPr>
            <a:r>
              <a:rPr lang="ar-SA" sz="2000" b="1" dirty="0" smtClean="0">
                <a:latin typeface="Traditional Arabic" pitchFamily="2" charset="-78"/>
                <a:cs typeface="AL-Mohanad" pitchFamily="2" charset="-78"/>
              </a:rPr>
              <a:t>يعطي تغذية راجعة مستمرة ومحددة ووصفية عبر طرق رسمية وغير رسمية.</a:t>
            </a:r>
            <a:endParaRPr lang="en-US" sz="2000" b="1" dirty="0">
              <a:solidFill>
                <a:srgbClr val="002060"/>
              </a:solidFill>
              <a:latin typeface="Traditional Arabic" pitchFamily="2" charset="-78"/>
              <a:ea typeface="Times New Roman"/>
              <a:cs typeface="AL-Mohanad" pitchFamily="2" charset="-78"/>
            </a:endParaRPr>
          </a:p>
        </p:txBody>
      </p:sp>
      <p:sp>
        <p:nvSpPr>
          <p:cNvPr id="10" name="مستطيل 9"/>
          <p:cNvSpPr/>
          <p:nvPr/>
        </p:nvSpPr>
        <p:spPr>
          <a:xfrm>
            <a:off x="5292080" y="3284984"/>
            <a:ext cx="2862064" cy="646331"/>
          </a:xfrm>
          <a:prstGeom prst="rect">
            <a:avLst/>
          </a:prstGeom>
        </p:spPr>
        <p:txBody>
          <a:bodyPr wrap="square">
            <a:spAutoFit/>
          </a:bodyPr>
          <a:lstStyle/>
          <a:p>
            <a:pPr algn="ctr" rtl="1">
              <a:spcAft>
                <a:spcPts val="0"/>
              </a:spcAft>
              <a:tabLst>
                <a:tab pos="5274310" algn="l"/>
              </a:tabLst>
            </a:pPr>
            <a:r>
              <a:rPr lang="ar-SA" b="1" dirty="0" smtClean="0">
                <a:latin typeface="Traditional Arabic" pitchFamily="2" charset="-78"/>
                <a:cs typeface="AL-Mohanad" pitchFamily="2" charset="-78"/>
              </a:rPr>
              <a:t>يترجم البيانات إلى أرقام أو درجات أو ملاحظات رسمية عبر تقارير دورية.</a:t>
            </a:r>
            <a:endParaRPr lang="en-US" b="1" dirty="0">
              <a:solidFill>
                <a:srgbClr val="002060"/>
              </a:solidFill>
              <a:latin typeface="Traditional Arabic" pitchFamily="2" charset="-78"/>
              <a:ea typeface="Times New Roman"/>
              <a:cs typeface="AL-Mohanad" pitchFamily="2" charset="-78"/>
            </a:endParaRPr>
          </a:p>
        </p:txBody>
      </p:sp>
      <p:sp>
        <p:nvSpPr>
          <p:cNvPr id="11" name="مستطيل 10"/>
          <p:cNvSpPr/>
          <p:nvPr/>
        </p:nvSpPr>
        <p:spPr>
          <a:xfrm>
            <a:off x="611560" y="4077072"/>
            <a:ext cx="4572000" cy="707886"/>
          </a:xfrm>
          <a:prstGeom prst="rect">
            <a:avLst/>
          </a:prstGeom>
        </p:spPr>
        <p:txBody>
          <a:bodyPr>
            <a:spAutoFit/>
          </a:bodyPr>
          <a:lstStyle/>
          <a:p>
            <a:pPr algn="ctr" rtl="1">
              <a:spcAft>
                <a:spcPts val="0"/>
              </a:spcAft>
              <a:tabLst>
                <a:tab pos="5274310" algn="l"/>
              </a:tabLst>
            </a:pPr>
            <a:r>
              <a:rPr lang="ar-SA" sz="2000" b="1" dirty="0" smtClean="0">
                <a:latin typeface="Traditional Arabic" pitchFamily="2" charset="-78"/>
                <a:cs typeface="AL-Mohanad" pitchFamily="2" charset="-78"/>
              </a:rPr>
              <a:t>يقارن أداء الطالب بأدائه السابق في ضوء </a:t>
            </a:r>
            <a:r>
              <a:rPr lang="ar-SA" sz="2000" b="1" dirty="0" err="1" smtClean="0">
                <a:latin typeface="Traditional Arabic" pitchFamily="2" charset="-78"/>
                <a:cs typeface="AL-Mohanad" pitchFamily="2" charset="-78"/>
              </a:rPr>
              <a:t>نتاجات</a:t>
            </a:r>
            <a:r>
              <a:rPr lang="ar-SA" sz="2000" b="1" dirty="0" smtClean="0">
                <a:latin typeface="Traditional Arabic" pitchFamily="2" charset="-78"/>
                <a:cs typeface="AL-Mohanad" pitchFamily="2" charset="-78"/>
              </a:rPr>
              <a:t> </a:t>
            </a:r>
            <a:r>
              <a:rPr lang="ar-SA" sz="2000" b="1" dirty="0" err="1" smtClean="0">
                <a:latin typeface="Traditional Arabic" pitchFamily="2" charset="-78"/>
                <a:cs typeface="AL-Mohanad" pitchFamily="2" charset="-78"/>
              </a:rPr>
              <a:t>التعلم </a:t>
            </a:r>
            <a:r>
              <a:rPr lang="ar-SA" sz="2000" b="1" dirty="0" smtClean="0">
                <a:latin typeface="Traditional Arabic" pitchFamily="2" charset="-78"/>
                <a:cs typeface="AL-Mohanad" pitchFamily="2" charset="-78"/>
              </a:rPr>
              <a:t>( رصد التقدم</a:t>
            </a:r>
            <a:r>
              <a:rPr lang="ar-SA" sz="2000" b="1" dirty="0" err="1" smtClean="0">
                <a:latin typeface="Traditional Arabic" pitchFamily="2" charset="-78"/>
                <a:cs typeface="AL-Mohanad" pitchFamily="2" charset="-78"/>
              </a:rPr>
              <a:t>).</a:t>
            </a:r>
            <a:endParaRPr lang="en-US" sz="2000" b="1" dirty="0">
              <a:solidFill>
                <a:srgbClr val="002060"/>
              </a:solidFill>
              <a:latin typeface="Traditional Arabic" pitchFamily="2" charset="-78"/>
              <a:ea typeface="Times New Roman"/>
              <a:cs typeface="AL-Mohanad" pitchFamily="2" charset="-78"/>
            </a:endParaRPr>
          </a:p>
        </p:txBody>
      </p:sp>
      <p:sp>
        <p:nvSpPr>
          <p:cNvPr id="12" name="مستطيل 11"/>
          <p:cNvSpPr/>
          <p:nvPr/>
        </p:nvSpPr>
        <p:spPr>
          <a:xfrm>
            <a:off x="5436096" y="4089266"/>
            <a:ext cx="2712016" cy="707886"/>
          </a:xfrm>
          <a:prstGeom prst="rect">
            <a:avLst/>
          </a:prstGeom>
        </p:spPr>
        <p:txBody>
          <a:bodyPr wrap="square">
            <a:spAutoFit/>
          </a:bodyPr>
          <a:lstStyle/>
          <a:p>
            <a:pPr algn="ctr" rtl="1">
              <a:spcAft>
                <a:spcPts val="0"/>
              </a:spcAft>
              <a:tabLst>
                <a:tab pos="5274310" algn="l"/>
              </a:tabLst>
            </a:pPr>
            <a:r>
              <a:rPr lang="ar-SA" sz="2000" b="1" dirty="0" smtClean="0">
                <a:latin typeface="Traditional Arabic" pitchFamily="2" charset="-78"/>
                <a:cs typeface="AL-Mohanad" pitchFamily="2" charset="-78"/>
              </a:rPr>
              <a:t>يقارن أداء الطلبة </a:t>
            </a:r>
            <a:r>
              <a:rPr lang="ar-SA" sz="2000" b="1" dirty="0" err="1" smtClean="0">
                <a:latin typeface="Traditional Arabic" pitchFamily="2" charset="-78"/>
                <a:cs typeface="AL-Mohanad" pitchFamily="2" charset="-78"/>
              </a:rPr>
              <a:t>بنتاجات</a:t>
            </a:r>
            <a:r>
              <a:rPr lang="ar-SA" sz="2000" b="1" dirty="0" smtClean="0">
                <a:latin typeface="Traditional Arabic" pitchFamily="2" charset="-78"/>
                <a:cs typeface="AL-Mohanad" pitchFamily="2" charset="-78"/>
              </a:rPr>
              <a:t> التعلم أو بأقرانهم.</a:t>
            </a:r>
            <a:endParaRPr lang="en-US" sz="2000" b="1" dirty="0">
              <a:solidFill>
                <a:srgbClr val="002060"/>
              </a:solidFill>
              <a:latin typeface="Traditional Arabic" pitchFamily="2" charset="-78"/>
              <a:ea typeface="Times New Roman"/>
              <a:cs typeface="AL-Mohanad" pitchFamily="2" charset="-78"/>
            </a:endParaRPr>
          </a:p>
        </p:txBody>
      </p:sp>
      <p:sp>
        <p:nvSpPr>
          <p:cNvPr id="13" name="مستطيل 12"/>
          <p:cNvSpPr/>
          <p:nvPr/>
        </p:nvSpPr>
        <p:spPr>
          <a:xfrm>
            <a:off x="611560" y="4869160"/>
            <a:ext cx="4572000" cy="646331"/>
          </a:xfrm>
          <a:prstGeom prst="rect">
            <a:avLst/>
          </a:prstGeom>
        </p:spPr>
        <p:txBody>
          <a:bodyPr>
            <a:spAutoFit/>
          </a:bodyPr>
          <a:lstStyle/>
          <a:p>
            <a:pPr algn="ctr" rtl="1">
              <a:spcAft>
                <a:spcPts val="0"/>
              </a:spcAft>
              <a:tabLst>
                <a:tab pos="5274310" algn="l"/>
              </a:tabLst>
            </a:pPr>
            <a:r>
              <a:rPr lang="ar-SA" b="1" dirty="0" smtClean="0">
                <a:latin typeface="Traditional Arabic" pitchFamily="2" charset="-78"/>
                <a:cs typeface="AL-Mohanad" pitchFamily="2" charset="-78"/>
              </a:rPr>
              <a:t>يُمكّن الطالب من أن يكون شريكاً في عملية التعلم من خلال التأمل الذاتي  ومراجعة الذات وتحديد آليات تعلم وتطور تعلمه.</a:t>
            </a:r>
            <a:endParaRPr lang="en-US" b="1" dirty="0">
              <a:solidFill>
                <a:srgbClr val="002060"/>
              </a:solidFill>
              <a:latin typeface="Traditional Arabic" pitchFamily="2" charset="-78"/>
              <a:ea typeface="Times New Roman"/>
              <a:cs typeface="AL-Mohanad" pitchFamily="2" charset="-78"/>
            </a:endParaRPr>
          </a:p>
        </p:txBody>
      </p:sp>
      <p:sp>
        <p:nvSpPr>
          <p:cNvPr id="14" name="مستطيل 13"/>
          <p:cNvSpPr/>
          <p:nvPr/>
        </p:nvSpPr>
        <p:spPr>
          <a:xfrm>
            <a:off x="5364088" y="4869160"/>
            <a:ext cx="2833512" cy="646331"/>
          </a:xfrm>
          <a:prstGeom prst="rect">
            <a:avLst/>
          </a:prstGeom>
        </p:spPr>
        <p:txBody>
          <a:bodyPr wrap="square">
            <a:spAutoFit/>
          </a:bodyPr>
          <a:lstStyle/>
          <a:p>
            <a:pPr algn="ctr" rtl="1">
              <a:spcAft>
                <a:spcPts val="0"/>
              </a:spcAft>
              <a:tabLst>
                <a:tab pos="5274310" algn="l"/>
              </a:tabLst>
            </a:pPr>
            <a:r>
              <a:rPr lang="ar-SA" b="1" dirty="0" smtClean="0">
                <a:latin typeface="Traditional Arabic" pitchFamily="2" charset="-78"/>
                <a:cs typeface="AL-Mohanad" pitchFamily="2" charset="-78"/>
              </a:rPr>
              <a:t>لا يُمكّن الطالب من أن يكون شريكاً في عملية التعلم.</a:t>
            </a:r>
            <a:endParaRPr lang="en-US" b="1" dirty="0">
              <a:solidFill>
                <a:srgbClr val="002060"/>
              </a:solidFill>
              <a:latin typeface="Traditional Arabic" pitchFamily="2" charset="-78"/>
              <a:ea typeface="Times New Roman"/>
              <a:cs typeface="AL-Mohanad" pitchFamily="2" charset="-78"/>
            </a:endParaRPr>
          </a:p>
        </p:txBody>
      </p:sp>
      <p:sp>
        <p:nvSpPr>
          <p:cNvPr id="15" name="مستطيل 14"/>
          <p:cNvSpPr/>
          <p:nvPr/>
        </p:nvSpPr>
        <p:spPr>
          <a:xfrm>
            <a:off x="5429596" y="5549170"/>
            <a:ext cx="2598788" cy="400110"/>
          </a:xfrm>
          <a:prstGeom prst="rect">
            <a:avLst/>
          </a:prstGeom>
        </p:spPr>
        <p:txBody>
          <a:bodyPr wrap="none">
            <a:spAutoFit/>
          </a:bodyPr>
          <a:lstStyle/>
          <a:p>
            <a:pPr algn="ctr" rtl="1">
              <a:spcAft>
                <a:spcPts val="0"/>
              </a:spcAft>
              <a:tabLst>
                <a:tab pos="5274310" algn="l"/>
              </a:tabLst>
            </a:pPr>
            <a:r>
              <a:rPr lang="ar-SA" sz="2000" b="1" dirty="0" smtClean="0">
                <a:latin typeface="Traditional Arabic" pitchFamily="2" charset="-78"/>
                <a:cs typeface="AL-Mohanad" pitchFamily="2" charset="-78"/>
              </a:rPr>
              <a:t>يُستخدم لغرض تصنيف الطلبة.</a:t>
            </a:r>
            <a:endParaRPr lang="en-US" sz="2000" b="1" dirty="0">
              <a:solidFill>
                <a:srgbClr val="002060"/>
              </a:solidFill>
              <a:latin typeface="Traditional Arabic" pitchFamily="2" charset="-78"/>
              <a:ea typeface="Times New Roman"/>
              <a:cs typeface="AL-Mohanad" pitchFamily="2" charset="-78"/>
            </a:endParaRPr>
          </a:p>
        </p:txBody>
      </p:sp>
      <p:sp>
        <p:nvSpPr>
          <p:cNvPr id="16" name="مستطيل 15"/>
          <p:cNvSpPr/>
          <p:nvPr/>
        </p:nvSpPr>
        <p:spPr>
          <a:xfrm>
            <a:off x="1658692" y="5517232"/>
            <a:ext cx="2297424" cy="400110"/>
          </a:xfrm>
          <a:prstGeom prst="rect">
            <a:avLst/>
          </a:prstGeom>
        </p:spPr>
        <p:txBody>
          <a:bodyPr wrap="none">
            <a:spAutoFit/>
          </a:bodyPr>
          <a:lstStyle/>
          <a:p>
            <a:pPr algn="ctr" rtl="1">
              <a:spcAft>
                <a:spcPts val="0"/>
              </a:spcAft>
              <a:tabLst>
                <a:tab pos="5274310" algn="l"/>
              </a:tabLst>
            </a:pPr>
            <a:r>
              <a:rPr lang="ar-SA" sz="2000" b="1" dirty="0" smtClean="0">
                <a:latin typeface="Traditional Arabic" pitchFamily="2" charset="-78"/>
                <a:cs typeface="AL-Mohanad" pitchFamily="2" charset="-78"/>
              </a:rPr>
              <a:t>لا يُستخدم لتصنيف الطلبة.</a:t>
            </a:r>
            <a:endParaRPr lang="en-US" sz="2000" b="1" dirty="0">
              <a:solidFill>
                <a:srgbClr val="002060"/>
              </a:solidFill>
              <a:latin typeface="Traditional Arabic" pitchFamily="2" charset="-78"/>
              <a:ea typeface="Times New Roman"/>
              <a:cs typeface="AL-Mohanad" pitchFamily="2" charset="-78"/>
            </a:endParaRPr>
          </a:p>
        </p:txBody>
      </p:sp>
      <p:sp>
        <p:nvSpPr>
          <p:cNvPr id="17" name="مستطيل 16"/>
          <p:cNvSpPr/>
          <p:nvPr/>
        </p:nvSpPr>
        <p:spPr>
          <a:xfrm>
            <a:off x="5436096" y="6093296"/>
            <a:ext cx="2600392" cy="369332"/>
          </a:xfrm>
          <a:prstGeom prst="rect">
            <a:avLst/>
          </a:prstGeom>
        </p:spPr>
        <p:txBody>
          <a:bodyPr wrap="none">
            <a:spAutoFit/>
          </a:bodyPr>
          <a:lstStyle/>
          <a:p>
            <a:pPr algn="ctr" rtl="1">
              <a:spcAft>
                <a:spcPts val="0"/>
              </a:spcAft>
              <a:tabLst>
                <a:tab pos="5274310" algn="l"/>
              </a:tabLst>
            </a:pPr>
            <a:r>
              <a:rPr lang="ar-SA" b="1" dirty="0" smtClean="0">
                <a:latin typeface="Traditional Arabic" pitchFamily="2" charset="-78"/>
                <a:cs typeface="AL-Mohanad" pitchFamily="2" charset="-78"/>
              </a:rPr>
              <a:t>درجة تكراره </a:t>
            </a:r>
            <a:r>
              <a:rPr lang="ar-SA" b="1" dirty="0" err="1" smtClean="0">
                <a:latin typeface="Traditional Arabic" pitchFamily="2" charset="-78"/>
                <a:cs typeface="AL-Mohanad" pitchFamily="2" charset="-78"/>
              </a:rPr>
              <a:t>أقل </a:t>
            </a:r>
            <a:r>
              <a:rPr lang="ar-SA" b="1" dirty="0" smtClean="0">
                <a:latin typeface="Traditional Arabic" pitchFamily="2" charset="-78"/>
                <a:cs typeface="AL-Mohanad" pitchFamily="2" charset="-78"/>
              </a:rPr>
              <a:t>( صورة واحدة</a:t>
            </a:r>
            <a:r>
              <a:rPr lang="ar-SA" b="1" dirty="0" err="1" smtClean="0">
                <a:latin typeface="Traditional Arabic" pitchFamily="2" charset="-78"/>
                <a:cs typeface="AL-Mohanad" pitchFamily="2" charset="-78"/>
              </a:rPr>
              <a:t>).</a:t>
            </a:r>
            <a:endParaRPr lang="en-US" b="1" dirty="0">
              <a:solidFill>
                <a:srgbClr val="002060"/>
              </a:solidFill>
              <a:latin typeface="Traditional Arabic" pitchFamily="2" charset="-78"/>
              <a:ea typeface="Times New Roman"/>
              <a:cs typeface="AL-Mohanad" pitchFamily="2" charset="-78"/>
            </a:endParaRPr>
          </a:p>
        </p:txBody>
      </p:sp>
      <p:sp>
        <p:nvSpPr>
          <p:cNvPr id="18" name="مستطيل 17"/>
          <p:cNvSpPr/>
          <p:nvPr/>
        </p:nvSpPr>
        <p:spPr>
          <a:xfrm>
            <a:off x="539552" y="5949280"/>
            <a:ext cx="4572000" cy="646331"/>
          </a:xfrm>
          <a:prstGeom prst="rect">
            <a:avLst/>
          </a:prstGeom>
        </p:spPr>
        <p:txBody>
          <a:bodyPr>
            <a:spAutoFit/>
          </a:bodyPr>
          <a:lstStyle/>
          <a:p>
            <a:pPr algn="ctr" rtl="1">
              <a:spcAft>
                <a:spcPts val="0"/>
              </a:spcAft>
              <a:tabLst>
                <a:tab pos="5274310" algn="l"/>
              </a:tabLst>
            </a:pPr>
            <a:r>
              <a:rPr lang="ar-SA" b="1" dirty="0" smtClean="0">
                <a:latin typeface="Traditional Arabic" pitchFamily="2" charset="-78"/>
                <a:cs typeface="AL-Mohanad" pitchFamily="2" charset="-78"/>
              </a:rPr>
              <a:t>عملية مستمرة تركز على مدى واسع من </a:t>
            </a:r>
            <a:r>
              <a:rPr lang="ar-SA" b="1" dirty="0" err="1" smtClean="0">
                <a:latin typeface="Traditional Arabic" pitchFamily="2" charset="-78"/>
                <a:cs typeface="AL-Mohanad" pitchFamily="2" charset="-78"/>
              </a:rPr>
              <a:t>نتاجات</a:t>
            </a:r>
            <a:r>
              <a:rPr lang="ar-SA" b="1" dirty="0" smtClean="0">
                <a:latin typeface="Traditional Arabic" pitchFamily="2" charset="-78"/>
                <a:cs typeface="AL-Mohanad" pitchFamily="2" charset="-78"/>
              </a:rPr>
              <a:t> </a:t>
            </a:r>
            <a:r>
              <a:rPr lang="ar-SA" b="1" dirty="0" err="1" smtClean="0">
                <a:latin typeface="Traditional Arabic" pitchFamily="2" charset="-78"/>
                <a:cs typeface="AL-Mohanad" pitchFamily="2" charset="-78"/>
              </a:rPr>
              <a:t>التعلم </a:t>
            </a:r>
            <a:r>
              <a:rPr lang="ar-SA" b="1" dirty="0" smtClean="0">
                <a:latin typeface="Traditional Arabic" pitchFamily="2" charset="-78"/>
                <a:cs typeface="AL-Mohanad" pitchFamily="2" charset="-78"/>
              </a:rPr>
              <a:t>(صور </a:t>
            </a:r>
            <a:r>
              <a:rPr lang="ar-SA" b="1" dirty="0" err="1" smtClean="0">
                <a:latin typeface="Traditional Arabic" pitchFamily="2" charset="-78"/>
                <a:cs typeface="AL-Mohanad" pitchFamily="2" charset="-78"/>
              </a:rPr>
              <a:t>متعددة ).</a:t>
            </a:r>
            <a:endParaRPr lang="en-US" b="1" dirty="0">
              <a:solidFill>
                <a:srgbClr val="002060"/>
              </a:solidFill>
              <a:latin typeface="Traditional Arabic" pitchFamily="2" charset="-78"/>
              <a:ea typeface="Times New Roman"/>
              <a:cs typeface="AL-Mohana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strVal val="#ppt_w*0.70"/>
                                          </p:val>
                                        </p:tav>
                                        <p:tav tm="100000">
                                          <p:val>
                                            <p:strVal val="#ppt_w"/>
                                          </p:val>
                                        </p:tav>
                                      </p:tavLst>
                                    </p:anim>
                                    <p:anim calcmode="lin" valueType="num">
                                      <p:cBhvr>
                                        <p:cTn id="8" dur="1000" fill="hold"/>
                                        <p:tgtEl>
                                          <p:spTgt spid="41986"/>
                                        </p:tgtEl>
                                        <p:attrNameLst>
                                          <p:attrName>ppt_h</p:attrName>
                                        </p:attrNameLst>
                                      </p:cBhvr>
                                      <p:tavLst>
                                        <p:tav tm="0">
                                          <p:val>
                                            <p:strVal val="#ppt_h"/>
                                          </p:val>
                                        </p:tav>
                                        <p:tav tm="100000">
                                          <p:val>
                                            <p:strVal val="#ppt_h"/>
                                          </p:val>
                                        </p:tav>
                                      </p:tavLst>
                                    </p:anim>
                                    <p:animEffect transition="in" filter="fade">
                                      <p:cBhvr>
                                        <p:cTn id="9" dur="10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ppt_x</p:attrName>
                                        </p:attrNameLst>
                                      </p:cBhvr>
                                      <p:tavLst>
                                        <p:tav tm="0">
                                          <p:val>
                                            <p:strVal val="#ppt_x-.2"/>
                                          </p:val>
                                        </p:tav>
                                        <p:tav tm="100000">
                                          <p:val>
                                            <p:strVal val="#ppt_x"/>
                                          </p:val>
                                        </p:tav>
                                      </p:tavLst>
                                    </p:anim>
                                    <p:anim calcmode="lin" valueType="num">
                                      <p:cBhvr>
                                        <p:cTn id="6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ppt_x</p:attrName>
                                        </p:attrNameLst>
                                      </p:cBhvr>
                                      <p:tavLst>
                                        <p:tav tm="0">
                                          <p:val>
                                            <p:strVal val="#ppt_x-.2"/>
                                          </p:val>
                                        </p:tav>
                                        <p:tav tm="100000">
                                          <p:val>
                                            <p:strVal val="#ppt_x"/>
                                          </p:val>
                                        </p:tav>
                                      </p:tavLst>
                                    </p:anim>
                                    <p:anim calcmode="lin" valueType="num">
                                      <p:cBhvr>
                                        <p:cTn id="7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1000" fill="hold"/>
                                        <p:tgtEl>
                                          <p:spTgt spid="13"/>
                                        </p:tgtEl>
                                        <p:attrNameLst>
                                          <p:attrName>ppt_x</p:attrName>
                                        </p:attrNameLst>
                                      </p:cBhvr>
                                      <p:tavLst>
                                        <p:tav tm="0">
                                          <p:val>
                                            <p:strVal val="#ppt_x-.2"/>
                                          </p:val>
                                        </p:tav>
                                        <p:tav tm="100000">
                                          <p:val>
                                            <p:strVal val="#ppt_x"/>
                                          </p:val>
                                        </p:tav>
                                      </p:tavLst>
                                    </p:anim>
                                    <p:anim calcmode="lin" valueType="num">
                                      <p:cBhvr>
                                        <p:cTn id="7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ppt_x</p:attrName>
                                        </p:attrNameLst>
                                      </p:cBhvr>
                                      <p:tavLst>
                                        <p:tav tm="0">
                                          <p:val>
                                            <p:strVal val="#ppt_x-.2"/>
                                          </p:val>
                                        </p:tav>
                                        <p:tav tm="100000">
                                          <p:val>
                                            <p:strVal val="#ppt_x"/>
                                          </p:val>
                                        </p:tav>
                                      </p:tavLst>
                                    </p:anim>
                                    <p:anim calcmode="lin" valueType="num">
                                      <p:cBhvr>
                                        <p:cTn id="8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ppt_x</p:attrName>
                                        </p:attrNameLst>
                                      </p:cBhvr>
                                      <p:tavLst>
                                        <p:tav tm="0">
                                          <p:val>
                                            <p:strVal val="#ppt_x-.2"/>
                                          </p:val>
                                        </p:tav>
                                        <p:tav tm="100000">
                                          <p:val>
                                            <p:strVal val="#ppt_x"/>
                                          </p:val>
                                        </p:tav>
                                      </p:tavLst>
                                    </p:anim>
                                    <p:anim calcmode="lin" valueType="num">
                                      <p:cBhvr>
                                        <p:cTn id="9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1000" fill="hold"/>
                                        <p:tgtEl>
                                          <p:spTgt spid="16"/>
                                        </p:tgtEl>
                                        <p:attrNameLst>
                                          <p:attrName>ppt_x</p:attrName>
                                        </p:attrNameLst>
                                      </p:cBhvr>
                                      <p:tavLst>
                                        <p:tav tm="0">
                                          <p:val>
                                            <p:strVal val="#ppt_x-.2"/>
                                          </p:val>
                                        </p:tav>
                                        <p:tav tm="100000">
                                          <p:val>
                                            <p:strVal val="#ppt_x"/>
                                          </p:val>
                                        </p:tav>
                                      </p:tavLst>
                                    </p:anim>
                                    <p:anim calcmode="lin" valueType="num">
                                      <p:cBhvr>
                                        <p:cTn id="9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ppt_x</p:attrName>
                                        </p:attrNameLst>
                                      </p:cBhvr>
                                      <p:tavLst>
                                        <p:tav tm="0">
                                          <p:val>
                                            <p:strVal val="#ppt_x-.2"/>
                                          </p:val>
                                        </p:tav>
                                        <p:tav tm="100000">
                                          <p:val>
                                            <p:strVal val="#ppt_x"/>
                                          </p:val>
                                        </p:tav>
                                      </p:tavLst>
                                    </p:anim>
                                    <p:anim calcmode="lin" valueType="num">
                                      <p:cBhvr>
                                        <p:cTn id="10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ppt_x</p:attrName>
                                        </p:attrNameLst>
                                      </p:cBhvr>
                                      <p:tavLst>
                                        <p:tav tm="0">
                                          <p:val>
                                            <p:strVal val="#ppt_x-.2"/>
                                          </p:val>
                                        </p:tav>
                                        <p:tav tm="100000">
                                          <p:val>
                                            <p:strVal val="#ppt_x"/>
                                          </p:val>
                                        </p:tav>
                                      </p:tavLst>
                                    </p:anim>
                                    <p:anim calcmode="lin" valueType="num">
                                      <p:cBhvr>
                                        <p:cTn id="1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72000" y="467961"/>
            <a:ext cx="3859535" cy="584775"/>
          </a:xfrm>
          <a:prstGeom prst="rect">
            <a:avLst/>
          </a:prstGeom>
          <a:noFill/>
          <a:ln w="9525">
            <a:noFill/>
            <a:miter lim="800000"/>
            <a:headEnd/>
            <a:tailEnd/>
          </a:ln>
        </p:spPr>
        <p:txBody>
          <a:bodyPr wrap="square">
            <a:spAutoFit/>
          </a:bodyPr>
          <a:lstStyle/>
          <a:p>
            <a:pPr algn="r" rtl="1">
              <a:spcBef>
                <a:spcPct val="50000"/>
              </a:spcBef>
            </a:pPr>
            <a:r>
              <a:rPr lang="ar-SA" sz="3200" b="1" dirty="0">
                <a:solidFill>
                  <a:srgbClr val="2E7174"/>
                </a:solidFill>
                <a:latin typeface="Traditional Arabic" pitchFamily="18" charset="-78"/>
                <a:cs typeface="PT Bold Heading" pitchFamily="2" charset="-78"/>
              </a:rPr>
              <a:t>استراتيجيات </a:t>
            </a:r>
            <a:r>
              <a:rPr lang="ar-SA" sz="3200" b="1" dirty="0" smtClean="0">
                <a:solidFill>
                  <a:srgbClr val="2E7174"/>
                </a:solidFill>
                <a:latin typeface="Traditional Arabic" pitchFamily="18" charset="-78"/>
                <a:cs typeface="PT Bold Heading" pitchFamily="2" charset="-78"/>
              </a:rPr>
              <a:t>التقويم</a:t>
            </a:r>
            <a:endParaRPr lang="en-US" sz="2400" b="1" dirty="0">
              <a:solidFill>
                <a:schemeClr val="folHlink"/>
              </a:solidFill>
              <a:cs typeface="PT Bold Heading" pitchFamily="2" charset="-78"/>
            </a:endParaRPr>
          </a:p>
        </p:txBody>
      </p:sp>
      <p:graphicFrame>
        <p:nvGraphicFramePr>
          <p:cNvPr id="2" name="Table 1"/>
          <p:cNvGraphicFramePr>
            <a:graphicFrameLocks noGrp="1"/>
          </p:cNvGraphicFramePr>
          <p:nvPr/>
        </p:nvGraphicFramePr>
        <p:xfrm>
          <a:off x="611560" y="1219200"/>
          <a:ext cx="7917954" cy="1743369"/>
        </p:xfrm>
        <a:graphic>
          <a:graphicData uri="http://schemas.openxmlformats.org/drawingml/2006/table">
            <a:tbl>
              <a:tblPr>
                <a:tableStyleId>{5C22544A-7EE6-4342-B048-85BDC9FD1C3A}</a:tableStyleId>
              </a:tblPr>
              <a:tblGrid>
                <a:gridCol w="7502261"/>
                <a:gridCol w="415693"/>
              </a:tblGrid>
              <a:tr h="459203">
                <a:tc>
                  <a:txBody>
                    <a:bodyPr/>
                    <a:lstStyle/>
                    <a:p>
                      <a:pPr algn="r" rtl="1">
                        <a:spcAft>
                          <a:spcPts val="0"/>
                        </a:spcAft>
                      </a:pPr>
                      <a:r>
                        <a:rPr lang="ar-SA" sz="2400" b="1" i="0" dirty="0">
                          <a:effectLst/>
                          <a:latin typeface="Traditional Arabic" pitchFamily="2" charset="-78"/>
                          <a:cs typeface="AL-Mohanad" pitchFamily="2" charset="-78"/>
                        </a:rPr>
                        <a:t>استراتيجية التقويم المعتمد على الأداء  </a:t>
                      </a:r>
                      <a:r>
                        <a:rPr lang="en-US" sz="2000" b="1" i="0" dirty="0" smtClean="0">
                          <a:effectLst/>
                          <a:latin typeface="Traditional Arabic" pitchFamily="2" charset="-78"/>
                          <a:cs typeface="AL-Mohanad" pitchFamily="2" charset="-78"/>
                        </a:rPr>
                        <a:t>Performance</a:t>
                      </a:r>
                      <a:r>
                        <a:rPr lang="en-US" sz="2400" b="1" i="0" dirty="0" smtClean="0">
                          <a:effectLst/>
                          <a:latin typeface="Traditional Arabic" pitchFamily="2" charset="-78"/>
                          <a:cs typeface="AL-Mohanad" pitchFamily="2" charset="-78"/>
                        </a:rPr>
                        <a:t> </a:t>
                      </a:r>
                      <a:r>
                        <a:rPr lang="en-US" sz="2000" b="1" i="0" dirty="0">
                          <a:effectLst/>
                          <a:latin typeface="Traditional Arabic" pitchFamily="2" charset="-78"/>
                          <a:cs typeface="AL-Mohanad" pitchFamily="2" charset="-78"/>
                        </a:rPr>
                        <a:t>Based Assessment</a:t>
                      </a:r>
                      <a:endParaRPr lang="en-US" sz="2400" b="1" i="0" dirty="0">
                        <a:effectLst/>
                        <a:latin typeface="Traditional Arabic" pitchFamily="2" charset="-78"/>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1</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459203">
                <a:tc>
                  <a:txBody>
                    <a:bodyPr/>
                    <a:lstStyle/>
                    <a:p>
                      <a:pPr algn="r" rtl="1">
                        <a:spcAft>
                          <a:spcPts val="0"/>
                        </a:spcAft>
                      </a:pPr>
                      <a:r>
                        <a:rPr lang="ar-SA" sz="2400" b="1" i="0" dirty="0">
                          <a:effectLst/>
                          <a:latin typeface="Traditional Arabic" pitchFamily="2" charset="-78"/>
                          <a:cs typeface="AL-Mohanad" pitchFamily="2" charset="-78"/>
                        </a:rPr>
                        <a:t>استراتيجية </a:t>
                      </a:r>
                      <a:r>
                        <a:rPr lang="ar-SA" sz="2400" b="1" i="0" dirty="0" smtClean="0">
                          <a:effectLst/>
                          <a:latin typeface="Traditional Arabic" pitchFamily="2" charset="-78"/>
                          <a:cs typeface="AL-Mohanad" pitchFamily="2" charset="-78"/>
                        </a:rPr>
                        <a:t>الملاحظة</a:t>
                      </a:r>
                      <a:r>
                        <a:rPr lang="en-US" sz="2400" b="1" i="0" dirty="0" smtClean="0">
                          <a:effectLst/>
                          <a:latin typeface="Traditional Arabic" pitchFamily="2" charset="-78"/>
                          <a:cs typeface="AL-Mohanad" pitchFamily="2" charset="-78"/>
                        </a:rPr>
                        <a:t>Observation                                              </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2</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321017">
                <a:tc>
                  <a:txBody>
                    <a:bodyPr/>
                    <a:lstStyle/>
                    <a:p>
                      <a:pPr algn="r" rtl="1">
                        <a:spcAft>
                          <a:spcPts val="0"/>
                        </a:spcAft>
                      </a:pPr>
                      <a:r>
                        <a:rPr lang="ar-SA" sz="2400" b="1" i="0" dirty="0">
                          <a:effectLst/>
                          <a:latin typeface="Traditional Arabic" pitchFamily="2" charset="-78"/>
                          <a:cs typeface="AL-Mohanad" pitchFamily="2" charset="-78"/>
                        </a:rPr>
                        <a:t>استراتيجية التواصل  </a:t>
                      </a:r>
                      <a:r>
                        <a:rPr lang="ar-SA" sz="2400" b="1" i="0" dirty="0" err="1" smtClean="0">
                          <a:effectLst/>
                          <a:latin typeface="Traditional Arabic" pitchFamily="2" charset="-78"/>
                          <a:cs typeface="AL-Mohanad" pitchFamily="2" charset="-78"/>
                        </a:rPr>
                        <a:t>.</a:t>
                      </a:r>
                      <a:r>
                        <a:rPr lang="ar-SA" sz="2400" b="1" i="0" dirty="0" smtClean="0">
                          <a:effectLst/>
                          <a:latin typeface="Traditional Arabic" pitchFamily="2" charset="-78"/>
                          <a:cs typeface="AL-Mohanad" pitchFamily="2" charset="-78"/>
                        </a:rPr>
                        <a:t>                                       </a:t>
                      </a:r>
                      <a:r>
                        <a:rPr lang="en-US" sz="2400" b="1" i="0" dirty="0" smtClean="0">
                          <a:effectLst/>
                          <a:latin typeface="Traditional Arabic" pitchFamily="2" charset="-78"/>
                          <a:cs typeface="AL-Mohanad" pitchFamily="2" charset="-78"/>
                        </a:rPr>
                        <a:t>Communication</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3</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459203">
                <a:tc>
                  <a:txBody>
                    <a:bodyPr/>
                    <a:lstStyle/>
                    <a:p>
                      <a:pPr algn="r" rtl="1">
                        <a:spcAft>
                          <a:spcPts val="0"/>
                        </a:spcAft>
                      </a:pPr>
                      <a:r>
                        <a:rPr lang="ar-SA" sz="2400" b="1" i="0" dirty="0">
                          <a:effectLst/>
                          <a:latin typeface="Traditional Arabic" pitchFamily="2" charset="-78"/>
                          <a:cs typeface="AL-Mohanad" pitchFamily="2" charset="-78"/>
                        </a:rPr>
                        <a:t>استراتيجية مراجعة الذات </a:t>
                      </a:r>
                      <a:r>
                        <a:rPr lang="en-US" sz="2400" b="1" i="0" dirty="0" smtClean="0">
                          <a:effectLst/>
                          <a:latin typeface="Traditional Arabic" pitchFamily="2" charset="-78"/>
                          <a:cs typeface="AL-Mohanad" pitchFamily="2" charset="-78"/>
                        </a:rPr>
                        <a:t>Reflection                                         </a:t>
                      </a:r>
                      <a:r>
                        <a:rPr lang="ar-SA" sz="2400" b="1" i="0" dirty="0" err="1" smtClean="0">
                          <a:effectLst/>
                          <a:latin typeface="Traditional Arabic" pitchFamily="2" charset="-78"/>
                          <a:cs typeface="AL-Mohanad" pitchFamily="2" charset="-78"/>
                        </a:rPr>
                        <a:t>.</a:t>
                      </a:r>
                      <a:r>
                        <a:rPr lang="ar-SA" sz="2400" b="1" i="0" dirty="0" smtClean="0">
                          <a:effectLst/>
                          <a:latin typeface="Traditional Arabic" pitchFamily="2" charset="-78"/>
                          <a:cs typeface="AL-Mohanad" pitchFamily="2" charset="-78"/>
                        </a:rPr>
                        <a:t> </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4</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bl>
          </a:graphicData>
        </a:graphic>
      </p:graphicFrame>
      <p:graphicFrame>
        <p:nvGraphicFramePr>
          <p:cNvPr id="4" name="Table 3"/>
          <p:cNvGraphicFramePr>
            <a:graphicFrameLocks noGrp="1"/>
          </p:cNvGraphicFramePr>
          <p:nvPr/>
        </p:nvGraphicFramePr>
        <p:xfrm>
          <a:off x="611560" y="3861048"/>
          <a:ext cx="7859216" cy="2057402"/>
        </p:xfrm>
        <a:graphic>
          <a:graphicData uri="http://schemas.openxmlformats.org/drawingml/2006/table">
            <a:tbl>
              <a:tblPr>
                <a:tableStyleId>{5C22544A-7EE6-4342-B048-85BDC9FD1C3A}</a:tableStyleId>
              </a:tblPr>
              <a:tblGrid>
                <a:gridCol w="7426598"/>
                <a:gridCol w="432618"/>
              </a:tblGrid>
              <a:tr h="385763">
                <a:tc>
                  <a:txBody>
                    <a:bodyPr/>
                    <a:lstStyle/>
                    <a:p>
                      <a:pPr algn="r" rtl="1">
                        <a:spcAft>
                          <a:spcPts val="0"/>
                        </a:spcAft>
                      </a:pPr>
                      <a:r>
                        <a:rPr lang="ar-SA" sz="2400" b="1" dirty="0">
                          <a:effectLst/>
                          <a:latin typeface="Traditional Arabic" pitchFamily="2" charset="-78"/>
                          <a:cs typeface="AL-Mohanad" pitchFamily="2" charset="-78"/>
                        </a:rPr>
                        <a:t>قوائم الرصد  </a:t>
                      </a:r>
                      <a:r>
                        <a:rPr lang="en-US" sz="2400" b="1" dirty="0" smtClean="0">
                          <a:effectLst/>
                          <a:latin typeface="Traditional Arabic" pitchFamily="2" charset="-78"/>
                          <a:cs typeface="AL-Mohanad" pitchFamily="2" charset="-78"/>
                        </a:rPr>
                        <a:t>Check List                                                          </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 </a:t>
                      </a:r>
                      <a:endParaRPr lang="en-US" sz="2400" b="1" dirty="0">
                        <a:effectLst/>
                        <a:latin typeface="Traditional Arabic" pitchFamily="2" charset="-78"/>
                        <a:cs typeface="AL-Mohanad" pitchFamily="2" charset="-78"/>
                      </a:endParaRPr>
                    </a:p>
                  </a:txBody>
                  <a:tcPr marL="68580" marR="68580" marT="0" marB="0"/>
                </a:tc>
                <a:tc>
                  <a:txBody>
                    <a:bodyPr/>
                    <a:lstStyle/>
                    <a:p>
                      <a:pPr algn="l" rtl="1">
                        <a:spcAft>
                          <a:spcPts val="0"/>
                        </a:spcAft>
                      </a:pPr>
                      <a:r>
                        <a:rPr lang="ar-SA" sz="2400" b="1" dirty="0">
                          <a:effectLst/>
                          <a:latin typeface="Traditional Arabic" pitchFamily="2" charset="-78"/>
                          <a:cs typeface="AL-Mohanad" pitchFamily="2" charset="-78"/>
                        </a:rPr>
                        <a:t>1</a:t>
                      </a:r>
                      <a:endParaRPr lang="en-US" sz="2400" b="1" dirty="0">
                        <a:effectLst/>
                        <a:latin typeface="Traditional Arabic" pitchFamily="2" charset="-78"/>
                        <a:ea typeface="Times New Roman"/>
                        <a:cs typeface="AL-Mohanad" pitchFamily="2" charset="-78"/>
                      </a:endParaRPr>
                    </a:p>
                  </a:txBody>
                  <a:tcPr marL="68580" marR="68580" marT="0" marB="0">
                    <a:solidFill>
                      <a:srgbClr val="2E7174"/>
                    </a:solidFill>
                  </a:tcPr>
                </a:tc>
              </a:tr>
              <a:tr h="385763">
                <a:tc>
                  <a:txBody>
                    <a:bodyPr/>
                    <a:lstStyle/>
                    <a:p>
                      <a:pPr algn="r" rtl="1">
                        <a:spcAft>
                          <a:spcPts val="0"/>
                        </a:spcAft>
                      </a:pPr>
                      <a:r>
                        <a:rPr lang="ar-SA" sz="2400" b="1" dirty="0">
                          <a:effectLst/>
                          <a:latin typeface="Traditional Arabic" pitchFamily="2" charset="-78"/>
                          <a:cs typeface="AL-Mohanad" pitchFamily="2" charset="-78"/>
                        </a:rPr>
                        <a:t>سلم التقدير </a:t>
                      </a:r>
                      <a:r>
                        <a:rPr lang="en-US" sz="2400" b="1" dirty="0" smtClean="0">
                          <a:effectLst/>
                          <a:latin typeface="Traditional Arabic" pitchFamily="2" charset="-78"/>
                          <a:cs typeface="AL-Mohanad" pitchFamily="2" charset="-78"/>
                        </a:rPr>
                        <a:t>.</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                                                    </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Rating </a:t>
                      </a:r>
                      <a:r>
                        <a:rPr lang="en-US" sz="2400" b="1" dirty="0">
                          <a:effectLst/>
                          <a:latin typeface="Traditional Arabic" pitchFamily="2" charset="-78"/>
                          <a:cs typeface="AL-Mohanad" pitchFamily="2" charset="-78"/>
                        </a:rPr>
                        <a:t>Scale</a:t>
                      </a:r>
                      <a:endParaRPr lang="en-US" sz="2400" b="1"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dirty="0">
                          <a:effectLst/>
                          <a:latin typeface="Traditional Arabic" pitchFamily="2" charset="-78"/>
                          <a:cs typeface="AL-Mohanad" pitchFamily="2" charset="-78"/>
                        </a:rPr>
                        <a:t>2</a:t>
                      </a:r>
                      <a:endParaRPr lang="en-US" sz="2400" b="1" dirty="0">
                        <a:effectLst/>
                        <a:latin typeface="Traditional Arabic" pitchFamily="2" charset="-78"/>
                        <a:ea typeface="Times New Roman"/>
                        <a:cs typeface="AL-Mohanad" pitchFamily="2" charset="-78"/>
                      </a:endParaRPr>
                    </a:p>
                  </a:txBody>
                  <a:tcPr marL="68580" marR="68580" marT="0" marB="0">
                    <a:solidFill>
                      <a:srgbClr val="2E7174"/>
                    </a:solidFill>
                  </a:tcPr>
                </a:tc>
              </a:tr>
              <a:tr h="385763">
                <a:tc>
                  <a:txBody>
                    <a:bodyPr/>
                    <a:lstStyle/>
                    <a:p>
                      <a:pPr algn="r" rtl="1">
                        <a:spcAft>
                          <a:spcPts val="0"/>
                        </a:spcAft>
                      </a:pPr>
                      <a:r>
                        <a:rPr lang="ar-SA" sz="2400" b="1" dirty="0">
                          <a:effectLst/>
                          <a:latin typeface="Traditional Arabic" pitchFamily="2" charset="-78"/>
                          <a:cs typeface="AL-Mohanad" pitchFamily="2" charset="-78"/>
                        </a:rPr>
                        <a:t>سلم التقدير اللفظي  </a:t>
                      </a:r>
                      <a:r>
                        <a:rPr lang="en-US" sz="2400" b="1" dirty="0" smtClean="0">
                          <a:effectLst/>
                          <a:latin typeface="Traditional Arabic" pitchFamily="2" charset="-78"/>
                          <a:cs typeface="AL-Mohanad" pitchFamily="2" charset="-78"/>
                        </a:rPr>
                        <a:t>.</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                                                 </a:t>
                      </a:r>
                      <a:r>
                        <a:rPr lang="ar-SA" sz="2400" b="1" dirty="0" smtClean="0">
                          <a:effectLst/>
                          <a:latin typeface="Traditional Arabic" pitchFamily="2" charset="-78"/>
                          <a:cs typeface="AL-Mohanad" pitchFamily="2" charset="-78"/>
                        </a:rPr>
                        <a:t> </a:t>
                      </a:r>
                      <a:r>
                        <a:rPr lang="en-US" sz="2400" b="1" dirty="0">
                          <a:effectLst/>
                          <a:latin typeface="Traditional Arabic" pitchFamily="2" charset="-78"/>
                          <a:cs typeface="AL-Mohanad" pitchFamily="2" charset="-78"/>
                        </a:rPr>
                        <a:t>Rubric</a:t>
                      </a:r>
                      <a:endParaRPr lang="en-US" sz="2400" b="1"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dirty="0">
                          <a:effectLst/>
                          <a:latin typeface="Traditional Arabic" pitchFamily="2" charset="-78"/>
                          <a:cs typeface="AL-Mohanad" pitchFamily="2" charset="-78"/>
                        </a:rPr>
                        <a:t>3</a:t>
                      </a:r>
                      <a:endParaRPr lang="en-US" sz="2400" b="1" dirty="0">
                        <a:effectLst/>
                        <a:latin typeface="Traditional Arabic" pitchFamily="2" charset="-78"/>
                        <a:ea typeface="Times New Roman"/>
                        <a:cs typeface="AL-Mohanad" pitchFamily="2" charset="-78"/>
                      </a:endParaRPr>
                    </a:p>
                  </a:txBody>
                  <a:tcPr marL="68580" marR="68580" marT="0" marB="0">
                    <a:solidFill>
                      <a:srgbClr val="2E7174"/>
                    </a:solidFill>
                  </a:tcPr>
                </a:tc>
              </a:tr>
              <a:tr h="385763">
                <a:tc>
                  <a:txBody>
                    <a:bodyPr/>
                    <a:lstStyle/>
                    <a:p>
                      <a:pPr algn="r" rtl="1">
                        <a:spcAft>
                          <a:spcPts val="0"/>
                        </a:spcAft>
                      </a:pPr>
                      <a:r>
                        <a:rPr lang="ar-SA" sz="2400" b="1" dirty="0">
                          <a:effectLst/>
                          <a:latin typeface="Traditional Arabic" pitchFamily="2" charset="-78"/>
                          <a:cs typeface="AL-Mohanad" pitchFamily="2" charset="-78"/>
                        </a:rPr>
                        <a:t>سجل وصف سير التعلم  </a:t>
                      </a:r>
                      <a:r>
                        <a:rPr lang="en-US" sz="2400" b="1" dirty="0" smtClean="0">
                          <a:effectLst/>
                          <a:latin typeface="Traditional Arabic" pitchFamily="2" charset="-78"/>
                          <a:cs typeface="AL-Mohanad" pitchFamily="2" charset="-78"/>
                        </a:rPr>
                        <a:t>.</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Learning Log                                   </a:t>
                      </a:r>
                      <a:r>
                        <a:rPr lang="ar-SA" sz="2400" b="1" dirty="0" smtClean="0">
                          <a:effectLst/>
                          <a:latin typeface="Traditional Arabic" pitchFamily="2" charset="-78"/>
                          <a:cs typeface="AL-Mohanad" pitchFamily="2" charset="-78"/>
                        </a:rPr>
                        <a:t>      </a:t>
                      </a:r>
                      <a:endParaRPr lang="en-US" sz="2400" b="1"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dirty="0">
                          <a:effectLst/>
                          <a:latin typeface="Traditional Arabic" pitchFamily="2" charset="-78"/>
                          <a:cs typeface="AL-Mohanad" pitchFamily="2" charset="-78"/>
                        </a:rPr>
                        <a:t>4</a:t>
                      </a:r>
                      <a:endParaRPr lang="en-US" sz="2400" b="1" dirty="0">
                        <a:effectLst/>
                        <a:latin typeface="Traditional Arabic" pitchFamily="2" charset="-78"/>
                        <a:ea typeface="Times New Roman"/>
                        <a:cs typeface="AL-Mohanad" pitchFamily="2" charset="-78"/>
                      </a:endParaRPr>
                    </a:p>
                  </a:txBody>
                  <a:tcPr marL="68580" marR="68580" marT="0" marB="0">
                    <a:solidFill>
                      <a:srgbClr val="2E7174"/>
                    </a:solidFill>
                  </a:tcPr>
                </a:tc>
              </a:tr>
              <a:tr h="514350">
                <a:tc>
                  <a:txBody>
                    <a:bodyPr/>
                    <a:lstStyle/>
                    <a:p>
                      <a:pPr algn="r" rtl="1">
                        <a:spcAft>
                          <a:spcPts val="0"/>
                        </a:spcAft>
                      </a:pPr>
                      <a:r>
                        <a:rPr lang="ar-SA" sz="2400" b="1" dirty="0">
                          <a:effectLst/>
                          <a:latin typeface="Traditional Arabic" pitchFamily="2" charset="-78"/>
                          <a:cs typeface="AL-Mohanad" pitchFamily="2" charset="-78"/>
                        </a:rPr>
                        <a:t>السجل القصصي ( سجل المعلم ) </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    </a:t>
                      </a:r>
                      <a:r>
                        <a:rPr lang="ar-SA" sz="2400" b="1" dirty="0" smtClean="0">
                          <a:effectLst/>
                          <a:latin typeface="Traditional Arabic" pitchFamily="2" charset="-78"/>
                          <a:cs typeface="AL-Mohanad" pitchFamily="2" charset="-78"/>
                        </a:rPr>
                        <a:t>  </a:t>
                      </a:r>
                      <a:r>
                        <a:rPr lang="en-US" sz="2400" b="1" dirty="0" smtClean="0">
                          <a:effectLst/>
                          <a:latin typeface="Traditional Arabic" pitchFamily="2" charset="-78"/>
                          <a:cs typeface="AL-Mohanad" pitchFamily="2" charset="-78"/>
                        </a:rPr>
                        <a:t>Anecdotal </a:t>
                      </a:r>
                      <a:r>
                        <a:rPr lang="en-US" sz="2400" b="1" dirty="0">
                          <a:effectLst/>
                          <a:latin typeface="Traditional Arabic" pitchFamily="2" charset="-78"/>
                          <a:cs typeface="AL-Mohanad" pitchFamily="2" charset="-78"/>
                        </a:rPr>
                        <a:t>Record</a:t>
                      </a:r>
                      <a:endParaRPr lang="en-US" sz="2400" b="1"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dirty="0">
                          <a:effectLst/>
                          <a:latin typeface="Traditional Arabic" pitchFamily="2" charset="-78"/>
                          <a:cs typeface="AL-Mohanad" pitchFamily="2" charset="-78"/>
                        </a:rPr>
                        <a:t>5</a:t>
                      </a:r>
                      <a:endParaRPr lang="en-US" sz="2400" b="1" dirty="0">
                        <a:effectLst/>
                        <a:latin typeface="Traditional Arabic" pitchFamily="2" charset="-78"/>
                        <a:ea typeface="Times New Roman"/>
                        <a:cs typeface="AL-Mohanad" pitchFamily="2" charset="-78"/>
                      </a:endParaRPr>
                    </a:p>
                  </a:txBody>
                  <a:tcPr marL="68580" marR="68580" marT="0" marB="0">
                    <a:solidFill>
                      <a:srgbClr val="2E7174"/>
                    </a:solidFill>
                  </a:tcPr>
                </a:tc>
              </a:tr>
            </a:tbl>
          </a:graphicData>
        </a:graphic>
      </p:graphicFrame>
      <p:sp>
        <p:nvSpPr>
          <p:cNvPr id="14376" name="Rectangle 54"/>
          <p:cNvSpPr>
            <a:spLocks noChangeArrowheads="1"/>
          </p:cNvSpPr>
          <p:nvPr/>
        </p:nvSpPr>
        <p:spPr bwMode="auto">
          <a:xfrm>
            <a:off x="5508104" y="3178423"/>
            <a:ext cx="2847975" cy="538609"/>
          </a:xfrm>
          <a:prstGeom prst="rect">
            <a:avLst/>
          </a:prstGeom>
          <a:noFill/>
          <a:ln w="9525">
            <a:noFill/>
            <a:miter lim="800000"/>
            <a:headEnd/>
            <a:tailEnd/>
          </a:ln>
        </p:spPr>
        <p:txBody>
          <a:bodyPr wrap="square" bIns="0" anchor="ctr">
            <a:spAutoFit/>
          </a:bodyPr>
          <a:lstStyle/>
          <a:p>
            <a:pPr algn="r" rtl="1" eaLnBrk="0" hangingPunct="0"/>
            <a:r>
              <a:rPr lang="ar-SA" sz="3200" b="1" dirty="0" smtClean="0">
                <a:solidFill>
                  <a:srgbClr val="2E7174"/>
                </a:solidFill>
                <a:latin typeface="Traditional Arabic" pitchFamily="18" charset="-78"/>
                <a:ea typeface="Times New Roman" pitchFamily="18" charset="0"/>
                <a:cs typeface="PT Bold Heading" pitchFamily="2" charset="-78"/>
              </a:rPr>
              <a:t>أدوات </a:t>
            </a:r>
            <a:r>
              <a:rPr lang="ar-SA" sz="3200" b="1" dirty="0" err="1">
                <a:solidFill>
                  <a:srgbClr val="2E7174"/>
                </a:solidFill>
                <a:latin typeface="Traditional Arabic" pitchFamily="18" charset="-78"/>
                <a:ea typeface="Times New Roman" pitchFamily="18" charset="0"/>
                <a:cs typeface="PT Bold Heading" pitchFamily="2" charset="-78"/>
              </a:rPr>
              <a:t>التقويم  </a:t>
            </a:r>
            <a:r>
              <a:rPr lang="ar-SA" sz="3200" b="1" dirty="0" err="1" smtClean="0">
                <a:solidFill>
                  <a:srgbClr val="2E7174"/>
                </a:solidFill>
                <a:latin typeface="Traditional Arabic" pitchFamily="18" charset="-78"/>
                <a:ea typeface="Times New Roman" pitchFamily="18" charset="0"/>
                <a:cs typeface="PT Bold Heading" pitchFamily="2" charset="-78"/>
              </a:rPr>
              <a:t>:</a:t>
            </a:r>
            <a:endParaRPr lang="en-US" sz="3200" b="1" dirty="0">
              <a:solidFill>
                <a:srgbClr val="2E7174"/>
              </a:solidFill>
              <a:latin typeface="Traditional Arabic" pitchFamily="18" charset="-78"/>
              <a:ea typeface="Times New Roman" pitchFamily="18" charset="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376"/>
                                        </p:tgtEl>
                                        <p:attrNameLst>
                                          <p:attrName>style.visibility</p:attrName>
                                        </p:attrNameLst>
                                      </p:cBhvr>
                                      <p:to>
                                        <p:strVal val="visible"/>
                                      </p:to>
                                    </p:set>
                                    <p:anim calcmode="lin" valueType="num">
                                      <p:cBhvr>
                                        <p:cTn id="21" dur="1000" fill="hold"/>
                                        <p:tgtEl>
                                          <p:spTgt spid="14376"/>
                                        </p:tgtEl>
                                        <p:attrNameLst>
                                          <p:attrName>ppt_w</p:attrName>
                                        </p:attrNameLst>
                                      </p:cBhvr>
                                      <p:tavLst>
                                        <p:tav tm="0">
                                          <p:val>
                                            <p:strVal val="#ppt_w*0.70"/>
                                          </p:val>
                                        </p:tav>
                                        <p:tav tm="100000">
                                          <p:val>
                                            <p:strVal val="#ppt_w"/>
                                          </p:val>
                                        </p:tav>
                                      </p:tavLst>
                                    </p:anim>
                                    <p:anim calcmode="lin" valueType="num">
                                      <p:cBhvr>
                                        <p:cTn id="22" dur="1000" fill="hold"/>
                                        <p:tgtEl>
                                          <p:spTgt spid="14376"/>
                                        </p:tgtEl>
                                        <p:attrNameLst>
                                          <p:attrName>ppt_h</p:attrName>
                                        </p:attrNameLst>
                                      </p:cBhvr>
                                      <p:tavLst>
                                        <p:tav tm="0">
                                          <p:val>
                                            <p:strVal val="#ppt_h"/>
                                          </p:val>
                                        </p:tav>
                                        <p:tav tm="100000">
                                          <p:val>
                                            <p:strVal val="#ppt_h"/>
                                          </p:val>
                                        </p:tav>
                                      </p:tavLst>
                                    </p:anim>
                                    <p:animEffect transition="in" filter="fade">
                                      <p:cBhvr>
                                        <p:cTn id="23" dur="1000"/>
                                        <p:tgtEl>
                                          <p:spTgt spid="1437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7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990600" y="1066800"/>
            <a:ext cx="7391400" cy="1828800"/>
          </a:xfrm>
          <a:prstGeom prst="roundRect">
            <a:avLst/>
          </a:prstGeom>
          <a:solidFill>
            <a:schemeClr val="accent6">
              <a:lumMod val="60000"/>
              <a:lumOff val="40000"/>
            </a:schemeClr>
          </a:solidFill>
          <a:ln>
            <a:no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مستطيل 2"/>
          <p:cNvSpPr/>
          <p:nvPr/>
        </p:nvSpPr>
        <p:spPr>
          <a:xfrm>
            <a:off x="1219200" y="1066800"/>
            <a:ext cx="6811480" cy="175432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ar-SA" sz="5400" b="1" dirty="0" err="1">
                <a:ln w="50800"/>
              </a:rPr>
              <a:t>س </a:t>
            </a:r>
            <a:r>
              <a:rPr lang="ar-SA" sz="5400" b="1" dirty="0">
                <a:ln w="50800"/>
              </a:rPr>
              <a:t>: فرقي بين </a:t>
            </a:r>
            <a:r>
              <a:rPr lang="en-US" sz="5400" b="1" dirty="0">
                <a:ln w="50800"/>
              </a:rPr>
              <a:t> </a:t>
            </a:r>
            <a:endParaRPr lang="ar-SA" sz="5400" b="1" dirty="0">
              <a:ln w="50800"/>
            </a:endParaRPr>
          </a:p>
          <a:p>
            <a:pPr algn="ctr">
              <a:defRPr/>
            </a:pPr>
            <a:r>
              <a:rPr lang="ar-SA" sz="5400" b="1" dirty="0">
                <a:ln w="50800"/>
              </a:rPr>
              <a:t>استراتيجيات التقويم </a:t>
            </a:r>
            <a:r>
              <a:rPr lang="ar-SA" sz="5400" b="1" dirty="0" err="1">
                <a:ln w="50800"/>
              </a:rPr>
              <a:t>وأدواته؟</a:t>
            </a:r>
            <a:r>
              <a:rPr lang="ar-SA" sz="5400" b="1" dirty="0">
                <a:ln w="50800"/>
              </a:rPr>
              <a:t> </a:t>
            </a:r>
          </a:p>
        </p:txBody>
      </p:sp>
      <p:pic>
        <p:nvPicPr>
          <p:cNvPr id="4" name="Picture 2" descr="C:\Users\hanan\Desktop\يحتاج لتصفية\صور\1.jpg"/>
          <p:cNvPicPr>
            <a:picLocks noChangeAspect="1" noChangeArrowheads="1"/>
          </p:cNvPicPr>
          <p:nvPr/>
        </p:nvPicPr>
        <p:blipFill>
          <a:blip r:embed="rId2" cstate="print"/>
          <a:srcRect/>
          <a:stretch>
            <a:fillRect/>
          </a:stretch>
        </p:blipFill>
        <p:spPr bwMode="auto">
          <a:xfrm>
            <a:off x="5638800" y="3124200"/>
            <a:ext cx="2843225" cy="3214686"/>
          </a:xfrm>
          <a:prstGeom prst="rect">
            <a:avLst/>
          </a:prstGeom>
          <a:ln>
            <a:noFill/>
          </a:ln>
          <a:effectLst>
            <a:softEdge rad="112500"/>
          </a:effectLst>
        </p:spPr>
      </p:pic>
      <p:pic>
        <p:nvPicPr>
          <p:cNvPr id="10247" name="Picture 10" descr="http://al3loom.com/wp-content/uploads/2011/02/التقويم-التربوي.jpg">
            <a:hlinkClick r:id="rId3"/>
          </p:cNvPr>
          <p:cNvPicPr>
            <a:picLocks noChangeAspect="1" noChangeArrowheads="1"/>
          </p:cNvPicPr>
          <p:nvPr/>
        </p:nvPicPr>
        <p:blipFill>
          <a:blip r:embed="rId4" cstate="print"/>
          <a:srcRect/>
          <a:stretch>
            <a:fillRect/>
          </a:stretch>
        </p:blipFill>
        <p:spPr bwMode="auto">
          <a:xfrm>
            <a:off x="1066800" y="3124200"/>
            <a:ext cx="4800600" cy="2971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6" descr="http://t1.gstatic.com/images?q=tbn:ANd9GcToEQrxGdf69UHPEkZJTJ8NVDzVafH1N72adF-QJEa1OIPJtFv_">
            <a:hlinkClick r:id="rId2"/>
          </p:cNvPr>
          <p:cNvSpPr>
            <a:spLocks noChangeAspect="1" noChangeArrowheads="1"/>
          </p:cNvSpPr>
          <p:nvPr/>
        </p:nvSpPr>
        <p:spPr bwMode="auto">
          <a:xfrm>
            <a:off x="0" y="-2076450"/>
            <a:ext cx="5715000" cy="4152900"/>
          </a:xfrm>
          <a:prstGeom prst="rect">
            <a:avLst/>
          </a:prstGeom>
          <a:noFill/>
          <a:ln w="9525">
            <a:noFill/>
            <a:miter lim="800000"/>
            <a:headEnd/>
            <a:tailEnd/>
          </a:ln>
        </p:spPr>
        <p:txBody>
          <a:bodyPr/>
          <a:lstStyle/>
          <a:p>
            <a:endParaRPr lang="ar-SA"/>
          </a:p>
        </p:txBody>
      </p:sp>
      <p:pic>
        <p:nvPicPr>
          <p:cNvPr id="11270" name="Picture 8" descr="http://t1.gstatic.com/images?q=tbn:ANd9GcToEQrxGdf69UHPEkZJTJ8NVDzVafH1N72adF-QJEa1OIPJtFv_">
            <a:hlinkClick r:id="rId2"/>
          </p:cNvPr>
          <p:cNvPicPr>
            <a:picLocks noChangeAspect="1" noChangeArrowheads="1"/>
          </p:cNvPicPr>
          <p:nvPr/>
        </p:nvPicPr>
        <p:blipFill>
          <a:blip r:embed="rId3" cstate="print"/>
          <a:srcRect/>
          <a:stretch>
            <a:fillRect/>
          </a:stretch>
        </p:blipFill>
        <p:spPr bwMode="auto">
          <a:xfrm>
            <a:off x="1835696" y="1772816"/>
            <a:ext cx="5750024" cy="4152900"/>
          </a:xfrm>
          <a:prstGeom prst="rect">
            <a:avLst/>
          </a:prstGeom>
          <a:ln>
            <a:noFill/>
          </a:ln>
          <a:effectLst>
            <a:softEdge rad="112500"/>
          </a:effectLst>
        </p:spPr>
      </p:pic>
      <p:sp>
        <p:nvSpPr>
          <p:cNvPr id="8" name="مربع نص 7"/>
          <p:cNvSpPr txBox="1"/>
          <p:nvPr/>
        </p:nvSpPr>
        <p:spPr>
          <a:xfrm>
            <a:off x="2362200" y="838200"/>
            <a:ext cx="5181600" cy="708025"/>
          </a:xfrm>
          <a:prstGeom prst="rect">
            <a:avLst/>
          </a:prstGeom>
          <a:noFill/>
        </p:spPr>
        <p:txBody>
          <a:bodyPr>
            <a:spAutoFit/>
          </a:bodyPr>
          <a:lstStyle/>
          <a:p>
            <a:pPr algn="ctr">
              <a:defRPr/>
            </a:pPr>
            <a:r>
              <a:rPr lang="ar-SA" sz="4000" b="1" dirty="0" smtClean="0">
                <a:solidFill>
                  <a:schemeClr val="tx2">
                    <a:lumMod val="50000"/>
                  </a:schemeClr>
                </a:solidFill>
                <a:cs typeface="PT Bold Heading" pitchFamily="2" charset="-78"/>
              </a:rPr>
              <a:t>استراتجيات التقويم </a:t>
            </a:r>
            <a:endParaRPr lang="en-US" sz="4000" b="1" dirty="0">
              <a:solidFill>
                <a:schemeClr val="tx2">
                  <a:lumMod val="50000"/>
                </a:schemeClr>
              </a:solidFill>
              <a:cs typeface="PT Bold Heading"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051720" y="764704"/>
            <a:ext cx="4795639" cy="707886"/>
          </a:xfrm>
          <a:prstGeom prst="rect">
            <a:avLst/>
          </a:prstGeom>
          <a:noFill/>
          <a:ln w="9525">
            <a:noFill/>
            <a:miter lim="800000"/>
            <a:headEnd/>
            <a:tailEnd/>
          </a:ln>
        </p:spPr>
        <p:txBody>
          <a:bodyPr wrap="square">
            <a:spAutoFit/>
          </a:bodyPr>
          <a:lstStyle/>
          <a:p>
            <a:pPr algn="r" rtl="1">
              <a:spcBef>
                <a:spcPct val="50000"/>
              </a:spcBef>
            </a:pPr>
            <a:r>
              <a:rPr lang="ar-SA" sz="4000" b="1" dirty="0">
                <a:solidFill>
                  <a:srgbClr val="2E7174"/>
                </a:solidFill>
                <a:latin typeface="Traditional Arabic" pitchFamily="18" charset="-78"/>
                <a:cs typeface="PT Bold Heading" pitchFamily="2" charset="-78"/>
              </a:rPr>
              <a:t>استراتيجيات </a:t>
            </a:r>
            <a:r>
              <a:rPr lang="ar-SA" sz="4000" b="1" dirty="0" smtClean="0">
                <a:solidFill>
                  <a:srgbClr val="2E7174"/>
                </a:solidFill>
                <a:latin typeface="Traditional Arabic" pitchFamily="18" charset="-78"/>
                <a:cs typeface="PT Bold Heading" pitchFamily="2" charset="-78"/>
              </a:rPr>
              <a:t>التقويم</a:t>
            </a:r>
            <a:endParaRPr lang="en-US" sz="3200" b="1" dirty="0">
              <a:solidFill>
                <a:schemeClr val="folHlink"/>
              </a:solidFill>
              <a:cs typeface="PT Bold Heading" pitchFamily="2" charset="-78"/>
            </a:endParaRPr>
          </a:p>
        </p:txBody>
      </p:sp>
      <p:graphicFrame>
        <p:nvGraphicFramePr>
          <p:cNvPr id="2" name="Table 1"/>
          <p:cNvGraphicFramePr>
            <a:graphicFrameLocks noGrp="1"/>
          </p:cNvGraphicFramePr>
          <p:nvPr/>
        </p:nvGraphicFramePr>
        <p:xfrm>
          <a:off x="683568" y="2636912"/>
          <a:ext cx="7701930" cy="1743369"/>
        </p:xfrm>
        <a:graphic>
          <a:graphicData uri="http://schemas.openxmlformats.org/drawingml/2006/table">
            <a:tbl>
              <a:tblPr>
                <a:tableStyleId>{5C22544A-7EE6-4342-B048-85BDC9FD1C3A}</a:tableStyleId>
              </a:tblPr>
              <a:tblGrid>
                <a:gridCol w="7297578"/>
                <a:gridCol w="404352"/>
              </a:tblGrid>
              <a:tr h="459203">
                <a:tc>
                  <a:txBody>
                    <a:bodyPr/>
                    <a:lstStyle/>
                    <a:p>
                      <a:pPr algn="r" rtl="1">
                        <a:spcAft>
                          <a:spcPts val="0"/>
                        </a:spcAft>
                      </a:pPr>
                      <a:r>
                        <a:rPr lang="ar-SA" sz="2400" b="1" i="0" dirty="0">
                          <a:effectLst/>
                          <a:latin typeface="Traditional Arabic" pitchFamily="2" charset="-78"/>
                          <a:cs typeface="AL-Mohanad" pitchFamily="2" charset="-78"/>
                        </a:rPr>
                        <a:t>استراتيجية التقويم المعتمد على الأداء  </a:t>
                      </a:r>
                      <a:r>
                        <a:rPr lang="en-US" sz="2000" b="1" i="0" dirty="0" smtClean="0">
                          <a:effectLst/>
                          <a:latin typeface="Traditional Arabic" pitchFamily="2" charset="-78"/>
                          <a:cs typeface="AL-Mohanad" pitchFamily="2" charset="-78"/>
                        </a:rPr>
                        <a:t>Performance</a:t>
                      </a:r>
                      <a:r>
                        <a:rPr lang="en-US" sz="2400" b="1" i="0" dirty="0" smtClean="0">
                          <a:effectLst/>
                          <a:latin typeface="Traditional Arabic" pitchFamily="2" charset="-78"/>
                          <a:cs typeface="AL-Mohanad" pitchFamily="2" charset="-78"/>
                        </a:rPr>
                        <a:t> </a:t>
                      </a:r>
                      <a:r>
                        <a:rPr lang="en-US" sz="2000" b="1" i="0" dirty="0">
                          <a:effectLst/>
                          <a:latin typeface="Traditional Arabic" pitchFamily="2" charset="-78"/>
                          <a:cs typeface="AL-Mohanad" pitchFamily="2" charset="-78"/>
                        </a:rPr>
                        <a:t>Based Assessment</a:t>
                      </a:r>
                      <a:endParaRPr lang="en-US" sz="2400" b="1" i="0" dirty="0">
                        <a:effectLst/>
                        <a:latin typeface="Traditional Arabic" pitchFamily="2" charset="-78"/>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1</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459203">
                <a:tc>
                  <a:txBody>
                    <a:bodyPr/>
                    <a:lstStyle/>
                    <a:p>
                      <a:pPr algn="r" rtl="1">
                        <a:spcAft>
                          <a:spcPts val="0"/>
                        </a:spcAft>
                      </a:pPr>
                      <a:r>
                        <a:rPr lang="ar-SA" sz="2400" b="1" i="0" dirty="0">
                          <a:effectLst/>
                          <a:latin typeface="Traditional Arabic" pitchFamily="2" charset="-78"/>
                          <a:cs typeface="AL-Mohanad" pitchFamily="2" charset="-78"/>
                        </a:rPr>
                        <a:t>استراتيجية </a:t>
                      </a:r>
                      <a:r>
                        <a:rPr lang="ar-SA" sz="2400" b="1" i="0" dirty="0" smtClean="0">
                          <a:effectLst/>
                          <a:latin typeface="Traditional Arabic" pitchFamily="2" charset="-78"/>
                          <a:cs typeface="AL-Mohanad" pitchFamily="2" charset="-78"/>
                        </a:rPr>
                        <a:t>الملاحظة</a:t>
                      </a:r>
                      <a:r>
                        <a:rPr lang="en-US" sz="2400" b="1" i="0" dirty="0" smtClean="0">
                          <a:effectLst/>
                          <a:latin typeface="Traditional Arabic" pitchFamily="2" charset="-78"/>
                          <a:cs typeface="AL-Mohanad" pitchFamily="2" charset="-78"/>
                        </a:rPr>
                        <a:t>Observation                                              </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2</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321017">
                <a:tc>
                  <a:txBody>
                    <a:bodyPr/>
                    <a:lstStyle/>
                    <a:p>
                      <a:pPr algn="r" rtl="1">
                        <a:spcAft>
                          <a:spcPts val="0"/>
                        </a:spcAft>
                      </a:pPr>
                      <a:r>
                        <a:rPr lang="ar-SA" sz="2400" b="1" i="0" dirty="0">
                          <a:effectLst/>
                          <a:latin typeface="Traditional Arabic" pitchFamily="2" charset="-78"/>
                          <a:cs typeface="AL-Mohanad" pitchFamily="2" charset="-78"/>
                        </a:rPr>
                        <a:t>استراتيجية التواصل  </a:t>
                      </a:r>
                      <a:r>
                        <a:rPr lang="ar-SA" sz="2400" b="1" i="0" dirty="0" err="1" smtClean="0">
                          <a:effectLst/>
                          <a:latin typeface="Traditional Arabic" pitchFamily="2" charset="-78"/>
                          <a:cs typeface="AL-Mohanad" pitchFamily="2" charset="-78"/>
                        </a:rPr>
                        <a:t>.</a:t>
                      </a:r>
                      <a:r>
                        <a:rPr lang="ar-SA" sz="2400" b="1" i="0" dirty="0" smtClean="0">
                          <a:effectLst/>
                          <a:latin typeface="Traditional Arabic" pitchFamily="2" charset="-78"/>
                          <a:cs typeface="AL-Mohanad" pitchFamily="2" charset="-78"/>
                        </a:rPr>
                        <a:t>                                       </a:t>
                      </a:r>
                      <a:r>
                        <a:rPr lang="en-US" sz="2400" b="1" i="0" dirty="0" smtClean="0">
                          <a:effectLst/>
                          <a:latin typeface="Traditional Arabic" pitchFamily="2" charset="-78"/>
                          <a:cs typeface="AL-Mohanad" pitchFamily="2" charset="-78"/>
                        </a:rPr>
                        <a:t>Communication</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3</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r h="459203">
                <a:tc>
                  <a:txBody>
                    <a:bodyPr/>
                    <a:lstStyle/>
                    <a:p>
                      <a:pPr algn="r" rtl="1">
                        <a:spcAft>
                          <a:spcPts val="0"/>
                        </a:spcAft>
                      </a:pPr>
                      <a:r>
                        <a:rPr lang="ar-SA" sz="2400" b="1" i="0" dirty="0">
                          <a:effectLst/>
                          <a:latin typeface="Traditional Arabic" pitchFamily="2" charset="-78"/>
                          <a:cs typeface="AL-Mohanad" pitchFamily="2" charset="-78"/>
                        </a:rPr>
                        <a:t>استراتيجية مراجعة الذات </a:t>
                      </a:r>
                      <a:r>
                        <a:rPr lang="en-US" sz="2400" b="1" i="0" dirty="0" smtClean="0">
                          <a:effectLst/>
                          <a:latin typeface="Traditional Arabic" pitchFamily="2" charset="-78"/>
                          <a:cs typeface="AL-Mohanad" pitchFamily="2" charset="-78"/>
                        </a:rPr>
                        <a:t>Reflection                                         </a:t>
                      </a:r>
                      <a:r>
                        <a:rPr lang="ar-SA" sz="2400" b="1" i="0" dirty="0" err="1" smtClean="0">
                          <a:effectLst/>
                          <a:latin typeface="Traditional Arabic" pitchFamily="2" charset="-78"/>
                          <a:cs typeface="AL-Mohanad" pitchFamily="2" charset="-78"/>
                        </a:rPr>
                        <a:t>.</a:t>
                      </a:r>
                      <a:r>
                        <a:rPr lang="ar-SA" sz="2400" b="1" i="0" dirty="0" smtClean="0">
                          <a:effectLst/>
                          <a:latin typeface="Traditional Arabic" pitchFamily="2" charset="-78"/>
                          <a:cs typeface="AL-Mohanad" pitchFamily="2" charset="-78"/>
                        </a:rPr>
                        <a:t> </a:t>
                      </a:r>
                      <a:endParaRPr lang="en-US" sz="2400" b="1" i="0" dirty="0">
                        <a:effectLst/>
                        <a:latin typeface="Traditional Arabic" pitchFamily="2" charset="-78"/>
                        <a:ea typeface="Times New Roman"/>
                        <a:cs typeface="AL-Mohanad" pitchFamily="2" charset="-78"/>
                      </a:endParaRPr>
                    </a:p>
                  </a:txBody>
                  <a:tcPr marL="68580" marR="68580" marT="0" marB="0"/>
                </a:tc>
                <a:tc>
                  <a:txBody>
                    <a:bodyPr/>
                    <a:lstStyle/>
                    <a:p>
                      <a:pPr algn="l" rtl="1">
                        <a:spcAft>
                          <a:spcPts val="0"/>
                        </a:spcAft>
                      </a:pPr>
                      <a:r>
                        <a:rPr lang="ar-SA" sz="2400" b="1" i="0" dirty="0">
                          <a:effectLst/>
                          <a:latin typeface="Traditional Arabic" pitchFamily="2" charset="-78"/>
                          <a:cs typeface="AL-Mohanad" pitchFamily="2" charset="-78"/>
                        </a:rPr>
                        <a:t>4</a:t>
                      </a:r>
                      <a:endParaRPr lang="en-US" sz="2400" b="1" i="0" dirty="0">
                        <a:effectLst/>
                        <a:latin typeface="Traditional Arabic" pitchFamily="2" charset="-78"/>
                        <a:ea typeface="Times New Roman"/>
                        <a:cs typeface="AL-Mohanad" pitchFamily="2" charset="-78"/>
                      </a:endParaRPr>
                    </a:p>
                  </a:txBody>
                  <a:tcPr marL="68580" marR="68580" marT="0" marB="0">
                    <a:solidFill>
                      <a:srgbClr val="2E717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3448" y="1038069"/>
          <a:ext cx="8001000" cy="4346959"/>
        </p:xfrm>
        <a:graphic>
          <a:graphicData uri="http://schemas.openxmlformats.org/drawingml/2006/table">
            <a:tbl>
              <a:tblPr>
                <a:tableStyleId>{5C22544A-7EE6-4342-B048-85BDC9FD1C3A}</a:tableStyleId>
              </a:tblPr>
              <a:tblGrid>
                <a:gridCol w="8001000"/>
              </a:tblGrid>
              <a:tr h="1093721">
                <a:tc>
                  <a:txBody>
                    <a:bodyPr/>
                    <a:lstStyle/>
                    <a:p>
                      <a:pPr algn="ctr" rtl="1">
                        <a:lnSpc>
                          <a:spcPct val="150000"/>
                        </a:lnSpc>
                        <a:spcAft>
                          <a:spcPts val="0"/>
                        </a:spcAft>
                      </a:pPr>
                      <a:endParaRPr lang="ar-SA" sz="4400" b="1" dirty="0" smtClean="0">
                        <a:solidFill>
                          <a:srgbClr val="2E7174"/>
                        </a:solidFill>
                        <a:effectLst/>
                        <a:latin typeface="Traditional Arabic" pitchFamily="2" charset="-78"/>
                        <a:cs typeface="AL-Mohanad" pitchFamily="2" charset="-78"/>
                      </a:endParaRPr>
                    </a:p>
                    <a:p>
                      <a:pPr marL="0" marR="0" indent="0" algn="ctr" defTabSz="914400" rtl="1" eaLnBrk="1" fontAlgn="auto" latinLnBrk="0" hangingPunct="1">
                        <a:lnSpc>
                          <a:spcPct val="150000"/>
                        </a:lnSpc>
                        <a:spcBef>
                          <a:spcPts val="0"/>
                        </a:spcBef>
                        <a:spcAft>
                          <a:spcPts val="0"/>
                        </a:spcAft>
                        <a:buClrTx/>
                        <a:buSzTx/>
                        <a:buFontTx/>
                        <a:buNone/>
                        <a:tabLst/>
                        <a:defRPr/>
                      </a:pPr>
                      <a:r>
                        <a:rPr lang="ar-SA" sz="4400" b="1" dirty="0" smtClean="0">
                          <a:solidFill>
                            <a:srgbClr val="2E7174"/>
                          </a:solidFill>
                          <a:effectLst/>
                          <a:latin typeface="Traditional Arabic" pitchFamily="2" charset="-78"/>
                          <a:cs typeface="AL-Mohanad" pitchFamily="2" charset="-78"/>
                        </a:rPr>
                        <a:t>نشاط </a:t>
                      </a:r>
                      <a:r>
                        <a:rPr lang="ar-SA" sz="4400" b="1" dirty="0" err="1" smtClean="0">
                          <a:solidFill>
                            <a:srgbClr val="2E7174"/>
                          </a:solidFill>
                          <a:effectLst/>
                          <a:latin typeface="Traditional Arabic" pitchFamily="2" charset="-78"/>
                          <a:cs typeface="AL-Mohanad" pitchFamily="2" charset="-78"/>
                        </a:rPr>
                        <a:t>رقم </a:t>
                      </a:r>
                      <a:r>
                        <a:rPr lang="ar-SA" sz="4400" b="1" dirty="0" smtClean="0">
                          <a:solidFill>
                            <a:srgbClr val="2E7174"/>
                          </a:solidFill>
                          <a:effectLst/>
                          <a:latin typeface="Traditional Arabic" pitchFamily="2" charset="-78"/>
                          <a:cs typeface="AL-Mohanad" pitchFamily="2" charset="-78"/>
                        </a:rPr>
                        <a:t>( </a:t>
                      </a:r>
                      <a:r>
                        <a:rPr lang="ar-SA" sz="4400" b="1" dirty="0" err="1" smtClean="0">
                          <a:solidFill>
                            <a:srgbClr val="2E7174"/>
                          </a:solidFill>
                          <a:effectLst/>
                          <a:latin typeface="Traditional Arabic" pitchFamily="2" charset="-78"/>
                          <a:cs typeface="AL-Mohanad" pitchFamily="2" charset="-78"/>
                        </a:rPr>
                        <a:t>2-2 )</a:t>
                      </a:r>
                      <a:endParaRPr lang="ar-SA" sz="4400" b="1" dirty="0" smtClean="0">
                        <a:solidFill>
                          <a:srgbClr val="2E7174"/>
                        </a:solidFill>
                        <a:effectLst/>
                        <a:latin typeface="Traditional Arabic" pitchFamily="2" charset="-78"/>
                        <a:cs typeface="AL-Mohanad"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35279">
                <a:tc>
                  <a:txBody>
                    <a:bodyPr/>
                    <a:lstStyle/>
                    <a:p>
                      <a:pPr algn="ctr" rtl="1">
                        <a:lnSpc>
                          <a:spcPct val="150000"/>
                        </a:lnSpc>
                        <a:spcAft>
                          <a:spcPts val="0"/>
                        </a:spcAft>
                      </a:pPr>
                      <a:r>
                        <a:rPr lang="ar-SA" sz="3200" b="1" dirty="0">
                          <a:solidFill>
                            <a:srgbClr val="002060"/>
                          </a:solidFill>
                          <a:effectLst/>
                          <a:latin typeface="Traditional Arabic" pitchFamily="2" charset="-78"/>
                          <a:cs typeface="AL-Mohanad" pitchFamily="2" charset="-78"/>
                        </a:rPr>
                        <a:t>ماذا نعني بالتقويم المعتمد على الأداء</a:t>
                      </a:r>
                      <a:r>
                        <a:rPr lang="ar-SA" sz="3200" b="1" dirty="0" smtClean="0">
                          <a:solidFill>
                            <a:srgbClr val="002060"/>
                          </a:solidFill>
                          <a:effectLst/>
                          <a:latin typeface="Traditional Arabic" pitchFamily="2" charset="-78"/>
                          <a:cs typeface="AL-Mohanad" pitchFamily="2" charset="-78"/>
                        </a:rPr>
                        <a:t>؟</a:t>
                      </a:r>
                    </a:p>
                    <a:p>
                      <a:pPr algn="ctr" rtl="1">
                        <a:lnSpc>
                          <a:spcPct val="150000"/>
                        </a:lnSpc>
                        <a:spcAft>
                          <a:spcPts val="0"/>
                        </a:spcAft>
                      </a:pPr>
                      <a:r>
                        <a:rPr lang="ar-SA" sz="3200" b="1" dirty="0" smtClean="0">
                          <a:solidFill>
                            <a:srgbClr val="002060"/>
                          </a:solidFill>
                          <a:effectLst/>
                          <a:latin typeface="Traditional Arabic" pitchFamily="2" charset="-78"/>
                          <a:cs typeface="AL-Mohanad" pitchFamily="2" charset="-78"/>
                        </a:rPr>
                        <a:t>اذكر اثنتين من الفعاليات التي تندرج تحت هذه الاستراتيجية</a:t>
                      </a:r>
                      <a:r>
                        <a:rPr lang="en-US" sz="3200" b="1" dirty="0" smtClean="0">
                          <a:solidFill>
                            <a:srgbClr val="002060"/>
                          </a:solidFill>
                          <a:effectLst/>
                          <a:latin typeface="Traditional Arabic" pitchFamily="2" charset="-78"/>
                          <a:cs typeface="AL-Mohanad" pitchFamily="2" charset="-78"/>
                        </a:rPr>
                        <a:t>.</a:t>
                      </a:r>
                      <a:endParaRPr lang="en-US" sz="3200" b="1" dirty="0">
                        <a:solidFill>
                          <a:srgbClr val="002060"/>
                        </a:solidFill>
                        <a:effectLst/>
                        <a:latin typeface="Traditional Arabic" pitchFamily="2" charset="-78"/>
                        <a:cs typeface="AL-Mohanad" pitchFamily="2" charset="-78"/>
                      </a:endParaRPr>
                    </a:p>
                    <a:p>
                      <a:pPr algn="ctr" rtl="1">
                        <a:lnSpc>
                          <a:spcPct val="150000"/>
                        </a:lnSpc>
                        <a:spcAft>
                          <a:spcPts val="0"/>
                        </a:spcAft>
                      </a:pPr>
                      <a:r>
                        <a:rPr lang="en-US" sz="3200" dirty="0" smtClean="0">
                          <a:solidFill>
                            <a:srgbClr val="002060"/>
                          </a:solidFill>
                          <a:effectLst/>
                          <a:latin typeface="Traditional Arabic" pitchFamily="2" charset="-78"/>
                          <a:cs typeface="AL-Mohanad" pitchFamily="2" charset="-78"/>
                        </a:rPr>
                        <a:t>)                                           </a:t>
                      </a:r>
                      <a:r>
                        <a:rPr lang="en-US" sz="3200" dirty="0">
                          <a:solidFill>
                            <a:srgbClr val="002060"/>
                          </a:solidFill>
                          <a:effectLst/>
                          <a:latin typeface="Traditional Arabic" pitchFamily="2" charset="-78"/>
                          <a:cs typeface="AL-Mohanad" pitchFamily="2" charset="-78"/>
                        </a:rPr>
                        <a:t> </a:t>
                      </a:r>
                      <a:r>
                        <a:rPr lang="ar-SA" sz="3200" dirty="0" smtClean="0">
                          <a:solidFill>
                            <a:srgbClr val="002060"/>
                          </a:solidFill>
                          <a:effectLst/>
                          <a:latin typeface="Traditional Arabic" pitchFamily="2" charset="-78"/>
                          <a:cs typeface="AL-Mohanad" pitchFamily="2" charset="-78"/>
                        </a:rPr>
                        <a:t>15 دقيقة)</a:t>
                      </a:r>
                      <a:endParaRPr lang="en-US" sz="3200" dirty="0">
                        <a:solidFill>
                          <a:srgbClr val="002060"/>
                        </a:solidFill>
                        <a:effectLst/>
                        <a:latin typeface="Traditional Arabic" pitchFamily="2" charset="-78"/>
                        <a:ea typeface="Times New Roman"/>
                        <a:cs typeface="AL-Mohanad"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 name="Picture 2"/>
          <p:cNvPicPr>
            <a:picLocks noChangeAspect="1" noChangeArrowheads="1"/>
          </p:cNvPicPr>
          <p:nvPr/>
        </p:nvPicPr>
        <p:blipFill>
          <a:blip r:embed="rId2" cstate="print"/>
          <a:srcRect r="11368"/>
          <a:stretch>
            <a:fillRect/>
          </a:stretch>
        </p:blipFill>
        <p:spPr bwMode="auto">
          <a:xfrm>
            <a:off x="323528"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282119" y="627732"/>
            <a:ext cx="1466345" cy="974287"/>
          </a:xfrm>
          <a:prstGeom prst="rect">
            <a:avLst/>
          </a:prstGeom>
          <a:noFill/>
          <a:ln w="9525">
            <a:noFill/>
            <a:miter lim="800000"/>
            <a:headEnd/>
            <a:tailEnd/>
          </a:ln>
        </p:spPr>
      </p:pic>
      <p:sp>
        <p:nvSpPr>
          <p:cNvPr id="6" name="Text Box 3"/>
          <p:cNvSpPr txBox="1">
            <a:spLocks noChangeArrowheads="1"/>
          </p:cNvSpPr>
          <p:nvPr/>
        </p:nvSpPr>
        <p:spPr bwMode="auto">
          <a:xfrm>
            <a:off x="395536" y="593393"/>
            <a:ext cx="8495928" cy="1323439"/>
          </a:xfrm>
          <a:prstGeom prst="rect">
            <a:avLst/>
          </a:prstGeom>
          <a:noFill/>
          <a:ln w="9525">
            <a:noFill/>
            <a:miter lim="800000"/>
            <a:headEnd/>
            <a:tailEnd/>
          </a:ln>
        </p:spPr>
        <p:txBody>
          <a:bodyPr wrap="square">
            <a:spAutoFit/>
          </a:bodyPr>
          <a:lstStyle/>
          <a:p>
            <a:pPr marL="457200" indent="-457200" algn="ctr" rtl="1">
              <a:spcBef>
                <a:spcPct val="50000"/>
              </a:spcBef>
            </a:pPr>
            <a:r>
              <a:rPr lang="ar-SA" sz="3200" dirty="0">
                <a:solidFill>
                  <a:srgbClr val="2E7174"/>
                </a:solidFill>
                <a:latin typeface="Traditional Arabic" pitchFamily="18" charset="-78"/>
                <a:cs typeface="PT Bold Heading" pitchFamily="2" charset="-78"/>
              </a:rPr>
              <a:t> </a:t>
            </a:r>
            <a:r>
              <a:rPr lang="ar-SA" sz="3200" b="1" dirty="0">
                <a:solidFill>
                  <a:srgbClr val="2E7174"/>
                </a:solidFill>
                <a:latin typeface="Traditional Arabic" pitchFamily="18" charset="-78"/>
                <a:cs typeface="PT Bold Heading" pitchFamily="2" charset="-78"/>
              </a:rPr>
              <a:t>استراتيجية التقويم المعتمد على </a:t>
            </a:r>
            <a:r>
              <a:rPr lang="ar-SA" sz="3200" b="1" dirty="0" smtClean="0">
                <a:solidFill>
                  <a:srgbClr val="2E7174"/>
                </a:solidFill>
                <a:latin typeface="Traditional Arabic" pitchFamily="18" charset="-78"/>
                <a:cs typeface="PT Bold Heading" pitchFamily="2" charset="-78"/>
              </a:rPr>
              <a:t>الأداء</a:t>
            </a:r>
          </a:p>
          <a:p>
            <a:pPr marL="457200" indent="-457200" algn="ctr" rtl="1">
              <a:spcBef>
                <a:spcPct val="50000"/>
              </a:spcBef>
            </a:pPr>
            <a:r>
              <a:rPr lang="en-US" sz="3200" b="1" dirty="0" smtClean="0">
                <a:solidFill>
                  <a:srgbClr val="2E7174"/>
                </a:solidFill>
                <a:latin typeface="Traditional Arabic" pitchFamily="18" charset="-78"/>
                <a:cs typeface="PT Bold Heading" pitchFamily="2" charset="-78"/>
              </a:rPr>
              <a:t>Performance-based </a:t>
            </a:r>
            <a:r>
              <a:rPr lang="en-US" sz="3200" b="1" dirty="0">
                <a:solidFill>
                  <a:srgbClr val="2E7174"/>
                </a:solidFill>
                <a:latin typeface="Traditional Arabic" pitchFamily="18" charset="-78"/>
                <a:cs typeface="PT Bold Heading" pitchFamily="2" charset="-78"/>
              </a:rPr>
              <a:t>Assessment</a:t>
            </a:r>
            <a:r>
              <a:rPr lang="en-US" sz="3200" dirty="0">
                <a:solidFill>
                  <a:srgbClr val="2E7174"/>
                </a:solidFill>
                <a:latin typeface="Traditional Arabic" pitchFamily="18" charset="-78"/>
                <a:cs typeface="PT Bold Heading"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64704"/>
            <a:ext cx="3595936" cy="823912"/>
          </a:xfrm>
        </p:spPr>
        <p:txBody>
          <a:bodyPr/>
          <a:lstStyle/>
          <a:p>
            <a:pPr eaLnBrk="1" hangingPunct="1">
              <a:defRPr/>
            </a:pPr>
            <a:r>
              <a:rPr kumimoji="1" lang="ar-JO" sz="3200" b="1" kern="1200" dirty="0">
                <a:solidFill>
                  <a:srgbClr val="2E7174"/>
                </a:solidFill>
                <a:effectLst/>
                <a:latin typeface="Traditional Arabic" pitchFamily="18" charset="-78"/>
                <a:ea typeface="+mn-ea"/>
                <a:cs typeface="PT Bold Heading" pitchFamily="2" charset="-78"/>
              </a:rPr>
              <a:t>التقويم </a:t>
            </a:r>
            <a:r>
              <a:rPr kumimoji="1" lang="ar-JO" sz="3200" b="1" kern="1200" dirty="0" smtClean="0">
                <a:solidFill>
                  <a:srgbClr val="2E7174"/>
                </a:solidFill>
                <a:effectLst/>
                <a:latin typeface="Traditional Arabic" pitchFamily="18" charset="-78"/>
                <a:ea typeface="+mn-ea"/>
                <a:cs typeface="PT Bold Heading" pitchFamily="2" charset="-78"/>
              </a:rPr>
              <a:t>الواقعي</a:t>
            </a:r>
            <a:endParaRPr kumimoji="1" lang="ar-SA" sz="3200" b="1" kern="1200" dirty="0">
              <a:solidFill>
                <a:srgbClr val="2E7174"/>
              </a:solidFill>
              <a:effectLst/>
              <a:latin typeface="Traditional Arabic" pitchFamily="18" charset="-78"/>
              <a:ea typeface="+mn-ea"/>
              <a:cs typeface="PT Bold Heading" pitchFamily="2" charset="-78"/>
            </a:endParaRPr>
          </a:p>
        </p:txBody>
      </p:sp>
      <p:sp>
        <p:nvSpPr>
          <p:cNvPr id="3" name="Content Placeholder 2"/>
          <p:cNvSpPr>
            <a:spLocks noGrp="1"/>
          </p:cNvSpPr>
          <p:nvPr>
            <p:ph idx="1"/>
          </p:nvPr>
        </p:nvSpPr>
        <p:spPr>
          <a:xfrm>
            <a:off x="467544" y="1800671"/>
            <a:ext cx="8208912" cy="4220617"/>
          </a:xfrm>
        </p:spPr>
        <p:txBody>
          <a:bodyPr/>
          <a:lstStyle/>
          <a:p>
            <a:pPr marL="0" indent="0" algn="just" rtl="1" eaLnBrk="1" hangingPunct="1">
              <a:buFont typeface="Wingdings" pitchFamily="2" charset="2"/>
              <a:buNone/>
              <a:defRPr/>
            </a:pPr>
            <a:r>
              <a:rPr kumimoji="1" lang="ar-SA" sz="2200" b="1" kern="1200" dirty="0">
                <a:solidFill>
                  <a:srgbClr val="002060"/>
                </a:solidFill>
                <a:effectLst/>
                <a:latin typeface="Traditional Arabic" pitchFamily="18" charset="-78"/>
                <a:cs typeface="AL-Mohanad" pitchFamily="2" charset="-78"/>
              </a:rPr>
              <a:t>مقدمة : إن الأولوية الأولى في خطة تطوير التعليم في المملكة العربية السعودية هي رفع مستوى تحصيل المتعلم وجعله محور العملية التعليمية التعلمية ،كما أن غاية أنموذج تطوير المدرسة هو تهيئة بيئة تربوية مناسبة بمكوناتها البشرية والمادية والمعنوية لبناء شخصية الطالب</a:t>
            </a:r>
            <a:r>
              <a:rPr kumimoji="1" lang="ar-SA" sz="2200" b="1" u="sng" kern="1200" dirty="0">
                <a:solidFill>
                  <a:srgbClr val="002060"/>
                </a:solidFill>
                <a:effectLst/>
                <a:latin typeface="Traditional Arabic" pitchFamily="18" charset="-78"/>
                <a:cs typeface="AL-Mohanad" pitchFamily="2" charset="-78"/>
              </a:rPr>
              <a:t> </a:t>
            </a:r>
            <a:r>
              <a:rPr kumimoji="1" lang="ar-SA" sz="2200" b="1" kern="1200" dirty="0">
                <a:solidFill>
                  <a:srgbClr val="002060"/>
                </a:solidFill>
                <a:effectLst/>
                <a:latin typeface="Traditional Arabic" pitchFamily="18" charset="-78"/>
                <a:cs typeface="AL-Mohanad" pitchFamily="2" charset="-78"/>
              </a:rPr>
              <a:t>بأبعادها المختلفة : </a:t>
            </a:r>
            <a:r>
              <a:rPr kumimoji="1" lang="ar-SA" sz="2200" b="1" u="sng" kern="1200" dirty="0">
                <a:solidFill>
                  <a:schemeClr val="accent3">
                    <a:lumMod val="50000"/>
                  </a:schemeClr>
                </a:solidFill>
                <a:effectLst/>
                <a:latin typeface="Traditional Arabic" pitchFamily="18" charset="-78"/>
                <a:cs typeface="AL-Mohanad" pitchFamily="2" charset="-78"/>
              </a:rPr>
              <a:t>أكاديمياً ، روحياً ، عقلياً ، اجتماعياً، نفسياً ، وبدنياً</a:t>
            </a:r>
            <a:r>
              <a:rPr lang="ar-SA" sz="2200" u="sng" dirty="0" smtClean="0">
                <a:solidFill>
                  <a:schemeClr val="accent3">
                    <a:lumMod val="50000"/>
                  </a:schemeClr>
                </a:solidFill>
                <a:cs typeface="AL-Mohanad" pitchFamily="2" charset="-78"/>
              </a:rPr>
              <a:t> </a:t>
            </a:r>
            <a:r>
              <a:rPr kumimoji="1" lang="ar-SA" sz="2200" b="1" kern="1200" dirty="0">
                <a:solidFill>
                  <a:srgbClr val="002060"/>
                </a:solidFill>
                <a:effectLst/>
                <a:latin typeface="Traditional Arabic" pitchFamily="18" charset="-78"/>
                <a:cs typeface="AL-Mohanad" pitchFamily="2" charset="-78"/>
              </a:rPr>
              <a:t>متمثلة في طالب يتحلى بالقيم الإسلامية معرفة وسلوكاً داخل المدرسة وخارجها , ومنتج للمعرفة ، قادر على التعلم مدى الحياة , ويمتلك مهارات حياتية ، ويتفاعل بوعي مع معطياتها , ويحقق مستويات تحصيلية وأدائية عالية .</a:t>
            </a:r>
          </a:p>
          <a:p>
            <a:pPr marL="0" indent="0" algn="just" rtl="1" eaLnBrk="1" hangingPunct="1">
              <a:buFont typeface="Wingdings" pitchFamily="2" charset="2"/>
              <a:buNone/>
              <a:defRPr/>
            </a:pPr>
            <a:r>
              <a:rPr kumimoji="1" lang="ar-SA" sz="2200" b="1" kern="1200" dirty="0">
                <a:solidFill>
                  <a:srgbClr val="002060"/>
                </a:solidFill>
                <a:effectLst/>
                <a:latin typeface="Traditional Arabic" pitchFamily="18" charset="-78"/>
                <a:cs typeface="AL-Mohanad" pitchFamily="2" charset="-78"/>
              </a:rPr>
              <a:t>أما فيما يخص التقويم فلم تَعدّ عملية التقويم غاية في ذاتها للمقارنة بين أداء المتعلم وأداء أقرانه ، لكنها</a:t>
            </a:r>
            <a:r>
              <a:rPr lang="ar-SA" sz="2200" dirty="0" smtClean="0">
                <a:cs typeface="AL-Mohanad" pitchFamily="2" charset="-78"/>
              </a:rPr>
              <a:t> </a:t>
            </a:r>
            <a:r>
              <a:rPr kumimoji="1" lang="ar-SA" sz="2200" b="1" u="sng" kern="1200" dirty="0">
                <a:solidFill>
                  <a:schemeClr val="accent3">
                    <a:lumMod val="50000"/>
                  </a:schemeClr>
                </a:solidFill>
                <a:effectLst/>
                <a:latin typeface="Traditional Arabic" pitchFamily="18" charset="-78"/>
                <a:cs typeface="AL-Mohanad" pitchFamily="2" charset="-78"/>
              </a:rPr>
              <a:t>تحولت إلى أساليب ونظم تنمي الشخصية المتكاملة والمتوازنة للمتعلم </a:t>
            </a:r>
            <a:r>
              <a:rPr kumimoji="1" lang="ar-SA" sz="2200" b="1" kern="1200" dirty="0">
                <a:solidFill>
                  <a:srgbClr val="002060"/>
                </a:solidFill>
                <a:effectLst/>
                <a:latin typeface="Traditional Arabic" pitchFamily="18" charset="-78"/>
                <a:cs typeface="AL-Mohanad" pitchFamily="2" charset="-78"/>
              </a:rPr>
              <a:t>، وما يمتلكه من مهارات وظيفية وفهم عميق لمضمون المواد الدراسية التي يكتسبها خلال تعلمه الذاتي وبحثه مما يمكنه من التعامل مع بيئته وإثرائها ، من هنا </a:t>
            </a:r>
            <a:r>
              <a:rPr kumimoji="1" lang="ar-SA" sz="2200" b="1" kern="1200" dirty="0" smtClean="0">
                <a:solidFill>
                  <a:srgbClr val="002060"/>
                </a:solidFill>
                <a:effectLst/>
                <a:latin typeface="Traditional Arabic" pitchFamily="18" charset="-78"/>
                <a:cs typeface="AL-Mohanad" pitchFamily="2" charset="-78"/>
              </a:rPr>
              <a:t>ظهر مفهوم </a:t>
            </a:r>
            <a:r>
              <a:rPr kumimoji="1" lang="ar-SA" sz="2200" b="1" kern="1200" dirty="0">
                <a:solidFill>
                  <a:srgbClr val="002060"/>
                </a:solidFill>
                <a:effectLst/>
                <a:latin typeface="Traditional Arabic" pitchFamily="18" charset="-78"/>
                <a:cs typeface="AL-Mohanad" pitchFamily="2" charset="-78"/>
              </a:rPr>
              <a:t>التقويم الواقعي الذي يظهر هذا التحول .</a:t>
            </a:r>
            <a:endParaRPr kumimoji="1" lang="en-US" sz="2200" b="1" kern="1200" dirty="0">
              <a:solidFill>
                <a:srgbClr val="002060"/>
              </a:solidFill>
              <a:effectLst/>
              <a:latin typeface="Traditional Arabic" pitchFamily="18" charset="-78"/>
              <a:cs typeface="AL-Mohanad" pitchFamily="2" charset="-78"/>
            </a:endParaRPr>
          </a:p>
        </p:txBody>
      </p:sp>
      <p:pic>
        <p:nvPicPr>
          <p:cNvPr id="4"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95536" y="548680"/>
            <a:ext cx="8495928" cy="1323439"/>
          </a:xfrm>
          <a:prstGeom prst="rect">
            <a:avLst/>
          </a:prstGeom>
          <a:noFill/>
          <a:ln w="9525">
            <a:noFill/>
            <a:miter lim="800000"/>
            <a:headEnd/>
            <a:tailEnd/>
          </a:ln>
        </p:spPr>
        <p:txBody>
          <a:bodyPr wrap="square">
            <a:spAutoFit/>
          </a:bodyPr>
          <a:lstStyle/>
          <a:p>
            <a:pPr marL="457200" indent="-457200" algn="ctr" rtl="1">
              <a:spcBef>
                <a:spcPct val="50000"/>
              </a:spcBef>
            </a:pPr>
            <a:r>
              <a:rPr lang="ar-SA" sz="3200" dirty="0">
                <a:solidFill>
                  <a:srgbClr val="2E7174"/>
                </a:solidFill>
                <a:latin typeface="Traditional Arabic" pitchFamily="18" charset="-78"/>
                <a:cs typeface="PT Bold Heading" pitchFamily="2" charset="-78"/>
              </a:rPr>
              <a:t> </a:t>
            </a:r>
            <a:r>
              <a:rPr lang="ar-SA" sz="3200" b="1" dirty="0">
                <a:solidFill>
                  <a:srgbClr val="2E7174"/>
                </a:solidFill>
                <a:latin typeface="Traditional Arabic" pitchFamily="18" charset="-78"/>
                <a:cs typeface="PT Bold Heading" pitchFamily="2" charset="-78"/>
              </a:rPr>
              <a:t>استراتيجية التقويم المعتمد على </a:t>
            </a:r>
            <a:r>
              <a:rPr lang="ar-SA" sz="3200" b="1" dirty="0" smtClean="0">
                <a:solidFill>
                  <a:srgbClr val="2E7174"/>
                </a:solidFill>
                <a:latin typeface="Traditional Arabic" pitchFamily="18" charset="-78"/>
                <a:cs typeface="PT Bold Heading" pitchFamily="2" charset="-78"/>
              </a:rPr>
              <a:t>الأداء</a:t>
            </a:r>
          </a:p>
          <a:p>
            <a:pPr marL="457200" indent="-457200" algn="ctr" rtl="1">
              <a:spcBef>
                <a:spcPct val="50000"/>
              </a:spcBef>
            </a:pPr>
            <a:r>
              <a:rPr lang="en-US" sz="3200" b="1" dirty="0" smtClean="0">
                <a:solidFill>
                  <a:srgbClr val="2E7174"/>
                </a:solidFill>
                <a:latin typeface="Traditional Arabic" pitchFamily="18" charset="-78"/>
                <a:cs typeface="PT Bold Heading" pitchFamily="2" charset="-78"/>
              </a:rPr>
              <a:t>Performance-based </a:t>
            </a:r>
            <a:r>
              <a:rPr lang="en-US" sz="3200" b="1" dirty="0">
                <a:solidFill>
                  <a:srgbClr val="2E7174"/>
                </a:solidFill>
                <a:latin typeface="Traditional Arabic" pitchFamily="18" charset="-78"/>
                <a:cs typeface="PT Bold Heading" pitchFamily="2" charset="-78"/>
              </a:rPr>
              <a:t>Assessment</a:t>
            </a:r>
            <a:r>
              <a:rPr lang="en-US" sz="3200" dirty="0">
                <a:solidFill>
                  <a:srgbClr val="2E7174"/>
                </a:solidFill>
                <a:latin typeface="Traditional Arabic" pitchFamily="18" charset="-78"/>
                <a:cs typeface="PT Bold Heading" pitchFamily="2" charset="-78"/>
              </a:rPr>
              <a:t> </a:t>
            </a:r>
          </a:p>
        </p:txBody>
      </p:sp>
      <p:sp>
        <p:nvSpPr>
          <p:cNvPr id="16387" name="Text Box 4"/>
          <p:cNvSpPr txBox="1">
            <a:spLocks noChangeArrowheads="1"/>
          </p:cNvSpPr>
          <p:nvPr/>
        </p:nvSpPr>
        <p:spPr bwMode="auto">
          <a:xfrm>
            <a:off x="755576" y="3917374"/>
            <a:ext cx="7560840" cy="1815882"/>
          </a:xfrm>
          <a:prstGeom prst="rect">
            <a:avLst/>
          </a:prstGeom>
          <a:noFill/>
          <a:ln w="9525">
            <a:noFill/>
            <a:miter lim="800000"/>
            <a:headEnd/>
            <a:tailEnd/>
          </a:ln>
        </p:spPr>
        <p:txBody>
          <a:bodyPr wrap="square">
            <a:spAutoFit/>
          </a:bodyPr>
          <a:lstStyle/>
          <a:p>
            <a:pPr algn="just" rtl="1">
              <a:spcBef>
                <a:spcPct val="50000"/>
              </a:spcBef>
            </a:pPr>
            <a:r>
              <a:rPr lang="ar-SA" sz="2800" b="1" dirty="0">
                <a:solidFill>
                  <a:srgbClr val="002060"/>
                </a:solidFill>
                <a:latin typeface="Traditional Arabic" pitchFamily="18" charset="-78"/>
                <a:cs typeface="AL-Mohanad" pitchFamily="2" charset="-78"/>
              </a:rPr>
              <a:t>قيام المتعلم بإظهار </a:t>
            </a:r>
            <a:r>
              <a:rPr lang="ar-SA" sz="2800" b="1" dirty="0" err="1">
                <a:solidFill>
                  <a:srgbClr val="002060"/>
                </a:solidFill>
                <a:latin typeface="Traditional Arabic" pitchFamily="18" charset="-78"/>
                <a:cs typeface="AL-Mohanad" pitchFamily="2" charset="-78"/>
              </a:rPr>
              <a:t>تعلمه </a:t>
            </a:r>
            <a:r>
              <a:rPr lang="ar-SA" sz="2800" b="1" dirty="0">
                <a:solidFill>
                  <a:srgbClr val="002060"/>
                </a:solidFill>
                <a:latin typeface="Traditional Arabic" pitchFamily="18" charset="-78"/>
                <a:cs typeface="AL-Mohanad" pitchFamily="2" charset="-78"/>
              </a:rPr>
              <a:t>، من خلال توظيف مهاراته في مواقف حياتية </a:t>
            </a:r>
            <a:r>
              <a:rPr lang="ar-SA" sz="2800" b="1" dirty="0" err="1">
                <a:solidFill>
                  <a:srgbClr val="002060"/>
                </a:solidFill>
                <a:latin typeface="Traditional Arabic" pitchFamily="18" charset="-78"/>
                <a:cs typeface="AL-Mohanad" pitchFamily="2" charset="-78"/>
              </a:rPr>
              <a:t>حقيقية</a:t>
            </a:r>
            <a:r>
              <a:rPr lang="ar-SA" sz="2800" b="1" dirty="0">
                <a:solidFill>
                  <a:srgbClr val="002060"/>
                </a:solidFill>
                <a:latin typeface="Traditional Arabic" pitchFamily="18" charset="-78"/>
                <a:cs typeface="AL-Mohanad" pitchFamily="2" charset="-78"/>
              </a:rPr>
              <a:t> ، أو مواقف تحاكي المواقف </a:t>
            </a:r>
            <a:r>
              <a:rPr lang="ar-SA" sz="2800" b="1" dirty="0" err="1">
                <a:solidFill>
                  <a:srgbClr val="002060"/>
                </a:solidFill>
                <a:latin typeface="Traditional Arabic" pitchFamily="18" charset="-78"/>
                <a:cs typeface="AL-Mohanad" pitchFamily="2" charset="-78"/>
              </a:rPr>
              <a:t>الحقيقية</a:t>
            </a:r>
            <a:r>
              <a:rPr lang="ar-SA" sz="2800" b="1" dirty="0">
                <a:solidFill>
                  <a:srgbClr val="002060"/>
                </a:solidFill>
                <a:latin typeface="Traditional Arabic" pitchFamily="18" charset="-78"/>
                <a:cs typeface="AL-Mohanad" pitchFamily="2" charset="-78"/>
              </a:rPr>
              <a:t> ، أو </a:t>
            </a:r>
            <a:r>
              <a:rPr lang="ar-SA" sz="2800" b="1" dirty="0" err="1">
                <a:solidFill>
                  <a:srgbClr val="002060"/>
                </a:solidFill>
                <a:latin typeface="Traditional Arabic" pitchFamily="18" charset="-78"/>
                <a:cs typeface="AL-Mohanad" pitchFamily="2" charset="-78"/>
              </a:rPr>
              <a:t>قيامه</a:t>
            </a:r>
            <a:r>
              <a:rPr lang="ar-SA" sz="2800" b="1" dirty="0">
                <a:solidFill>
                  <a:srgbClr val="002060"/>
                </a:solidFill>
                <a:latin typeface="Traditional Arabic" pitchFamily="18" charset="-78"/>
                <a:cs typeface="AL-Mohanad" pitchFamily="2" charset="-78"/>
              </a:rPr>
              <a:t> بعروض عملية يظهر من خلالها مدى إتقانه لما اكتسب من مهارات في ضوء </a:t>
            </a:r>
            <a:r>
              <a:rPr lang="ar-SA" sz="2800" b="1" dirty="0" err="1">
                <a:solidFill>
                  <a:srgbClr val="002060"/>
                </a:solidFill>
                <a:latin typeface="Traditional Arabic" pitchFamily="18" charset="-78"/>
                <a:cs typeface="AL-Mohanad" pitchFamily="2" charset="-78"/>
              </a:rPr>
              <a:t>النتاجات</a:t>
            </a:r>
            <a:r>
              <a:rPr lang="ar-SA" sz="2800" b="1" dirty="0">
                <a:solidFill>
                  <a:srgbClr val="002060"/>
                </a:solidFill>
                <a:latin typeface="Traditional Arabic" pitchFamily="18" charset="-78"/>
                <a:cs typeface="AL-Mohanad" pitchFamily="2" charset="-78"/>
              </a:rPr>
              <a:t> التعليمية المراد </a:t>
            </a:r>
            <a:r>
              <a:rPr lang="ar-SA" sz="2800" b="1" dirty="0" err="1">
                <a:solidFill>
                  <a:srgbClr val="002060"/>
                </a:solidFill>
                <a:latin typeface="Traditional Arabic" pitchFamily="18" charset="-78"/>
                <a:cs typeface="AL-Mohanad" pitchFamily="2" charset="-78"/>
              </a:rPr>
              <a:t>إنجازها.</a:t>
            </a:r>
            <a:r>
              <a:rPr lang="ar-SA" sz="2800" b="1" dirty="0">
                <a:solidFill>
                  <a:srgbClr val="002060"/>
                </a:solidFill>
                <a:latin typeface="Traditional Arabic" pitchFamily="18" charset="-78"/>
                <a:cs typeface="AL-Mohanad" pitchFamily="2" charset="-78"/>
              </a:rPr>
              <a:t> </a:t>
            </a:r>
            <a:endParaRPr lang="en-US" sz="2800" b="1" dirty="0">
              <a:solidFill>
                <a:srgbClr val="002060"/>
              </a:solidFill>
              <a:latin typeface="Traditional Arabic" pitchFamily="18" charset="-78"/>
              <a:cs typeface="AL-Mohanad" pitchFamily="2" charset="-78"/>
            </a:endParaRPr>
          </a:p>
        </p:txBody>
      </p:sp>
      <p:pic>
        <p:nvPicPr>
          <p:cNvPr id="50" name="Picture 2"/>
          <p:cNvPicPr>
            <a:picLocks noChangeAspect="1" noChangeArrowheads="1"/>
          </p:cNvPicPr>
          <p:nvPr/>
        </p:nvPicPr>
        <p:blipFill>
          <a:blip r:embed="rId2" cstate="print"/>
          <a:srcRect/>
          <a:stretch>
            <a:fillRect/>
          </a:stretch>
        </p:blipFill>
        <p:spPr bwMode="auto">
          <a:xfrm>
            <a:off x="1440160" y="1988840"/>
            <a:ext cx="6444208" cy="1875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1000" fill="hold"/>
                                        <p:tgtEl>
                                          <p:spTgt spid="50"/>
                                        </p:tgtEl>
                                        <p:attrNameLst>
                                          <p:attrName>ppt_w</p:attrName>
                                        </p:attrNameLst>
                                      </p:cBhvr>
                                      <p:tavLst>
                                        <p:tav tm="0">
                                          <p:val>
                                            <p:strVal val="#ppt_w+.3"/>
                                          </p:val>
                                        </p:tav>
                                        <p:tav tm="100000">
                                          <p:val>
                                            <p:strVal val="#ppt_w"/>
                                          </p:val>
                                        </p:tav>
                                      </p:tavLst>
                                    </p:anim>
                                    <p:anim calcmode="lin" valueType="num">
                                      <p:cBhvr>
                                        <p:cTn id="15" dur="1000" fill="hold"/>
                                        <p:tgtEl>
                                          <p:spTgt spid="50"/>
                                        </p:tgtEl>
                                        <p:attrNameLst>
                                          <p:attrName>ppt_h</p:attrName>
                                        </p:attrNameLst>
                                      </p:cBhvr>
                                      <p:tavLst>
                                        <p:tav tm="0">
                                          <p:val>
                                            <p:strVal val="#ppt_h"/>
                                          </p:val>
                                        </p:tav>
                                        <p:tav tm="100000">
                                          <p:val>
                                            <p:strVal val="#ppt_h"/>
                                          </p:val>
                                        </p:tav>
                                      </p:tavLst>
                                    </p:anim>
                                    <p:animEffect transition="in" filter="fade">
                                      <p:cBhvr>
                                        <p:cTn id="16" dur="1000"/>
                                        <p:tgtEl>
                                          <p:spTgt spid="50"/>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16387"/>
                                        </p:tgtEl>
                                        <p:attrNameLst>
                                          <p:attrName>style.visibility</p:attrName>
                                        </p:attrNameLst>
                                      </p:cBhvr>
                                      <p:to>
                                        <p:strVal val="visible"/>
                                      </p:to>
                                    </p:set>
                                    <p:anim calcmode="lin" valueType="num">
                                      <p:cBhvr>
                                        <p:cTn id="20" dur="1000" fill="hold"/>
                                        <p:tgtEl>
                                          <p:spTgt spid="16387"/>
                                        </p:tgtEl>
                                        <p:attrNameLst>
                                          <p:attrName>ppt_w</p:attrName>
                                        </p:attrNameLst>
                                      </p:cBhvr>
                                      <p:tavLst>
                                        <p:tav tm="0">
                                          <p:val>
                                            <p:strVal val="#ppt_w*0.70"/>
                                          </p:val>
                                        </p:tav>
                                        <p:tav tm="100000">
                                          <p:val>
                                            <p:strVal val="#ppt_w"/>
                                          </p:val>
                                        </p:tav>
                                      </p:tavLst>
                                    </p:anim>
                                    <p:anim calcmode="lin" valueType="num">
                                      <p:cBhvr>
                                        <p:cTn id="21" dur="1000" fill="hold"/>
                                        <p:tgtEl>
                                          <p:spTgt spid="16387"/>
                                        </p:tgtEl>
                                        <p:attrNameLst>
                                          <p:attrName>ppt_h</p:attrName>
                                        </p:attrNameLst>
                                      </p:cBhvr>
                                      <p:tavLst>
                                        <p:tav tm="0">
                                          <p:val>
                                            <p:strVal val="#ppt_h"/>
                                          </p:val>
                                        </p:tav>
                                        <p:tav tm="100000">
                                          <p:val>
                                            <p:strVal val="#ppt_h"/>
                                          </p:val>
                                        </p:tav>
                                      </p:tavLst>
                                    </p:anim>
                                    <p:animEffect transition="in" filter="fade">
                                      <p:cBhvr>
                                        <p:cTn id="22"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564904"/>
            <a:ext cx="6980312" cy="1362075"/>
          </a:xfrm>
        </p:spPr>
        <p:txBody>
          <a:bodyPr/>
          <a:lstStyle/>
          <a:p>
            <a:pPr algn="ctr"/>
            <a:r>
              <a:rPr lang="ar-SA" dirty="0" smtClean="0">
                <a:solidFill>
                  <a:srgbClr val="2E7174"/>
                </a:solidFill>
                <a:cs typeface="AL-Mohanad" pitchFamily="2" charset="-78"/>
              </a:rPr>
              <a:t>قراءة النشرة رقم 2</a:t>
            </a:r>
            <a:endParaRPr lang="ar-SA" dirty="0">
              <a:solidFill>
                <a:srgbClr val="2E7174"/>
              </a:solidFill>
              <a:cs typeface="AL-Mohanad"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899592" y="764704"/>
            <a:ext cx="6974904" cy="1077218"/>
          </a:xfrm>
          <a:prstGeom prst="rect">
            <a:avLst/>
          </a:prstGeom>
          <a:noFill/>
          <a:ln w="9525">
            <a:noFill/>
            <a:miter lim="800000"/>
            <a:headEnd/>
            <a:tailEnd/>
          </a:ln>
        </p:spPr>
        <p:txBody>
          <a:bodyPr wrap="square">
            <a:spAutoFit/>
          </a:bodyPr>
          <a:lstStyle/>
          <a:p>
            <a:pPr algn="r" rtl="1">
              <a:spcBef>
                <a:spcPct val="50000"/>
              </a:spcBef>
            </a:pPr>
            <a:r>
              <a:rPr lang="ar-SA" sz="3200" b="1" dirty="0">
                <a:solidFill>
                  <a:srgbClr val="2E7174"/>
                </a:solidFill>
                <a:latin typeface="Traditional Arabic" pitchFamily="18" charset="-78"/>
                <a:cs typeface="PT Bold Heading" pitchFamily="2" charset="-78"/>
              </a:rPr>
              <a:t>الفعاليات التي تندرج تحت هذه </a:t>
            </a:r>
            <a:r>
              <a:rPr lang="ar-SA" sz="3200" b="1" dirty="0" err="1">
                <a:solidFill>
                  <a:srgbClr val="2E7174"/>
                </a:solidFill>
                <a:latin typeface="Traditional Arabic" pitchFamily="18" charset="-78"/>
                <a:cs typeface="PT Bold Heading" pitchFamily="2" charset="-78"/>
              </a:rPr>
              <a:t>الاستراتيجية :</a:t>
            </a:r>
            <a:r>
              <a:rPr lang="ar-SA" sz="3200" b="1" dirty="0">
                <a:solidFill>
                  <a:srgbClr val="2E7174"/>
                </a:solidFill>
                <a:latin typeface="Traditional Arabic" pitchFamily="18" charset="-78"/>
                <a:cs typeface="PT Bold Heading" pitchFamily="2" charset="-78"/>
              </a:rPr>
              <a:t> </a:t>
            </a:r>
            <a:endParaRPr lang="en-US" sz="3200" b="1" dirty="0">
              <a:solidFill>
                <a:srgbClr val="2E7174"/>
              </a:solidFill>
              <a:latin typeface="Traditional Arabic" pitchFamily="18" charset="-78"/>
              <a:cs typeface="PT Bold Heading" pitchFamily="2" charset="-78"/>
            </a:endParaRPr>
          </a:p>
        </p:txBody>
      </p:sp>
      <p:grpSp>
        <p:nvGrpSpPr>
          <p:cNvPr id="2" name="Group 102"/>
          <p:cNvGrpSpPr>
            <a:grpSpLocks/>
          </p:cNvGrpSpPr>
          <p:nvPr/>
        </p:nvGrpSpPr>
        <p:grpSpPr bwMode="auto">
          <a:xfrm>
            <a:off x="755576" y="2780928"/>
            <a:ext cx="7653733" cy="2590800"/>
            <a:chOff x="-3" y="-3"/>
            <a:chExt cx="2986" cy="3036"/>
          </a:xfrm>
        </p:grpSpPr>
        <p:grpSp>
          <p:nvGrpSpPr>
            <p:cNvPr id="3" name="Group 100"/>
            <p:cNvGrpSpPr>
              <a:grpSpLocks/>
            </p:cNvGrpSpPr>
            <p:nvPr/>
          </p:nvGrpSpPr>
          <p:grpSpPr bwMode="auto">
            <a:xfrm>
              <a:off x="-3" y="0"/>
              <a:ext cx="2983" cy="3030"/>
              <a:chOff x="-3" y="0"/>
              <a:chExt cx="2983" cy="3030"/>
            </a:xfrm>
          </p:grpSpPr>
          <p:grpSp>
            <p:nvGrpSpPr>
              <p:cNvPr id="4" name="Group 73"/>
              <p:cNvGrpSpPr>
                <a:grpSpLocks/>
              </p:cNvGrpSpPr>
              <p:nvPr/>
            </p:nvGrpSpPr>
            <p:grpSpPr bwMode="auto">
              <a:xfrm>
                <a:off x="0" y="0"/>
                <a:ext cx="1310" cy="422"/>
                <a:chOff x="0" y="0"/>
                <a:chExt cx="1310" cy="422"/>
              </a:xfrm>
            </p:grpSpPr>
            <p:sp>
              <p:nvSpPr>
                <p:cNvPr id="16432" name="Rectangle 58"/>
                <p:cNvSpPr>
                  <a:spLocks noChangeArrowheads="1"/>
                </p:cNvSpPr>
                <p:nvPr/>
              </p:nvSpPr>
              <p:spPr bwMode="auto">
                <a:xfrm>
                  <a:off x="43" y="0"/>
                  <a:ext cx="1224" cy="422"/>
                </a:xfrm>
                <a:prstGeom prst="rect">
                  <a:avLst/>
                </a:prstGeom>
                <a:noFill/>
                <a:ln w="9525">
                  <a:noFill/>
                  <a:miter lim="800000"/>
                  <a:headEnd/>
                  <a:tailEnd/>
                </a:ln>
              </p:spPr>
              <p:txBody>
                <a:bodyPr/>
                <a:lstStyle/>
                <a:p>
                  <a:pPr rtl="1"/>
                  <a:r>
                    <a:rPr kumimoji="0" lang="en-US" sz="2400" b="1" dirty="0">
                      <a:solidFill>
                        <a:srgbClr val="002060"/>
                      </a:solidFill>
                      <a:latin typeface="Traditional Arabic" pitchFamily="18" charset="-78"/>
                      <a:cs typeface="AL-Mohanad" pitchFamily="2" charset="-78"/>
                    </a:rPr>
                    <a:t>Presentation</a:t>
                  </a:r>
                  <a:endParaRPr kumimoji="0" lang="ar-JO" sz="2400" b="1" dirty="0">
                    <a:solidFill>
                      <a:srgbClr val="002060"/>
                    </a:solidFill>
                    <a:latin typeface="Traditional Arabic" pitchFamily="18" charset="-78"/>
                    <a:cs typeface="AL-Mohanad" pitchFamily="2" charset="-78"/>
                  </a:endParaRPr>
                </a:p>
                <a:p>
                  <a:pPr algn="just" eaLnBrk="0" hangingPunct="0"/>
                  <a:endParaRPr kumimoji="0" lang="ar-JO" sz="2400" b="1" dirty="0">
                    <a:solidFill>
                      <a:srgbClr val="002060"/>
                    </a:solidFill>
                    <a:latin typeface="Traditional Arabic" pitchFamily="18" charset="-78"/>
                    <a:cs typeface="AL-Mohanad" pitchFamily="2" charset="-78"/>
                  </a:endParaRPr>
                </a:p>
              </p:txBody>
            </p:sp>
            <p:sp>
              <p:nvSpPr>
                <p:cNvPr id="16433" name="Rectangle 72"/>
                <p:cNvSpPr>
                  <a:spLocks noChangeArrowheads="1"/>
                </p:cNvSpPr>
                <p:nvPr/>
              </p:nvSpPr>
              <p:spPr bwMode="auto">
                <a:xfrm>
                  <a:off x="0" y="0"/>
                  <a:ext cx="131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5" name="Group 75"/>
              <p:cNvGrpSpPr>
                <a:grpSpLocks/>
              </p:cNvGrpSpPr>
              <p:nvPr/>
            </p:nvGrpSpPr>
            <p:grpSpPr bwMode="auto">
              <a:xfrm>
                <a:off x="1310" y="0"/>
                <a:ext cx="1670" cy="422"/>
                <a:chOff x="1310" y="0"/>
                <a:chExt cx="1670" cy="422"/>
              </a:xfrm>
            </p:grpSpPr>
            <p:sp>
              <p:nvSpPr>
                <p:cNvPr id="16430" name="Rectangle 59"/>
                <p:cNvSpPr>
                  <a:spLocks noChangeArrowheads="1"/>
                </p:cNvSpPr>
                <p:nvPr/>
              </p:nvSpPr>
              <p:spPr bwMode="auto">
                <a:xfrm>
                  <a:off x="1353" y="0"/>
                  <a:ext cx="1584" cy="422"/>
                </a:xfrm>
                <a:prstGeom prst="rect">
                  <a:avLst/>
                </a:prstGeom>
                <a:noFill/>
                <a:ln w="9525">
                  <a:noFill/>
                  <a:miter lim="800000"/>
                  <a:headEnd/>
                  <a:tailEnd/>
                </a:ln>
              </p:spPr>
              <p:txBody>
                <a:bodyPr rIns="518949" bIns="0"/>
                <a:lstStyle/>
                <a:p>
                  <a:pPr algn="just" rtl="1"/>
                  <a:r>
                    <a:rPr kumimoji="0" lang="ar-JO" sz="2400" b="1" dirty="0" err="1">
                      <a:solidFill>
                        <a:srgbClr val="002060"/>
                      </a:solidFill>
                      <a:latin typeface="Traditional Arabic" pitchFamily="18" charset="-78"/>
                      <a:cs typeface="AL-Mohanad" pitchFamily="2" charset="-78"/>
                    </a:rPr>
                    <a:t>1.</a:t>
                  </a:r>
                  <a:r>
                    <a:rPr kumimoji="0" lang="ar-JO" sz="2400" b="1" dirty="0">
                      <a:solidFill>
                        <a:srgbClr val="002060"/>
                      </a:solidFill>
                      <a:latin typeface="Traditional Arabic" pitchFamily="18" charset="-78"/>
                      <a:cs typeface="AL-Mohanad" pitchFamily="2" charset="-78"/>
                    </a:rPr>
                    <a:t> </a:t>
                  </a:r>
                  <a:r>
                    <a:rPr kumimoji="0" lang="ar-SA" sz="2400" b="1" dirty="0" err="1">
                      <a:solidFill>
                        <a:srgbClr val="002060"/>
                      </a:solidFill>
                      <a:latin typeface="Traditional Arabic" pitchFamily="18" charset="-78"/>
                      <a:cs typeface="AL-Mohanad" pitchFamily="2" charset="-78"/>
                    </a:rPr>
                    <a:t>التقديم .</a:t>
                  </a:r>
                  <a:endParaRPr kumimoji="0" lang="ar-SA" sz="2400" b="1" dirty="0">
                    <a:solidFill>
                      <a:srgbClr val="002060"/>
                    </a:solidFill>
                    <a:latin typeface="Traditional Arabic" pitchFamily="18" charset="-78"/>
                    <a:cs typeface="AL-Mohanad" pitchFamily="2" charset="-78"/>
                  </a:endParaRPr>
                </a:p>
                <a:p>
                  <a:pPr algn="just" eaLnBrk="0" hangingPunct="0"/>
                  <a:endParaRPr kumimoji="0" lang="ar-SA" sz="2400" b="1" dirty="0">
                    <a:solidFill>
                      <a:srgbClr val="002060"/>
                    </a:solidFill>
                    <a:latin typeface="Traditional Arabic" pitchFamily="18" charset="-78"/>
                    <a:cs typeface="AL-Mohanad" pitchFamily="2" charset="-78"/>
                  </a:endParaRPr>
                </a:p>
              </p:txBody>
            </p:sp>
            <p:sp>
              <p:nvSpPr>
                <p:cNvPr id="16431" name="Rectangle 74"/>
                <p:cNvSpPr>
                  <a:spLocks noChangeArrowheads="1"/>
                </p:cNvSpPr>
                <p:nvPr/>
              </p:nvSpPr>
              <p:spPr bwMode="auto">
                <a:xfrm>
                  <a:off x="1310" y="0"/>
                  <a:ext cx="167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6" name="Group 77"/>
              <p:cNvGrpSpPr>
                <a:grpSpLocks/>
              </p:cNvGrpSpPr>
              <p:nvPr/>
            </p:nvGrpSpPr>
            <p:grpSpPr bwMode="auto">
              <a:xfrm>
                <a:off x="0" y="422"/>
                <a:ext cx="1310" cy="422"/>
                <a:chOff x="0" y="422"/>
                <a:chExt cx="1310" cy="422"/>
              </a:xfrm>
            </p:grpSpPr>
            <p:sp>
              <p:nvSpPr>
                <p:cNvPr id="16428" name="Rectangle 60"/>
                <p:cNvSpPr>
                  <a:spLocks noChangeArrowheads="1"/>
                </p:cNvSpPr>
                <p:nvPr/>
              </p:nvSpPr>
              <p:spPr bwMode="auto">
                <a:xfrm>
                  <a:off x="43" y="422"/>
                  <a:ext cx="1224" cy="422"/>
                </a:xfrm>
                <a:prstGeom prst="rect">
                  <a:avLst/>
                </a:prstGeom>
                <a:noFill/>
                <a:ln w="9525">
                  <a:noFill/>
                  <a:miter lim="800000"/>
                  <a:headEnd/>
                  <a:tailEnd/>
                </a:ln>
              </p:spPr>
              <p:txBody>
                <a:bodyPr/>
                <a:lstStyle/>
                <a:p>
                  <a:pPr rtl="1"/>
                  <a:r>
                    <a:rPr kumimoji="0" lang="en-US" sz="2400" b="1">
                      <a:solidFill>
                        <a:srgbClr val="002060"/>
                      </a:solidFill>
                      <a:latin typeface="Traditional Arabic" pitchFamily="18" charset="-78"/>
                      <a:cs typeface="AL-Mohanad" pitchFamily="2" charset="-78"/>
                    </a:rPr>
                    <a:t>Demonstration</a:t>
                  </a:r>
                  <a:endParaRPr kumimoji="0" lang="ar-JO" sz="2400" b="1">
                    <a:solidFill>
                      <a:srgbClr val="002060"/>
                    </a:solidFill>
                    <a:latin typeface="Traditional Arabic" pitchFamily="18" charset="-78"/>
                    <a:cs typeface="AL-Mohanad" pitchFamily="2" charset="-78"/>
                  </a:endParaRPr>
                </a:p>
                <a:p>
                  <a:pPr algn="just" eaLnBrk="0" hangingPunct="0"/>
                  <a:endParaRPr kumimoji="0" lang="ar-JO" sz="2400" b="1">
                    <a:solidFill>
                      <a:srgbClr val="002060"/>
                    </a:solidFill>
                    <a:latin typeface="Traditional Arabic" pitchFamily="18" charset="-78"/>
                    <a:cs typeface="AL-Mohanad" pitchFamily="2" charset="-78"/>
                  </a:endParaRPr>
                </a:p>
              </p:txBody>
            </p:sp>
            <p:sp>
              <p:nvSpPr>
                <p:cNvPr id="16429" name="Rectangle 76"/>
                <p:cNvSpPr>
                  <a:spLocks noChangeArrowheads="1"/>
                </p:cNvSpPr>
                <p:nvPr/>
              </p:nvSpPr>
              <p:spPr bwMode="auto">
                <a:xfrm>
                  <a:off x="0" y="422"/>
                  <a:ext cx="131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7" name="Group 79"/>
              <p:cNvGrpSpPr>
                <a:grpSpLocks/>
              </p:cNvGrpSpPr>
              <p:nvPr/>
            </p:nvGrpSpPr>
            <p:grpSpPr bwMode="auto">
              <a:xfrm>
                <a:off x="1310" y="422"/>
                <a:ext cx="1670" cy="422"/>
                <a:chOff x="1310" y="422"/>
                <a:chExt cx="1670" cy="422"/>
              </a:xfrm>
            </p:grpSpPr>
            <p:sp>
              <p:nvSpPr>
                <p:cNvPr id="16426" name="Rectangle 61"/>
                <p:cNvSpPr>
                  <a:spLocks noChangeArrowheads="1"/>
                </p:cNvSpPr>
                <p:nvPr/>
              </p:nvSpPr>
              <p:spPr bwMode="auto">
                <a:xfrm>
                  <a:off x="1353" y="422"/>
                  <a:ext cx="1584" cy="422"/>
                </a:xfrm>
                <a:prstGeom prst="rect">
                  <a:avLst/>
                </a:prstGeom>
                <a:noFill/>
                <a:ln w="9525">
                  <a:noFill/>
                  <a:miter lim="800000"/>
                  <a:headEnd/>
                  <a:tailEnd/>
                </a:ln>
              </p:spPr>
              <p:txBody>
                <a:bodyPr rIns="518949" bIns="0"/>
                <a:lstStyle/>
                <a:p>
                  <a:pPr algn="just" rtl="1"/>
                  <a:r>
                    <a:rPr kumimoji="0" lang="ar-JO" sz="2400" b="1">
                      <a:solidFill>
                        <a:srgbClr val="002060"/>
                      </a:solidFill>
                      <a:latin typeface="Traditional Arabic" pitchFamily="18" charset="-78"/>
                      <a:cs typeface="AL-Mohanad" pitchFamily="2" charset="-78"/>
                    </a:rPr>
                    <a:t>2. </a:t>
                  </a:r>
                  <a:r>
                    <a:rPr kumimoji="0" lang="ar-SA" sz="2400" b="1">
                      <a:solidFill>
                        <a:srgbClr val="002060"/>
                      </a:solidFill>
                      <a:latin typeface="Traditional Arabic" pitchFamily="18" charset="-78"/>
                      <a:cs typeface="AL-Mohanad" pitchFamily="2" charset="-78"/>
                    </a:rPr>
                    <a:t>العرض التوضيحي.</a:t>
                  </a:r>
                </a:p>
                <a:p>
                  <a:pPr algn="just" eaLnBrk="0" hangingPunct="0"/>
                  <a:endParaRPr kumimoji="0" lang="ar-SA" sz="2400" b="1">
                    <a:solidFill>
                      <a:srgbClr val="002060"/>
                    </a:solidFill>
                    <a:latin typeface="Traditional Arabic" pitchFamily="18" charset="-78"/>
                    <a:cs typeface="AL-Mohanad" pitchFamily="2" charset="-78"/>
                  </a:endParaRPr>
                </a:p>
              </p:txBody>
            </p:sp>
            <p:sp>
              <p:nvSpPr>
                <p:cNvPr id="16427" name="Rectangle 78"/>
                <p:cNvSpPr>
                  <a:spLocks noChangeArrowheads="1"/>
                </p:cNvSpPr>
                <p:nvPr/>
              </p:nvSpPr>
              <p:spPr bwMode="auto">
                <a:xfrm>
                  <a:off x="1310" y="422"/>
                  <a:ext cx="167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8" name="Group 81"/>
              <p:cNvGrpSpPr>
                <a:grpSpLocks/>
              </p:cNvGrpSpPr>
              <p:nvPr/>
            </p:nvGrpSpPr>
            <p:grpSpPr bwMode="auto">
              <a:xfrm>
                <a:off x="0" y="844"/>
                <a:ext cx="1310" cy="422"/>
                <a:chOff x="0" y="844"/>
                <a:chExt cx="1310" cy="422"/>
              </a:xfrm>
            </p:grpSpPr>
            <p:sp>
              <p:nvSpPr>
                <p:cNvPr id="16424" name="Rectangle 62"/>
                <p:cNvSpPr>
                  <a:spLocks noChangeArrowheads="1"/>
                </p:cNvSpPr>
                <p:nvPr/>
              </p:nvSpPr>
              <p:spPr bwMode="auto">
                <a:xfrm>
                  <a:off x="43" y="844"/>
                  <a:ext cx="1224" cy="422"/>
                </a:xfrm>
                <a:prstGeom prst="rect">
                  <a:avLst/>
                </a:prstGeom>
                <a:noFill/>
                <a:ln w="9525">
                  <a:noFill/>
                  <a:miter lim="800000"/>
                  <a:headEnd/>
                  <a:tailEnd/>
                </a:ln>
              </p:spPr>
              <p:txBody>
                <a:bodyPr/>
                <a:lstStyle/>
                <a:p>
                  <a:pPr rtl="1"/>
                  <a:r>
                    <a:rPr kumimoji="0" lang="en-US" sz="2400" b="1">
                      <a:solidFill>
                        <a:srgbClr val="002060"/>
                      </a:solidFill>
                      <a:latin typeface="Traditional Arabic" pitchFamily="18" charset="-78"/>
                      <a:cs typeface="AL-Mohanad" pitchFamily="2" charset="-78"/>
                    </a:rPr>
                    <a:t>Performance</a:t>
                  </a:r>
                  <a:endParaRPr kumimoji="0" lang="ar-JO" sz="2400" b="1">
                    <a:solidFill>
                      <a:srgbClr val="002060"/>
                    </a:solidFill>
                    <a:latin typeface="Traditional Arabic" pitchFamily="18" charset="-78"/>
                    <a:cs typeface="AL-Mohanad" pitchFamily="2" charset="-78"/>
                  </a:endParaRPr>
                </a:p>
                <a:p>
                  <a:pPr algn="just" eaLnBrk="0" hangingPunct="0"/>
                  <a:endParaRPr kumimoji="0" lang="ar-JO" sz="2400" b="1">
                    <a:solidFill>
                      <a:srgbClr val="002060"/>
                    </a:solidFill>
                    <a:latin typeface="Traditional Arabic" pitchFamily="18" charset="-78"/>
                    <a:cs typeface="AL-Mohanad" pitchFamily="2" charset="-78"/>
                  </a:endParaRPr>
                </a:p>
              </p:txBody>
            </p:sp>
            <p:sp>
              <p:nvSpPr>
                <p:cNvPr id="16425" name="Rectangle 80"/>
                <p:cNvSpPr>
                  <a:spLocks noChangeArrowheads="1"/>
                </p:cNvSpPr>
                <p:nvPr/>
              </p:nvSpPr>
              <p:spPr bwMode="auto">
                <a:xfrm>
                  <a:off x="0" y="844"/>
                  <a:ext cx="131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9" name="Group 83"/>
              <p:cNvGrpSpPr>
                <a:grpSpLocks/>
              </p:cNvGrpSpPr>
              <p:nvPr/>
            </p:nvGrpSpPr>
            <p:grpSpPr bwMode="auto">
              <a:xfrm>
                <a:off x="1310" y="844"/>
                <a:ext cx="1670" cy="422"/>
                <a:chOff x="1310" y="844"/>
                <a:chExt cx="1670" cy="422"/>
              </a:xfrm>
            </p:grpSpPr>
            <p:sp>
              <p:nvSpPr>
                <p:cNvPr id="16422" name="Rectangle 63"/>
                <p:cNvSpPr>
                  <a:spLocks noChangeArrowheads="1"/>
                </p:cNvSpPr>
                <p:nvPr/>
              </p:nvSpPr>
              <p:spPr bwMode="auto">
                <a:xfrm>
                  <a:off x="1353" y="844"/>
                  <a:ext cx="1584" cy="422"/>
                </a:xfrm>
                <a:prstGeom prst="rect">
                  <a:avLst/>
                </a:prstGeom>
                <a:noFill/>
                <a:ln w="9525">
                  <a:noFill/>
                  <a:miter lim="800000"/>
                  <a:headEnd/>
                  <a:tailEnd/>
                </a:ln>
              </p:spPr>
              <p:txBody>
                <a:bodyPr rIns="518949" bIns="0"/>
                <a:lstStyle/>
                <a:p>
                  <a:pPr algn="just" rtl="1"/>
                  <a:r>
                    <a:rPr kumimoji="0" lang="ar-JO" sz="2400" b="1" dirty="0" err="1">
                      <a:solidFill>
                        <a:srgbClr val="002060"/>
                      </a:solidFill>
                      <a:latin typeface="Traditional Arabic" pitchFamily="18" charset="-78"/>
                      <a:cs typeface="AL-Mohanad" pitchFamily="2" charset="-78"/>
                    </a:rPr>
                    <a:t>3.</a:t>
                  </a:r>
                  <a:r>
                    <a:rPr kumimoji="0" lang="ar-JO" sz="2400" b="1" dirty="0">
                      <a:solidFill>
                        <a:srgbClr val="002060"/>
                      </a:solidFill>
                      <a:latin typeface="Traditional Arabic" pitchFamily="18" charset="-78"/>
                      <a:cs typeface="AL-Mohanad" pitchFamily="2" charset="-78"/>
                    </a:rPr>
                    <a:t> </a:t>
                  </a:r>
                  <a:r>
                    <a:rPr kumimoji="0" lang="ar-SA" sz="2400" b="1" dirty="0" err="1">
                      <a:solidFill>
                        <a:srgbClr val="002060"/>
                      </a:solidFill>
                      <a:latin typeface="Traditional Arabic" pitchFamily="18" charset="-78"/>
                      <a:cs typeface="AL-Mohanad" pitchFamily="2" charset="-78"/>
                    </a:rPr>
                    <a:t>الأداء</a:t>
                  </a:r>
                  <a:r>
                    <a:rPr kumimoji="0" lang="ar-SA" sz="2400" b="1" dirty="0" err="1" smtClean="0">
                      <a:solidFill>
                        <a:srgbClr val="002060"/>
                      </a:solidFill>
                      <a:latin typeface="Traditional Arabic" pitchFamily="18" charset="-78"/>
                      <a:cs typeface="AL-Mohanad" pitchFamily="2" charset="-78"/>
                    </a:rPr>
                    <a:t>.</a:t>
                  </a:r>
                  <a:r>
                    <a:rPr kumimoji="0" lang="ar-SA" sz="2400" b="1" dirty="0" smtClean="0">
                      <a:solidFill>
                        <a:srgbClr val="002060"/>
                      </a:solidFill>
                      <a:latin typeface="Traditional Arabic" pitchFamily="18" charset="-78"/>
                      <a:cs typeface="AL-Mohanad" pitchFamily="2" charset="-78"/>
                    </a:rPr>
                    <a:t> العملي </a:t>
                  </a:r>
                  <a:endParaRPr kumimoji="0" lang="ar-SA" sz="2400" b="1" dirty="0">
                    <a:solidFill>
                      <a:srgbClr val="002060"/>
                    </a:solidFill>
                    <a:latin typeface="Traditional Arabic" pitchFamily="18" charset="-78"/>
                    <a:cs typeface="AL-Mohanad" pitchFamily="2" charset="-78"/>
                  </a:endParaRPr>
                </a:p>
                <a:p>
                  <a:pPr algn="just" eaLnBrk="0" hangingPunct="0"/>
                  <a:endParaRPr kumimoji="0" lang="ar-SA" sz="2400" b="1" dirty="0">
                    <a:solidFill>
                      <a:srgbClr val="002060"/>
                    </a:solidFill>
                    <a:latin typeface="Traditional Arabic" pitchFamily="18" charset="-78"/>
                    <a:cs typeface="AL-Mohanad" pitchFamily="2" charset="-78"/>
                  </a:endParaRPr>
                </a:p>
              </p:txBody>
            </p:sp>
            <p:sp>
              <p:nvSpPr>
                <p:cNvPr id="16423" name="Rectangle 82"/>
                <p:cNvSpPr>
                  <a:spLocks noChangeArrowheads="1"/>
                </p:cNvSpPr>
                <p:nvPr/>
              </p:nvSpPr>
              <p:spPr bwMode="auto">
                <a:xfrm>
                  <a:off x="1310" y="844"/>
                  <a:ext cx="167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0" name="Group 85"/>
              <p:cNvGrpSpPr>
                <a:grpSpLocks/>
              </p:cNvGrpSpPr>
              <p:nvPr/>
            </p:nvGrpSpPr>
            <p:grpSpPr bwMode="auto">
              <a:xfrm>
                <a:off x="0" y="1266"/>
                <a:ext cx="1310" cy="422"/>
                <a:chOff x="0" y="1266"/>
                <a:chExt cx="1310" cy="422"/>
              </a:xfrm>
            </p:grpSpPr>
            <p:sp>
              <p:nvSpPr>
                <p:cNvPr id="16420" name="Rectangle 64"/>
                <p:cNvSpPr>
                  <a:spLocks noChangeArrowheads="1"/>
                </p:cNvSpPr>
                <p:nvPr/>
              </p:nvSpPr>
              <p:spPr bwMode="auto">
                <a:xfrm>
                  <a:off x="43" y="1266"/>
                  <a:ext cx="1224" cy="422"/>
                </a:xfrm>
                <a:prstGeom prst="rect">
                  <a:avLst/>
                </a:prstGeom>
                <a:noFill/>
                <a:ln w="9525">
                  <a:noFill/>
                  <a:miter lim="800000"/>
                  <a:headEnd/>
                  <a:tailEnd/>
                </a:ln>
              </p:spPr>
              <p:txBody>
                <a:bodyPr/>
                <a:lstStyle/>
                <a:p>
                  <a:pPr rtl="1"/>
                  <a:r>
                    <a:rPr kumimoji="0" lang="en-US" sz="2400" b="1">
                      <a:solidFill>
                        <a:srgbClr val="002060"/>
                      </a:solidFill>
                      <a:latin typeface="Traditional Arabic" pitchFamily="18" charset="-78"/>
                      <a:cs typeface="AL-Mohanad" pitchFamily="2" charset="-78"/>
                    </a:rPr>
                    <a:t>Speech</a:t>
                  </a:r>
                  <a:endParaRPr kumimoji="0" lang="ar-JO" sz="2400" b="1">
                    <a:solidFill>
                      <a:srgbClr val="002060"/>
                    </a:solidFill>
                    <a:latin typeface="Traditional Arabic" pitchFamily="18" charset="-78"/>
                    <a:cs typeface="AL-Mohanad" pitchFamily="2" charset="-78"/>
                  </a:endParaRPr>
                </a:p>
                <a:p>
                  <a:pPr algn="just" eaLnBrk="0" hangingPunct="0"/>
                  <a:endParaRPr kumimoji="0" lang="ar-JO" sz="2400" b="1">
                    <a:solidFill>
                      <a:srgbClr val="002060"/>
                    </a:solidFill>
                    <a:latin typeface="Traditional Arabic" pitchFamily="18" charset="-78"/>
                    <a:cs typeface="AL-Mohanad" pitchFamily="2" charset="-78"/>
                  </a:endParaRPr>
                </a:p>
              </p:txBody>
            </p:sp>
            <p:sp>
              <p:nvSpPr>
                <p:cNvPr id="16421" name="Rectangle 84"/>
                <p:cNvSpPr>
                  <a:spLocks noChangeArrowheads="1"/>
                </p:cNvSpPr>
                <p:nvPr/>
              </p:nvSpPr>
              <p:spPr bwMode="auto">
                <a:xfrm>
                  <a:off x="0" y="1266"/>
                  <a:ext cx="131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1" name="Group 87"/>
              <p:cNvGrpSpPr>
                <a:grpSpLocks/>
              </p:cNvGrpSpPr>
              <p:nvPr/>
            </p:nvGrpSpPr>
            <p:grpSpPr bwMode="auto">
              <a:xfrm>
                <a:off x="1310" y="1266"/>
                <a:ext cx="1670" cy="422"/>
                <a:chOff x="1310" y="1266"/>
                <a:chExt cx="1670" cy="422"/>
              </a:xfrm>
            </p:grpSpPr>
            <p:sp>
              <p:nvSpPr>
                <p:cNvPr id="16418" name="Rectangle 65"/>
                <p:cNvSpPr>
                  <a:spLocks noChangeArrowheads="1"/>
                </p:cNvSpPr>
                <p:nvPr/>
              </p:nvSpPr>
              <p:spPr bwMode="auto">
                <a:xfrm>
                  <a:off x="1353" y="1266"/>
                  <a:ext cx="1584" cy="422"/>
                </a:xfrm>
                <a:prstGeom prst="rect">
                  <a:avLst/>
                </a:prstGeom>
                <a:noFill/>
                <a:ln w="9525">
                  <a:noFill/>
                  <a:miter lim="800000"/>
                  <a:headEnd/>
                  <a:tailEnd/>
                </a:ln>
              </p:spPr>
              <p:txBody>
                <a:bodyPr rIns="518949" bIns="0"/>
                <a:lstStyle/>
                <a:p>
                  <a:pPr algn="just" rtl="1"/>
                  <a:r>
                    <a:rPr kumimoji="0" lang="ar-JO" sz="2400" b="1" dirty="0" err="1">
                      <a:solidFill>
                        <a:srgbClr val="002060"/>
                      </a:solidFill>
                      <a:latin typeface="Traditional Arabic" pitchFamily="18" charset="-78"/>
                      <a:cs typeface="AL-Mohanad" pitchFamily="2" charset="-78"/>
                    </a:rPr>
                    <a:t>4.</a:t>
                  </a:r>
                  <a:r>
                    <a:rPr kumimoji="0" lang="ar-JO" sz="2400" b="1" dirty="0">
                      <a:solidFill>
                        <a:srgbClr val="002060"/>
                      </a:solidFill>
                      <a:latin typeface="Traditional Arabic" pitchFamily="18" charset="-78"/>
                      <a:cs typeface="AL-Mohanad" pitchFamily="2" charset="-78"/>
                    </a:rPr>
                    <a:t> </a:t>
                  </a:r>
                  <a:r>
                    <a:rPr kumimoji="0" lang="ar-SA" sz="2400" b="1" dirty="0">
                      <a:solidFill>
                        <a:srgbClr val="002060"/>
                      </a:solidFill>
                      <a:latin typeface="Traditional Arabic" pitchFamily="18" charset="-78"/>
                      <a:cs typeface="AL-Mohanad" pitchFamily="2" charset="-78"/>
                    </a:rPr>
                    <a:t>الحديث.</a:t>
                  </a:r>
                </a:p>
                <a:p>
                  <a:pPr algn="just" eaLnBrk="0" hangingPunct="0"/>
                  <a:endParaRPr kumimoji="0" lang="ar-SA" sz="2400" b="1" dirty="0">
                    <a:solidFill>
                      <a:srgbClr val="002060"/>
                    </a:solidFill>
                    <a:latin typeface="Traditional Arabic" pitchFamily="18" charset="-78"/>
                    <a:cs typeface="AL-Mohanad" pitchFamily="2" charset="-78"/>
                  </a:endParaRPr>
                </a:p>
              </p:txBody>
            </p:sp>
            <p:sp>
              <p:nvSpPr>
                <p:cNvPr id="16419" name="Rectangle 86"/>
                <p:cNvSpPr>
                  <a:spLocks noChangeArrowheads="1"/>
                </p:cNvSpPr>
                <p:nvPr/>
              </p:nvSpPr>
              <p:spPr bwMode="auto">
                <a:xfrm>
                  <a:off x="1310" y="1266"/>
                  <a:ext cx="167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2" name="Group 89"/>
              <p:cNvGrpSpPr>
                <a:grpSpLocks/>
              </p:cNvGrpSpPr>
              <p:nvPr/>
            </p:nvGrpSpPr>
            <p:grpSpPr bwMode="auto">
              <a:xfrm>
                <a:off x="0" y="1688"/>
                <a:ext cx="1310" cy="393"/>
                <a:chOff x="0" y="1688"/>
                <a:chExt cx="1310" cy="393"/>
              </a:xfrm>
            </p:grpSpPr>
            <p:sp>
              <p:nvSpPr>
                <p:cNvPr id="16416" name="Rectangle 66"/>
                <p:cNvSpPr>
                  <a:spLocks noChangeArrowheads="1"/>
                </p:cNvSpPr>
                <p:nvPr/>
              </p:nvSpPr>
              <p:spPr bwMode="auto">
                <a:xfrm>
                  <a:off x="43" y="1688"/>
                  <a:ext cx="1224" cy="393"/>
                </a:xfrm>
                <a:prstGeom prst="rect">
                  <a:avLst/>
                </a:prstGeom>
                <a:noFill/>
                <a:ln w="9525">
                  <a:noFill/>
                  <a:miter lim="800000"/>
                  <a:headEnd/>
                  <a:tailEnd/>
                </a:ln>
              </p:spPr>
              <p:txBody>
                <a:bodyPr bIns="0"/>
                <a:lstStyle/>
                <a:p>
                  <a:pPr rtl="1"/>
                  <a:r>
                    <a:rPr kumimoji="0" lang="en-US" sz="2400" b="1">
                      <a:solidFill>
                        <a:srgbClr val="002060"/>
                      </a:solidFill>
                      <a:latin typeface="Traditional Arabic" pitchFamily="18" charset="-78"/>
                      <a:cs typeface="AL-Mohanad" pitchFamily="2" charset="-78"/>
                    </a:rPr>
                    <a:t>Exhibition</a:t>
                  </a:r>
                  <a:endParaRPr kumimoji="0" lang="ar-JO" sz="2400" b="1">
                    <a:solidFill>
                      <a:srgbClr val="002060"/>
                    </a:solidFill>
                    <a:latin typeface="Traditional Arabic" pitchFamily="18" charset="-78"/>
                    <a:cs typeface="AL-Mohanad" pitchFamily="2" charset="-78"/>
                  </a:endParaRPr>
                </a:p>
                <a:p>
                  <a:pPr algn="just" eaLnBrk="0" hangingPunct="0"/>
                  <a:endParaRPr kumimoji="0" lang="ar-JO" sz="2400" b="1">
                    <a:solidFill>
                      <a:srgbClr val="002060"/>
                    </a:solidFill>
                    <a:latin typeface="Traditional Arabic" pitchFamily="18" charset="-78"/>
                    <a:cs typeface="AL-Mohanad" pitchFamily="2" charset="-78"/>
                  </a:endParaRPr>
                </a:p>
              </p:txBody>
            </p:sp>
            <p:sp>
              <p:nvSpPr>
                <p:cNvPr id="16417" name="Rectangle 88"/>
                <p:cNvSpPr>
                  <a:spLocks noChangeArrowheads="1"/>
                </p:cNvSpPr>
                <p:nvPr/>
              </p:nvSpPr>
              <p:spPr bwMode="auto">
                <a:xfrm>
                  <a:off x="0" y="1688"/>
                  <a:ext cx="1310" cy="393"/>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3" name="Group 91"/>
              <p:cNvGrpSpPr>
                <a:grpSpLocks/>
              </p:cNvGrpSpPr>
              <p:nvPr/>
            </p:nvGrpSpPr>
            <p:grpSpPr bwMode="auto">
              <a:xfrm>
                <a:off x="1310" y="1688"/>
                <a:ext cx="1670" cy="393"/>
                <a:chOff x="1310" y="1688"/>
                <a:chExt cx="1670" cy="393"/>
              </a:xfrm>
            </p:grpSpPr>
            <p:sp>
              <p:nvSpPr>
                <p:cNvPr id="16414" name="Rectangle 67"/>
                <p:cNvSpPr>
                  <a:spLocks noChangeArrowheads="1"/>
                </p:cNvSpPr>
                <p:nvPr/>
              </p:nvSpPr>
              <p:spPr bwMode="auto">
                <a:xfrm>
                  <a:off x="1353" y="1688"/>
                  <a:ext cx="1584" cy="393"/>
                </a:xfrm>
                <a:prstGeom prst="rect">
                  <a:avLst/>
                </a:prstGeom>
                <a:noFill/>
                <a:ln w="9525">
                  <a:noFill/>
                  <a:miter lim="800000"/>
                  <a:headEnd/>
                  <a:tailEnd/>
                </a:ln>
              </p:spPr>
              <p:txBody>
                <a:bodyPr rIns="518949" bIns="0"/>
                <a:lstStyle/>
                <a:p>
                  <a:pPr algn="just" rtl="1"/>
                  <a:r>
                    <a:rPr kumimoji="0" lang="ar-JO" sz="2400" b="1">
                      <a:solidFill>
                        <a:srgbClr val="002060"/>
                      </a:solidFill>
                      <a:latin typeface="Traditional Arabic" pitchFamily="18" charset="-78"/>
                      <a:cs typeface="AL-Mohanad" pitchFamily="2" charset="-78"/>
                    </a:rPr>
                    <a:t>5. </a:t>
                  </a:r>
                  <a:r>
                    <a:rPr kumimoji="0" lang="ar-SA" sz="2400" b="1">
                      <a:solidFill>
                        <a:srgbClr val="002060"/>
                      </a:solidFill>
                      <a:latin typeface="Traditional Arabic" pitchFamily="18" charset="-78"/>
                      <a:cs typeface="AL-Mohanad" pitchFamily="2" charset="-78"/>
                    </a:rPr>
                    <a:t>المعرض.</a:t>
                  </a:r>
                </a:p>
                <a:p>
                  <a:pPr algn="just" eaLnBrk="0" hangingPunct="0"/>
                  <a:endParaRPr kumimoji="0" lang="ar-SA" sz="2400" b="1">
                    <a:solidFill>
                      <a:srgbClr val="002060"/>
                    </a:solidFill>
                    <a:latin typeface="Traditional Arabic" pitchFamily="18" charset="-78"/>
                    <a:cs typeface="AL-Mohanad" pitchFamily="2" charset="-78"/>
                  </a:endParaRPr>
                </a:p>
              </p:txBody>
            </p:sp>
            <p:sp>
              <p:nvSpPr>
                <p:cNvPr id="16415" name="Rectangle 90"/>
                <p:cNvSpPr>
                  <a:spLocks noChangeArrowheads="1"/>
                </p:cNvSpPr>
                <p:nvPr/>
              </p:nvSpPr>
              <p:spPr bwMode="auto">
                <a:xfrm>
                  <a:off x="1310" y="1688"/>
                  <a:ext cx="1670" cy="393"/>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4" name="Group 93"/>
              <p:cNvGrpSpPr>
                <a:grpSpLocks/>
              </p:cNvGrpSpPr>
              <p:nvPr/>
            </p:nvGrpSpPr>
            <p:grpSpPr bwMode="auto">
              <a:xfrm>
                <a:off x="-3" y="2081"/>
                <a:ext cx="1443" cy="527"/>
                <a:chOff x="-3" y="2081"/>
                <a:chExt cx="1443" cy="527"/>
              </a:xfrm>
            </p:grpSpPr>
            <p:sp>
              <p:nvSpPr>
                <p:cNvPr id="16412" name="Rectangle 68"/>
                <p:cNvSpPr>
                  <a:spLocks noChangeArrowheads="1"/>
                </p:cNvSpPr>
                <p:nvPr/>
              </p:nvSpPr>
              <p:spPr bwMode="auto">
                <a:xfrm>
                  <a:off x="-3" y="2081"/>
                  <a:ext cx="1443" cy="527"/>
                </a:xfrm>
                <a:prstGeom prst="rect">
                  <a:avLst/>
                </a:prstGeom>
                <a:noFill/>
                <a:ln w="9525">
                  <a:noFill/>
                  <a:miter lim="800000"/>
                  <a:headEnd/>
                  <a:tailEnd/>
                </a:ln>
              </p:spPr>
              <p:txBody>
                <a:bodyPr bIns="0"/>
                <a:lstStyle/>
                <a:p>
                  <a:pPr rtl="1"/>
                  <a:r>
                    <a:rPr kumimoji="0" lang="en-US" sz="2200" b="1" dirty="0">
                      <a:solidFill>
                        <a:srgbClr val="002060"/>
                      </a:solidFill>
                      <a:latin typeface="Traditional Arabic" pitchFamily="18" charset="-78"/>
                      <a:cs typeface="AL-Mohanad" pitchFamily="2" charset="-78"/>
                    </a:rPr>
                    <a:t>Simulation / Role-playing</a:t>
                  </a:r>
                  <a:endParaRPr kumimoji="0" lang="ar-JO" sz="2200" b="1" dirty="0">
                    <a:solidFill>
                      <a:srgbClr val="002060"/>
                    </a:solidFill>
                    <a:latin typeface="Traditional Arabic" pitchFamily="18" charset="-78"/>
                    <a:cs typeface="AL-Mohanad" pitchFamily="2" charset="-78"/>
                  </a:endParaRPr>
                </a:p>
                <a:p>
                  <a:pPr algn="just" eaLnBrk="0" hangingPunct="0"/>
                  <a:endParaRPr kumimoji="0" lang="ar-JO" sz="2200" b="1" dirty="0">
                    <a:solidFill>
                      <a:srgbClr val="002060"/>
                    </a:solidFill>
                    <a:latin typeface="Traditional Arabic" pitchFamily="18" charset="-78"/>
                    <a:cs typeface="AL-Mohanad" pitchFamily="2" charset="-78"/>
                  </a:endParaRPr>
                </a:p>
              </p:txBody>
            </p:sp>
            <p:sp>
              <p:nvSpPr>
                <p:cNvPr id="16413" name="Rectangle 92"/>
                <p:cNvSpPr>
                  <a:spLocks noChangeArrowheads="1"/>
                </p:cNvSpPr>
                <p:nvPr/>
              </p:nvSpPr>
              <p:spPr bwMode="auto">
                <a:xfrm>
                  <a:off x="0" y="2081"/>
                  <a:ext cx="1310" cy="527"/>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5" name="Group 95"/>
              <p:cNvGrpSpPr>
                <a:grpSpLocks/>
              </p:cNvGrpSpPr>
              <p:nvPr/>
            </p:nvGrpSpPr>
            <p:grpSpPr bwMode="auto">
              <a:xfrm>
                <a:off x="1310" y="2081"/>
                <a:ext cx="1670" cy="527"/>
                <a:chOff x="1310" y="2081"/>
                <a:chExt cx="1670" cy="527"/>
              </a:xfrm>
            </p:grpSpPr>
            <p:sp>
              <p:nvSpPr>
                <p:cNvPr id="16410" name="Rectangle 69"/>
                <p:cNvSpPr>
                  <a:spLocks noChangeArrowheads="1"/>
                </p:cNvSpPr>
                <p:nvPr/>
              </p:nvSpPr>
              <p:spPr bwMode="auto">
                <a:xfrm>
                  <a:off x="1353" y="2081"/>
                  <a:ext cx="1584" cy="527"/>
                </a:xfrm>
                <a:prstGeom prst="rect">
                  <a:avLst/>
                </a:prstGeom>
                <a:noFill/>
                <a:ln w="9525">
                  <a:noFill/>
                  <a:miter lim="800000"/>
                  <a:headEnd/>
                  <a:tailEnd/>
                </a:ln>
              </p:spPr>
              <p:txBody>
                <a:bodyPr rIns="518949" bIns="0"/>
                <a:lstStyle/>
                <a:p>
                  <a:pPr algn="just" rtl="1"/>
                  <a:r>
                    <a:rPr kumimoji="0" lang="ar-JO" sz="2400" b="1">
                      <a:solidFill>
                        <a:srgbClr val="002060"/>
                      </a:solidFill>
                      <a:latin typeface="Traditional Arabic" pitchFamily="18" charset="-78"/>
                      <a:cs typeface="AL-Mohanad" pitchFamily="2" charset="-78"/>
                    </a:rPr>
                    <a:t>6. </a:t>
                  </a:r>
                  <a:r>
                    <a:rPr kumimoji="0" lang="ar-SA" sz="2400" b="1">
                      <a:solidFill>
                        <a:srgbClr val="002060"/>
                      </a:solidFill>
                      <a:latin typeface="Traditional Arabic" pitchFamily="18" charset="-78"/>
                      <a:cs typeface="AL-Mohanad" pitchFamily="2" charset="-78"/>
                    </a:rPr>
                    <a:t>المحاكاة / لعب الأدوار . </a:t>
                  </a:r>
                </a:p>
                <a:p>
                  <a:pPr algn="just" eaLnBrk="0" hangingPunct="0"/>
                  <a:endParaRPr kumimoji="0" lang="ar-SA" sz="2400" b="1">
                    <a:solidFill>
                      <a:srgbClr val="002060"/>
                    </a:solidFill>
                    <a:latin typeface="Traditional Arabic" pitchFamily="18" charset="-78"/>
                    <a:cs typeface="AL-Mohanad" pitchFamily="2" charset="-78"/>
                  </a:endParaRPr>
                </a:p>
              </p:txBody>
            </p:sp>
            <p:sp>
              <p:nvSpPr>
                <p:cNvPr id="16411" name="Rectangle 94"/>
                <p:cNvSpPr>
                  <a:spLocks noChangeArrowheads="1"/>
                </p:cNvSpPr>
                <p:nvPr/>
              </p:nvSpPr>
              <p:spPr bwMode="auto">
                <a:xfrm>
                  <a:off x="1310" y="2081"/>
                  <a:ext cx="1670" cy="527"/>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6" name="Group 97"/>
              <p:cNvGrpSpPr>
                <a:grpSpLocks/>
              </p:cNvGrpSpPr>
              <p:nvPr/>
            </p:nvGrpSpPr>
            <p:grpSpPr bwMode="auto">
              <a:xfrm>
                <a:off x="0" y="2608"/>
                <a:ext cx="1310" cy="422"/>
                <a:chOff x="0" y="2608"/>
                <a:chExt cx="1310" cy="422"/>
              </a:xfrm>
            </p:grpSpPr>
            <p:sp>
              <p:nvSpPr>
                <p:cNvPr id="16408" name="Rectangle 70"/>
                <p:cNvSpPr>
                  <a:spLocks noChangeArrowheads="1"/>
                </p:cNvSpPr>
                <p:nvPr/>
              </p:nvSpPr>
              <p:spPr bwMode="auto">
                <a:xfrm>
                  <a:off x="53" y="2608"/>
                  <a:ext cx="1224" cy="422"/>
                </a:xfrm>
                <a:prstGeom prst="rect">
                  <a:avLst/>
                </a:prstGeom>
                <a:noFill/>
                <a:ln w="9525">
                  <a:noFill/>
                  <a:miter lim="800000"/>
                  <a:headEnd/>
                  <a:tailEnd/>
                </a:ln>
              </p:spPr>
              <p:txBody>
                <a:bodyPr/>
                <a:lstStyle/>
                <a:p>
                  <a:pPr rtl="1"/>
                  <a:r>
                    <a:rPr kumimoji="0" lang="en-US" sz="2400" b="1" dirty="0">
                      <a:solidFill>
                        <a:srgbClr val="002060"/>
                      </a:solidFill>
                      <a:latin typeface="Traditional Arabic" pitchFamily="18" charset="-78"/>
                      <a:cs typeface="AL-Mohanad" pitchFamily="2" charset="-78"/>
                    </a:rPr>
                    <a:t>Debate</a:t>
                  </a:r>
                  <a:endParaRPr kumimoji="0" lang="ar-JO" sz="2400" b="1" dirty="0">
                    <a:solidFill>
                      <a:srgbClr val="002060"/>
                    </a:solidFill>
                    <a:latin typeface="Traditional Arabic" pitchFamily="18" charset="-78"/>
                    <a:cs typeface="AL-Mohanad" pitchFamily="2" charset="-78"/>
                  </a:endParaRPr>
                </a:p>
                <a:p>
                  <a:pPr algn="just" eaLnBrk="0" hangingPunct="0"/>
                  <a:endParaRPr kumimoji="0" lang="ar-JO" sz="2400" b="1" dirty="0">
                    <a:solidFill>
                      <a:srgbClr val="002060"/>
                    </a:solidFill>
                    <a:latin typeface="Traditional Arabic" pitchFamily="18" charset="-78"/>
                    <a:cs typeface="AL-Mohanad" pitchFamily="2" charset="-78"/>
                  </a:endParaRPr>
                </a:p>
              </p:txBody>
            </p:sp>
            <p:sp>
              <p:nvSpPr>
                <p:cNvPr id="16409" name="Rectangle 96"/>
                <p:cNvSpPr>
                  <a:spLocks noChangeArrowheads="1"/>
                </p:cNvSpPr>
                <p:nvPr/>
              </p:nvSpPr>
              <p:spPr bwMode="auto">
                <a:xfrm>
                  <a:off x="0" y="2608"/>
                  <a:ext cx="131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nvGrpSpPr>
              <p:cNvPr id="17" name="Group 99"/>
              <p:cNvGrpSpPr>
                <a:grpSpLocks/>
              </p:cNvGrpSpPr>
              <p:nvPr/>
            </p:nvGrpSpPr>
            <p:grpSpPr bwMode="auto">
              <a:xfrm>
                <a:off x="1310" y="2608"/>
                <a:ext cx="1670" cy="422"/>
                <a:chOff x="1310" y="2608"/>
                <a:chExt cx="1670" cy="422"/>
              </a:xfrm>
            </p:grpSpPr>
            <p:sp>
              <p:nvSpPr>
                <p:cNvPr id="16406" name="Rectangle 71"/>
                <p:cNvSpPr>
                  <a:spLocks noChangeArrowheads="1"/>
                </p:cNvSpPr>
                <p:nvPr/>
              </p:nvSpPr>
              <p:spPr bwMode="auto">
                <a:xfrm>
                  <a:off x="1353" y="2608"/>
                  <a:ext cx="1584" cy="422"/>
                </a:xfrm>
                <a:prstGeom prst="rect">
                  <a:avLst/>
                </a:prstGeom>
                <a:noFill/>
                <a:ln w="9525">
                  <a:noFill/>
                  <a:miter lim="800000"/>
                  <a:headEnd/>
                  <a:tailEnd/>
                </a:ln>
              </p:spPr>
              <p:txBody>
                <a:bodyPr rIns="518949" bIns="0"/>
                <a:lstStyle/>
                <a:p>
                  <a:pPr algn="just" rtl="1"/>
                  <a:r>
                    <a:rPr kumimoji="0" lang="ar-JO" sz="2400" b="1">
                      <a:solidFill>
                        <a:srgbClr val="002060"/>
                      </a:solidFill>
                      <a:latin typeface="Traditional Arabic" pitchFamily="18" charset="-78"/>
                      <a:cs typeface="AL-Mohanad" pitchFamily="2" charset="-78"/>
                    </a:rPr>
                    <a:t>7. </a:t>
                  </a:r>
                  <a:r>
                    <a:rPr kumimoji="0" lang="ar-SA" sz="2400" b="1">
                      <a:solidFill>
                        <a:srgbClr val="002060"/>
                      </a:solidFill>
                      <a:latin typeface="Traditional Arabic" pitchFamily="18" charset="-78"/>
                      <a:cs typeface="AL-Mohanad" pitchFamily="2" charset="-78"/>
                    </a:rPr>
                    <a:t>المناقشة / المناظرة.</a:t>
                  </a:r>
                </a:p>
                <a:p>
                  <a:pPr algn="just" eaLnBrk="0" hangingPunct="0"/>
                  <a:endParaRPr kumimoji="0" lang="ar-SA" sz="2400" b="1">
                    <a:solidFill>
                      <a:srgbClr val="002060"/>
                    </a:solidFill>
                    <a:latin typeface="Traditional Arabic" pitchFamily="18" charset="-78"/>
                    <a:cs typeface="AL-Mohanad" pitchFamily="2" charset="-78"/>
                  </a:endParaRPr>
                </a:p>
              </p:txBody>
            </p:sp>
            <p:sp>
              <p:nvSpPr>
                <p:cNvPr id="16407" name="Rectangle 98"/>
                <p:cNvSpPr>
                  <a:spLocks noChangeArrowheads="1"/>
                </p:cNvSpPr>
                <p:nvPr/>
              </p:nvSpPr>
              <p:spPr bwMode="auto">
                <a:xfrm>
                  <a:off x="1310" y="2608"/>
                  <a:ext cx="1670" cy="422"/>
                </a:xfrm>
                <a:prstGeom prst="rect">
                  <a:avLst/>
                </a:prstGeom>
                <a:noFill/>
                <a:ln w="7">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grpSp>
        <p:sp>
          <p:nvSpPr>
            <p:cNvPr id="16391" name="Rectangle 101"/>
            <p:cNvSpPr>
              <a:spLocks noChangeArrowheads="1"/>
            </p:cNvSpPr>
            <p:nvPr/>
          </p:nvSpPr>
          <p:spPr bwMode="auto">
            <a:xfrm>
              <a:off x="-3" y="-3"/>
              <a:ext cx="2986" cy="3036"/>
            </a:xfrm>
            <a:prstGeom prst="rect">
              <a:avLst/>
            </a:prstGeom>
            <a:noFill/>
            <a:ln w="11112">
              <a:solidFill>
                <a:srgbClr val="A0A0A0"/>
              </a:solidFill>
              <a:miter lim="800000"/>
              <a:headEnd/>
              <a:tailEnd/>
            </a:ln>
          </p:spPr>
          <p:txBody>
            <a:bodyPr wrap="none"/>
            <a:lstStyle/>
            <a:p>
              <a:endParaRPr lang="ar-JO" sz="2400" b="1">
                <a:solidFill>
                  <a:srgbClr val="002060"/>
                </a:solidFill>
                <a:latin typeface="Traditional Arabic" pitchFamily="18" charset="-78"/>
                <a:cs typeface="AL-Mohanad"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04800" y="838200"/>
            <a:ext cx="8305800" cy="5478423"/>
          </a:xfrm>
          <a:prstGeom prst="rect">
            <a:avLst/>
          </a:prstGeom>
          <a:noFill/>
          <a:ln w="9525">
            <a:noFill/>
            <a:miter lim="800000"/>
            <a:headEnd/>
            <a:tailEnd/>
          </a:ln>
        </p:spPr>
        <p:txBody>
          <a:bodyPr>
            <a:spAutoFit/>
          </a:bodyPr>
          <a:lstStyle/>
          <a:p>
            <a:pPr algn="ctr" rtl="1"/>
            <a:r>
              <a:rPr lang="ar-SA" sz="2800" b="1" dirty="0">
                <a:solidFill>
                  <a:srgbClr val="2E7174"/>
                </a:solidFill>
                <a:latin typeface="Traditional Arabic" pitchFamily="18" charset="-78"/>
                <a:cs typeface="PT Bold Heading" pitchFamily="2" charset="-78"/>
              </a:rPr>
              <a:t>خصائص التقويم المعتمد على </a:t>
            </a:r>
            <a:r>
              <a:rPr lang="ar-SA" sz="2800" b="1" dirty="0" err="1">
                <a:solidFill>
                  <a:srgbClr val="2E7174"/>
                </a:solidFill>
                <a:latin typeface="Traditional Arabic" pitchFamily="18" charset="-78"/>
                <a:cs typeface="PT Bold Heading" pitchFamily="2" charset="-78"/>
              </a:rPr>
              <a:t>الأداء</a:t>
            </a:r>
            <a:r>
              <a:rPr lang="ar-SA" sz="2800" b="1" dirty="0" err="1" smtClean="0">
                <a:solidFill>
                  <a:srgbClr val="2E7174"/>
                </a:solidFill>
                <a:latin typeface="Traditional Arabic" pitchFamily="18" charset="-78"/>
                <a:cs typeface="PT Bold Heading" pitchFamily="2" charset="-78"/>
              </a:rPr>
              <a:t>:</a:t>
            </a:r>
            <a:endParaRPr lang="ar-SA" sz="2800" b="1" dirty="0" smtClean="0">
              <a:solidFill>
                <a:srgbClr val="2E7174"/>
              </a:solidFill>
              <a:latin typeface="Traditional Arabic" pitchFamily="18" charset="-78"/>
              <a:cs typeface="PT Bold Heading" pitchFamily="2" charset="-78"/>
            </a:endParaRPr>
          </a:p>
          <a:p>
            <a:pPr algn="r" rtl="1"/>
            <a:endParaRPr lang="ar-SA" sz="2800" b="1" dirty="0">
              <a:solidFill>
                <a:srgbClr val="2E7174"/>
              </a:solidFill>
              <a:latin typeface="Traditional Arabic" pitchFamily="18" charset="-78"/>
              <a:cs typeface="PT Bold Heading" pitchFamily="2" charset="-78"/>
            </a:endParaRPr>
          </a:p>
          <a:p>
            <a:pPr algn="r" rtl="1"/>
            <a:endParaRPr lang="en-US" dirty="0"/>
          </a:p>
          <a:p>
            <a:pPr algn="r" rtl="1"/>
            <a:r>
              <a:rPr lang="ar-SA" sz="2300" b="1" dirty="0">
                <a:solidFill>
                  <a:srgbClr val="002060"/>
                </a:solidFill>
                <a:latin typeface="Traditional Arabic" pitchFamily="18" charset="-78"/>
                <a:cs typeface="AL-Mohanad" pitchFamily="2" charset="-78"/>
              </a:rPr>
              <a:t>يتمتع التقويم المعتمد على الأداء بمجموعة من </a:t>
            </a:r>
            <a:r>
              <a:rPr lang="ar-SA" sz="2300" b="1" dirty="0" err="1">
                <a:solidFill>
                  <a:srgbClr val="002060"/>
                </a:solidFill>
                <a:latin typeface="Traditional Arabic" pitchFamily="18" charset="-78"/>
                <a:cs typeface="AL-Mohanad" pitchFamily="2" charset="-78"/>
              </a:rPr>
              <a:t>الخصائص </a:t>
            </a:r>
            <a:r>
              <a:rPr lang="ar-SA" sz="2300" b="1" dirty="0">
                <a:solidFill>
                  <a:srgbClr val="002060"/>
                </a:solidFill>
                <a:latin typeface="Traditional Arabic" pitchFamily="18" charset="-78"/>
                <a:cs typeface="AL-Mohanad" pitchFamily="2" charset="-78"/>
              </a:rPr>
              <a:t>، </a:t>
            </a:r>
            <a:r>
              <a:rPr lang="ar-SA" sz="2300" b="1" dirty="0" err="1">
                <a:solidFill>
                  <a:srgbClr val="002060"/>
                </a:solidFill>
                <a:latin typeface="Traditional Arabic" pitchFamily="18" charset="-78"/>
                <a:cs typeface="AL-Mohanad" pitchFamily="2" charset="-78"/>
              </a:rPr>
              <a:t>منها :</a:t>
            </a:r>
            <a:r>
              <a:rPr lang="ar-SA" sz="2300" b="1" dirty="0">
                <a:solidFill>
                  <a:srgbClr val="002060"/>
                </a:solidFill>
                <a:latin typeface="Traditional Arabic" pitchFamily="18" charset="-78"/>
                <a:cs typeface="AL-Mohanad" pitchFamily="2" charset="-78"/>
              </a:rPr>
              <a:t>  </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 1- التقويم المباشر للأدوار، كما هو في واقع الحياة أو يحاكيها حيث تقوّم فيه المهارات المعرفية والأدائية والوجدانية.</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2- </a:t>
            </a:r>
            <a:r>
              <a:rPr lang="ar-SA" sz="2300" b="1" dirty="0" err="1">
                <a:solidFill>
                  <a:srgbClr val="002060"/>
                </a:solidFill>
                <a:latin typeface="Traditional Arabic" pitchFamily="18" charset="-78"/>
                <a:cs typeface="AL-Mohanad" pitchFamily="2" charset="-78"/>
              </a:rPr>
              <a:t>التكاملية </a:t>
            </a:r>
            <a:r>
              <a:rPr lang="ar-SA" sz="2300" b="1" dirty="0">
                <a:solidFill>
                  <a:srgbClr val="002060"/>
                </a:solidFill>
                <a:latin typeface="Traditional Arabic" pitchFamily="18" charset="-78"/>
                <a:cs typeface="AL-Mohanad" pitchFamily="2" charset="-78"/>
              </a:rPr>
              <a:t>، حيث يركز على تقويم كل من العمليات </a:t>
            </a:r>
            <a:r>
              <a:rPr lang="ar-SA" sz="2300" b="1" dirty="0" err="1">
                <a:solidFill>
                  <a:srgbClr val="002060"/>
                </a:solidFill>
                <a:latin typeface="Traditional Arabic" pitchFamily="18" charset="-78"/>
                <a:cs typeface="AL-Mohanad" pitchFamily="2" charset="-78"/>
              </a:rPr>
              <a:t>والنواتج .</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3- يتيح للمتعلم البحث عن المعلومات من مصادر عدة </a:t>
            </a:r>
            <a:r>
              <a:rPr lang="ar-SA" sz="2300" b="1" dirty="0" err="1">
                <a:solidFill>
                  <a:srgbClr val="002060"/>
                </a:solidFill>
                <a:latin typeface="Traditional Arabic" pitchFamily="18" charset="-78"/>
                <a:cs typeface="AL-Mohanad" pitchFamily="2" charset="-78"/>
              </a:rPr>
              <a:t>ومعالجتها </a:t>
            </a:r>
            <a:r>
              <a:rPr lang="ar-SA" sz="2300" b="1" dirty="0">
                <a:solidFill>
                  <a:srgbClr val="002060"/>
                </a:solidFill>
                <a:latin typeface="Traditional Arabic" pitchFamily="18" charset="-78"/>
                <a:cs typeface="AL-Mohanad" pitchFamily="2" charset="-78"/>
              </a:rPr>
              <a:t>، وبهذا يكون له دوراً إيجابياً وفعالاً.</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4- يمكن المتعلم من القيام بعملية التقويم الذاتي أثناء تنفيذ مهمة أو عمل أو </a:t>
            </a:r>
            <a:r>
              <a:rPr lang="ar-SA" sz="2300" b="1" dirty="0" err="1">
                <a:solidFill>
                  <a:srgbClr val="002060"/>
                </a:solidFill>
                <a:latin typeface="Traditional Arabic" pitchFamily="18" charset="-78"/>
                <a:cs typeface="AL-Mohanad" pitchFamily="2" charset="-78"/>
              </a:rPr>
              <a:t>مشروع .</a:t>
            </a:r>
            <a:r>
              <a:rPr lang="ar-SA" sz="2300" b="1" dirty="0">
                <a:solidFill>
                  <a:srgbClr val="002060"/>
                </a:solidFill>
                <a:latin typeface="Traditional Arabic" pitchFamily="18" charset="-78"/>
                <a:cs typeface="AL-Mohanad" pitchFamily="2" charset="-78"/>
              </a:rPr>
              <a:t> </a:t>
            </a:r>
            <a:endParaRPr lang="en-US" sz="2300" b="1" dirty="0">
              <a:solidFill>
                <a:srgbClr val="002060"/>
              </a:solidFill>
              <a:latin typeface="Traditional Arabic" pitchFamily="18" charset="-78"/>
              <a:cs typeface="AL-Mohanad" pitchFamily="2" charset="-78"/>
            </a:endParaRPr>
          </a:p>
          <a:p>
            <a:pPr algn="r" rtl="1"/>
            <a:r>
              <a:rPr lang="en-US" sz="2300" b="1" dirty="0">
                <a:solidFill>
                  <a:srgbClr val="002060"/>
                </a:solidFill>
                <a:latin typeface="Traditional Arabic" pitchFamily="18" charset="-78"/>
                <a:cs typeface="AL-Mohanad" pitchFamily="2" charset="-78"/>
              </a:rPr>
              <a:t> </a:t>
            </a:r>
            <a:r>
              <a:rPr lang="ar-SA" sz="2300" b="1" dirty="0">
                <a:solidFill>
                  <a:srgbClr val="002060"/>
                </a:solidFill>
                <a:latin typeface="Traditional Arabic" pitchFamily="18" charset="-78"/>
                <a:cs typeface="AL-Mohanad" pitchFamily="2" charset="-78"/>
              </a:rPr>
              <a:t>5- يشارك المتعلم في وضع معايير تقويم الأداء، ومستويات الأداء على هذه المعايير.</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6- تمكين كل من المتعلم والمعلم من تعديل إجراءات ومهام التقويم، بناءً على التغذية الراجعة من أي </a:t>
            </a:r>
            <a:r>
              <a:rPr lang="ar-SA" sz="2300" b="1" dirty="0" err="1">
                <a:solidFill>
                  <a:srgbClr val="002060"/>
                </a:solidFill>
                <a:latin typeface="Traditional Arabic" pitchFamily="18" charset="-78"/>
                <a:cs typeface="AL-Mohanad" pitchFamily="2" charset="-78"/>
              </a:rPr>
              <a:t>منهما </a:t>
            </a:r>
            <a:r>
              <a:rPr lang="ar-SA" sz="2300" b="1" dirty="0">
                <a:solidFill>
                  <a:srgbClr val="002060"/>
                </a:solidFill>
                <a:latin typeface="Traditional Arabic" pitchFamily="18" charset="-78"/>
                <a:cs typeface="AL-Mohanad" pitchFamily="2" charset="-78"/>
              </a:rPr>
              <a:t>, وبذلك تعطي فرصة للمتعلم وتحفزه للوصول إلى مستوى عال ٍ من </a:t>
            </a:r>
            <a:r>
              <a:rPr lang="ar-SA" sz="2300" b="1" dirty="0" err="1">
                <a:solidFill>
                  <a:srgbClr val="002060"/>
                </a:solidFill>
                <a:latin typeface="Traditional Arabic" pitchFamily="18" charset="-78"/>
                <a:cs typeface="AL-Mohanad" pitchFamily="2" charset="-78"/>
              </a:rPr>
              <a:t>الجودة .</a:t>
            </a:r>
            <a:endParaRPr lang="en-US" sz="2300" b="1"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 7- تمكين المتعلم من الدفاع عن أدائه بالحجج </a:t>
            </a:r>
            <a:r>
              <a:rPr lang="ar-SA" sz="2300" b="1" dirty="0" err="1">
                <a:solidFill>
                  <a:srgbClr val="002060"/>
                </a:solidFill>
                <a:latin typeface="Traditional Arabic" pitchFamily="18" charset="-78"/>
                <a:cs typeface="AL-Mohanad" pitchFamily="2" charset="-78"/>
              </a:rPr>
              <a:t>والبراهين </a:t>
            </a:r>
            <a:r>
              <a:rPr lang="ar-SA" sz="2300" b="1" dirty="0">
                <a:solidFill>
                  <a:srgbClr val="002060"/>
                </a:solidFill>
                <a:latin typeface="Traditional Arabic" pitchFamily="18" charset="-78"/>
                <a:cs typeface="AL-Mohanad" pitchFamily="2" charset="-78"/>
              </a:rPr>
              <a:t>، لتبريرها منطقياً </a:t>
            </a:r>
            <a:r>
              <a:rPr lang="ar-SA" sz="2300" b="1" dirty="0" err="1">
                <a:solidFill>
                  <a:srgbClr val="002060"/>
                </a:solidFill>
                <a:latin typeface="Traditional Arabic" pitchFamily="18" charset="-78"/>
                <a:cs typeface="AL-Mohanad" pitchFamily="2" charset="-78"/>
              </a:rPr>
              <a:t>وعملياً .</a:t>
            </a:r>
            <a:endParaRPr lang="en-US" sz="2300" b="1" dirty="0">
              <a:solidFill>
                <a:srgbClr val="002060"/>
              </a:solidFill>
              <a:latin typeface="Traditional Arabic" pitchFamily="18" charset="-78"/>
              <a:cs typeface="AL-Mohan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p:cTn id="7" dur="1000" fill="hold"/>
                                        <p:tgtEl>
                                          <p:spTgt spid="174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74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410">
                                            <p:txEl>
                                              <p:pRg st="3" end="3"/>
                                            </p:txEl>
                                          </p:spTgt>
                                        </p:tgtEl>
                                        <p:attrNameLst>
                                          <p:attrName>style.visibility</p:attrName>
                                        </p:attrNameLst>
                                      </p:cBhvr>
                                      <p:to>
                                        <p:strVal val="visible"/>
                                      </p:to>
                                    </p:set>
                                    <p:anim calcmode="lin" valueType="num">
                                      <p:cBhvr>
                                        <p:cTn id="14" dur="1000" fill="hold"/>
                                        <p:tgtEl>
                                          <p:spTgt spid="17410">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1741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4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anim calcmode="lin" valueType="num">
                                      <p:cBhvr>
                                        <p:cTn id="21" dur="1000" fill="hold"/>
                                        <p:tgtEl>
                                          <p:spTgt spid="17410">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1741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4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410">
                                            <p:txEl>
                                              <p:pRg st="5" end="5"/>
                                            </p:txEl>
                                          </p:spTgt>
                                        </p:tgtEl>
                                        <p:attrNameLst>
                                          <p:attrName>style.visibility</p:attrName>
                                        </p:attrNameLst>
                                      </p:cBhvr>
                                      <p:to>
                                        <p:strVal val="visible"/>
                                      </p:to>
                                    </p:set>
                                    <p:anim calcmode="lin" valueType="num">
                                      <p:cBhvr>
                                        <p:cTn id="28" dur="1000" fill="hold"/>
                                        <p:tgtEl>
                                          <p:spTgt spid="17410">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17410">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4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410">
                                            <p:txEl>
                                              <p:pRg st="6" end="6"/>
                                            </p:txEl>
                                          </p:spTgt>
                                        </p:tgtEl>
                                        <p:attrNameLst>
                                          <p:attrName>style.visibility</p:attrName>
                                        </p:attrNameLst>
                                      </p:cBhvr>
                                      <p:to>
                                        <p:strVal val="visible"/>
                                      </p:to>
                                    </p:set>
                                    <p:anim calcmode="lin" valueType="num">
                                      <p:cBhvr>
                                        <p:cTn id="35" dur="1000" fill="hold"/>
                                        <p:tgtEl>
                                          <p:spTgt spid="17410">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1741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4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410">
                                            <p:txEl>
                                              <p:pRg st="7" end="7"/>
                                            </p:txEl>
                                          </p:spTgt>
                                        </p:tgtEl>
                                        <p:attrNameLst>
                                          <p:attrName>style.visibility</p:attrName>
                                        </p:attrNameLst>
                                      </p:cBhvr>
                                      <p:to>
                                        <p:strVal val="visible"/>
                                      </p:to>
                                    </p:set>
                                    <p:anim calcmode="lin" valueType="num">
                                      <p:cBhvr>
                                        <p:cTn id="42" dur="1000" fill="hold"/>
                                        <p:tgtEl>
                                          <p:spTgt spid="17410">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17410">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410">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410">
                                            <p:txEl>
                                              <p:pRg st="8" end="8"/>
                                            </p:txEl>
                                          </p:spTgt>
                                        </p:tgtEl>
                                        <p:attrNameLst>
                                          <p:attrName>style.visibility</p:attrName>
                                        </p:attrNameLst>
                                      </p:cBhvr>
                                      <p:to>
                                        <p:strVal val="visible"/>
                                      </p:to>
                                    </p:set>
                                    <p:anim calcmode="lin" valueType="num">
                                      <p:cBhvr>
                                        <p:cTn id="49" dur="1000" fill="hold"/>
                                        <p:tgtEl>
                                          <p:spTgt spid="17410">
                                            <p:txEl>
                                              <p:pRg st="8" end="8"/>
                                            </p:txEl>
                                          </p:spTgt>
                                        </p:tgtEl>
                                        <p:attrNameLst>
                                          <p:attrName>ppt_x</p:attrName>
                                        </p:attrNameLst>
                                      </p:cBhvr>
                                      <p:tavLst>
                                        <p:tav tm="0">
                                          <p:val>
                                            <p:strVal val="#ppt_x-.2"/>
                                          </p:val>
                                        </p:tav>
                                        <p:tav tm="100000">
                                          <p:val>
                                            <p:strVal val="#ppt_x"/>
                                          </p:val>
                                        </p:tav>
                                      </p:tavLst>
                                    </p:anim>
                                    <p:anim calcmode="lin" valueType="num">
                                      <p:cBhvr>
                                        <p:cTn id="50" dur="1000" fill="hold"/>
                                        <p:tgtEl>
                                          <p:spTgt spid="1741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7410">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410">
                                            <p:txEl>
                                              <p:pRg st="9" end="9"/>
                                            </p:txEl>
                                          </p:spTgt>
                                        </p:tgtEl>
                                        <p:attrNameLst>
                                          <p:attrName>style.visibility</p:attrName>
                                        </p:attrNameLst>
                                      </p:cBhvr>
                                      <p:to>
                                        <p:strVal val="visible"/>
                                      </p:to>
                                    </p:set>
                                    <p:anim calcmode="lin" valueType="num">
                                      <p:cBhvr>
                                        <p:cTn id="56" dur="1000" fill="hold"/>
                                        <p:tgtEl>
                                          <p:spTgt spid="17410">
                                            <p:txEl>
                                              <p:pRg st="9" end="9"/>
                                            </p:txEl>
                                          </p:spTgt>
                                        </p:tgtEl>
                                        <p:attrNameLst>
                                          <p:attrName>ppt_x</p:attrName>
                                        </p:attrNameLst>
                                      </p:cBhvr>
                                      <p:tavLst>
                                        <p:tav tm="0">
                                          <p:val>
                                            <p:strVal val="#ppt_x-.2"/>
                                          </p:val>
                                        </p:tav>
                                        <p:tav tm="100000">
                                          <p:val>
                                            <p:strVal val="#ppt_x"/>
                                          </p:val>
                                        </p:tav>
                                      </p:tavLst>
                                    </p:anim>
                                    <p:anim calcmode="lin" valueType="num">
                                      <p:cBhvr>
                                        <p:cTn id="57" dur="1000" fill="hold"/>
                                        <p:tgtEl>
                                          <p:spTgt spid="17410">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7410">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7410">
                                            <p:txEl>
                                              <p:pRg st="10" end="10"/>
                                            </p:txEl>
                                          </p:spTgt>
                                        </p:tgtEl>
                                        <p:attrNameLst>
                                          <p:attrName>style.visibility</p:attrName>
                                        </p:attrNameLst>
                                      </p:cBhvr>
                                      <p:to>
                                        <p:strVal val="visible"/>
                                      </p:to>
                                    </p:set>
                                    <p:anim calcmode="lin" valueType="num">
                                      <p:cBhvr>
                                        <p:cTn id="63" dur="1000" fill="hold"/>
                                        <p:tgtEl>
                                          <p:spTgt spid="17410">
                                            <p:txEl>
                                              <p:pRg st="10" end="10"/>
                                            </p:txEl>
                                          </p:spTgt>
                                        </p:tgtEl>
                                        <p:attrNameLst>
                                          <p:attrName>ppt_x</p:attrName>
                                        </p:attrNameLst>
                                      </p:cBhvr>
                                      <p:tavLst>
                                        <p:tav tm="0">
                                          <p:val>
                                            <p:strVal val="#ppt_x-.2"/>
                                          </p:val>
                                        </p:tav>
                                        <p:tav tm="100000">
                                          <p:val>
                                            <p:strVal val="#ppt_x"/>
                                          </p:val>
                                        </p:tav>
                                      </p:tavLst>
                                    </p:anim>
                                    <p:anim calcmode="lin" valueType="num">
                                      <p:cBhvr>
                                        <p:cTn id="64" dur="1000" fill="hold"/>
                                        <p:tgtEl>
                                          <p:spTgt spid="17410">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74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79512" y="1461839"/>
            <a:ext cx="8254752" cy="4847481"/>
          </a:xfrm>
          <a:prstGeom prst="rect">
            <a:avLst/>
          </a:prstGeom>
          <a:noFill/>
          <a:ln w="9525">
            <a:noFill/>
            <a:miter lim="800000"/>
            <a:headEnd/>
            <a:tailEnd/>
          </a:ln>
        </p:spPr>
        <p:txBody>
          <a:bodyPr wrap="square">
            <a:spAutoFit/>
          </a:bodyPr>
          <a:lstStyle/>
          <a:p>
            <a:pPr algn="r" rtl="1"/>
            <a:endParaRPr lang="en-US" sz="2400" dirty="0">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*صعوبة تصميم مهام أداء عالية </a:t>
            </a:r>
            <a:r>
              <a:rPr lang="ar-SA" sz="2400" b="1" dirty="0" err="1">
                <a:solidFill>
                  <a:srgbClr val="002060"/>
                </a:solidFill>
                <a:latin typeface="Traditional Arabic" pitchFamily="18" charset="-78"/>
                <a:cs typeface="AL-Mohanad" pitchFamily="2" charset="-78"/>
              </a:rPr>
              <a:t>الجودة.</a:t>
            </a:r>
            <a:r>
              <a:rPr lang="ar-SA" sz="2400" b="1" dirty="0">
                <a:solidFill>
                  <a:srgbClr val="002060"/>
                </a:solidFill>
                <a:latin typeface="Traditional Arabic" pitchFamily="18" charset="-78"/>
                <a:cs typeface="AL-Mohanad" pitchFamily="2" charset="-78"/>
              </a:rPr>
              <a:t>	</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 صعوبة تصميم طرق تصحيح عالية الجودة.</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 استغراقها للكثير من وقت الطلبة.</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 نقص ثبات المصحح.</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 التقليل من تمثيل بعض الجماعات </a:t>
            </a:r>
            <a:r>
              <a:rPr lang="ar-SA" sz="2400" b="1" dirty="0" err="1">
                <a:solidFill>
                  <a:srgbClr val="002060"/>
                </a:solidFill>
                <a:latin typeface="Traditional Arabic" pitchFamily="18" charset="-78"/>
                <a:cs typeface="AL-Mohanad" pitchFamily="2" charset="-78"/>
              </a:rPr>
              <a:t>الثقافية .</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 لا تقيم كل </a:t>
            </a:r>
            <a:r>
              <a:rPr lang="ar-SA" sz="2400" b="1" dirty="0" err="1">
                <a:solidFill>
                  <a:srgbClr val="002060"/>
                </a:solidFill>
                <a:latin typeface="Traditional Arabic" pitchFamily="18" charset="-78"/>
                <a:cs typeface="AL-Mohanad" pitchFamily="2" charset="-78"/>
              </a:rPr>
              <a:t>النتاجات</a:t>
            </a:r>
            <a:r>
              <a:rPr lang="ar-SA" sz="2400" b="1" dirty="0">
                <a:solidFill>
                  <a:srgbClr val="002060"/>
                </a:solidFill>
                <a:latin typeface="Traditional Arabic" pitchFamily="18" charset="-78"/>
                <a:cs typeface="AL-Mohanad" pitchFamily="2" charset="-78"/>
              </a:rPr>
              <a:t> </a:t>
            </a:r>
            <a:r>
              <a:rPr lang="ar-SA" sz="2400" b="1" dirty="0" err="1">
                <a:solidFill>
                  <a:srgbClr val="002060"/>
                </a:solidFill>
                <a:latin typeface="Traditional Arabic" pitchFamily="18" charset="-78"/>
                <a:cs typeface="AL-Mohanad" pitchFamily="2" charset="-78"/>
              </a:rPr>
              <a:t>التعلمية</a:t>
            </a:r>
            <a:r>
              <a:rPr lang="ar-SA" sz="2400" b="1" dirty="0">
                <a:solidFill>
                  <a:srgbClr val="002060"/>
                </a:solidFill>
                <a:latin typeface="Traditional Arabic" pitchFamily="18" charset="-78"/>
                <a:cs typeface="AL-Mohanad" pitchFamily="2" charset="-78"/>
              </a:rPr>
              <a:t> بنفس الفعالية.</a:t>
            </a:r>
            <a:endParaRPr lang="en-US" sz="2400" b="1" dirty="0">
              <a:solidFill>
                <a:srgbClr val="002060"/>
              </a:solidFill>
              <a:latin typeface="Traditional Arabic" pitchFamily="18" charset="-78"/>
              <a:cs typeface="AL-Mohanad" pitchFamily="2" charset="-78"/>
            </a:endParaRPr>
          </a:p>
          <a:p>
            <a:pPr algn="r" rtl="1">
              <a:lnSpc>
                <a:spcPct val="150000"/>
              </a:lnSpc>
            </a:pPr>
            <a:r>
              <a:rPr lang="ar-SA" sz="2400" b="1" dirty="0">
                <a:solidFill>
                  <a:srgbClr val="002060"/>
                </a:solidFill>
                <a:latin typeface="Traditional Arabic" pitchFamily="18" charset="-78"/>
                <a:cs typeface="AL-Mohanad" pitchFamily="2" charset="-78"/>
              </a:rPr>
              <a:t>*قد يتسبب إنجاز مهام الأداء لفئة من الطلبة إلى تثبيط الطلبة الذين لم يستطيعوا الإنجاز.</a:t>
            </a:r>
            <a:endParaRPr lang="en-US" sz="2400" b="1" dirty="0">
              <a:solidFill>
                <a:srgbClr val="002060"/>
              </a:solidFill>
              <a:latin typeface="Traditional Arabic" pitchFamily="18" charset="-78"/>
              <a:cs typeface="AL-Mohanad" pitchFamily="2" charset="-78"/>
            </a:endParaRPr>
          </a:p>
        </p:txBody>
      </p:sp>
      <p:sp>
        <p:nvSpPr>
          <p:cNvPr id="3" name="مستطيل 2"/>
          <p:cNvSpPr/>
          <p:nvPr/>
        </p:nvSpPr>
        <p:spPr>
          <a:xfrm>
            <a:off x="899592" y="673532"/>
            <a:ext cx="7919864" cy="523220"/>
          </a:xfrm>
          <a:prstGeom prst="rect">
            <a:avLst/>
          </a:prstGeom>
        </p:spPr>
        <p:txBody>
          <a:bodyPr wrap="square">
            <a:spAutoFit/>
          </a:bodyPr>
          <a:lstStyle/>
          <a:p>
            <a:pPr lvl="0" algn="r" rtl="1"/>
            <a:r>
              <a:rPr lang="ar-SA" sz="2800" b="1" dirty="0" smtClean="0">
                <a:solidFill>
                  <a:srgbClr val="2E7174"/>
                </a:solidFill>
                <a:latin typeface="Traditional Arabic" pitchFamily="18" charset="-78"/>
                <a:cs typeface="PT Bold Heading" pitchFamily="2" charset="-78"/>
              </a:rPr>
              <a:t>التحديات التي قد تواجه تنفيذ التقويم المعتمد على </a:t>
            </a:r>
            <a:r>
              <a:rPr lang="ar-SA" sz="2800" b="1" dirty="0" err="1" smtClean="0">
                <a:solidFill>
                  <a:srgbClr val="2E7174"/>
                </a:solidFill>
                <a:latin typeface="Traditional Arabic" pitchFamily="18" charset="-78"/>
                <a:cs typeface="PT Bold Heading" pitchFamily="2" charset="-78"/>
              </a:rPr>
              <a:t>الأداء:</a:t>
            </a:r>
            <a:r>
              <a:rPr lang="ar-SA" sz="2800" b="1" dirty="0" smtClean="0">
                <a:solidFill>
                  <a:srgbClr val="2E7174"/>
                </a:solidFill>
                <a:latin typeface="Traditional Arabic" pitchFamily="18" charset="-78"/>
                <a:cs typeface="PT Bold Heading" pitchFamily="2" charset="-78"/>
              </a:rPr>
              <a:t> </a:t>
            </a:r>
            <a:endParaRPr lang="ar-SA" sz="2800" b="1" dirty="0">
              <a:solidFill>
                <a:srgbClr val="2E7174"/>
              </a:solidFill>
              <a:latin typeface="Traditional Arabic" pitchFamily="18" charset="-78"/>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 calcmode="lin" valueType="num">
                                      <p:cBhvr>
                                        <p:cTn id="14" dur="1000" fill="hold"/>
                                        <p:tgtEl>
                                          <p:spTgt spid="1843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843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 calcmode="lin" valueType="num">
                                      <p:cBhvr>
                                        <p:cTn id="21" dur="1000" fill="hold"/>
                                        <p:tgtEl>
                                          <p:spTgt spid="1843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843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4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434">
                                            <p:txEl>
                                              <p:pRg st="3" end="3"/>
                                            </p:txEl>
                                          </p:spTgt>
                                        </p:tgtEl>
                                        <p:attrNameLst>
                                          <p:attrName>style.visibility</p:attrName>
                                        </p:attrNameLst>
                                      </p:cBhvr>
                                      <p:to>
                                        <p:strVal val="visible"/>
                                      </p:to>
                                    </p:set>
                                    <p:anim calcmode="lin" valueType="num">
                                      <p:cBhvr>
                                        <p:cTn id="28" dur="1000" fill="hold"/>
                                        <p:tgtEl>
                                          <p:spTgt spid="1843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843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43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8434">
                                            <p:txEl>
                                              <p:pRg st="4" end="4"/>
                                            </p:txEl>
                                          </p:spTgt>
                                        </p:tgtEl>
                                        <p:attrNameLst>
                                          <p:attrName>style.visibility</p:attrName>
                                        </p:attrNameLst>
                                      </p:cBhvr>
                                      <p:to>
                                        <p:strVal val="visible"/>
                                      </p:to>
                                    </p:set>
                                    <p:anim calcmode="lin" valueType="num">
                                      <p:cBhvr>
                                        <p:cTn id="35" dur="1000" fill="hold"/>
                                        <p:tgtEl>
                                          <p:spTgt spid="1843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843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43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8434">
                                            <p:txEl>
                                              <p:pRg st="5" end="5"/>
                                            </p:txEl>
                                          </p:spTgt>
                                        </p:tgtEl>
                                        <p:attrNameLst>
                                          <p:attrName>style.visibility</p:attrName>
                                        </p:attrNameLst>
                                      </p:cBhvr>
                                      <p:to>
                                        <p:strVal val="visible"/>
                                      </p:to>
                                    </p:set>
                                    <p:anim calcmode="lin" valueType="num">
                                      <p:cBhvr>
                                        <p:cTn id="42" dur="1000" fill="hold"/>
                                        <p:tgtEl>
                                          <p:spTgt spid="1843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843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43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8434">
                                            <p:txEl>
                                              <p:pRg st="6" end="6"/>
                                            </p:txEl>
                                          </p:spTgt>
                                        </p:tgtEl>
                                        <p:attrNameLst>
                                          <p:attrName>style.visibility</p:attrName>
                                        </p:attrNameLst>
                                      </p:cBhvr>
                                      <p:to>
                                        <p:strVal val="visible"/>
                                      </p:to>
                                    </p:set>
                                    <p:anim calcmode="lin" valueType="num">
                                      <p:cBhvr>
                                        <p:cTn id="49" dur="1000" fill="hold"/>
                                        <p:tgtEl>
                                          <p:spTgt spid="18434">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1843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843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8434">
                                            <p:txEl>
                                              <p:pRg st="7" end="7"/>
                                            </p:txEl>
                                          </p:spTgt>
                                        </p:tgtEl>
                                        <p:attrNameLst>
                                          <p:attrName>style.visibility</p:attrName>
                                        </p:attrNameLst>
                                      </p:cBhvr>
                                      <p:to>
                                        <p:strVal val="visible"/>
                                      </p:to>
                                    </p:set>
                                    <p:anim calcmode="lin" valueType="num">
                                      <p:cBhvr>
                                        <p:cTn id="56" dur="1000" fill="hold"/>
                                        <p:tgtEl>
                                          <p:spTgt spid="18434">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1843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84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8588" y="1905000"/>
          <a:ext cx="8731250" cy="2225675"/>
        </p:xfrm>
        <a:graphic>
          <a:graphicData uri="http://schemas.openxmlformats.org/drawingml/2006/table">
            <a:tbl>
              <a:tblPr>
                <a:tableStyleId>{5C22544A-7EE6-4342-B048-85BDC9FD1C3A}</a:tableStyleId>
              </a:tblPr>
              <a:tblGrid>
                <a:gridCol w="8731250"/>
              </a:tblGrid>
              <a:tr h="757188">
                <a:tc>
                  <a:txBody>
                    <a:bodyPr/>
                    <a:lstStyle/>
                    <a:p>
                      <a:pPr algn="ctr" rtl="1">
                        <a:lnSpc>
                          <a:spcPct val="150000"/>
                        </a:lnSpc>
                        <a:spcAft>
                          <a:spcPts val="0"/>
                        </a:spcAft>
                      </a:pPr>
                      <a:r>
                        <a:rPr lang="ar-SA" sz="3300" b="1" dirty="0">
                          <a:solidFill>
                            <a:srgbClr val="2E7174"/>
                          </a:solidFill>
                          <a:effectLst/>
                          <a:latin typeface="Traditional Arabic" pitchFamily="2" charset="-78"/>
                          <a:cs typeface="AL-Mohanad" pitchFamily="2" charset="-78"/>
                        </a:rPr>
                        <a:t>نشاط رقم ( </a:t>
                      </a:r>
                      <a:r>
                        <a:rPr lang="ar-SA" sz="3300" b="1" dirty="0" err="1" smtClean="0">
                          <a:solidFill>
                            <a:srgbClr val="2E7174"/>
                          </a:solidFill>
                          <a:effectLst/>
                          <a:latin typeface="Traditional Arabic" pitchFamily="2" charset="-78"/>
                          <a:cs typeface="AL-Mohanad" pitchFamily="2" charset="-78"/>
                        </a:rPr>
                        <a:t>2-3 </a:t>
                      </a:r>
                      <a:r>
                        <a:rPr lang="ar-SA" sz="3300" b="1" dirty="0">
                          <a:solidFill>
                            <a:srgbClr val="2E7174"/>
                          </a:solidFill>
                          <a:effectLst/>
                          <a:latin typeface="Traditional Arabic" pitchFamily="2" charset="-78"/>
                          <a:cs typeface="AL-Mohanad" pitchFamily="2" charset="-78"/>
                        </a:rPr>
                        <a:t>)</a:t>
                      </a:r>
                      <a:endParaRPr lang="en-US" sz="3300" b="1" dirty="0">
                        <a:solidFill>
                          <a:srgbClr val="2E7174"/>
                        </a:solidFill>
                        <a:effectLst/>
                        <a:latin typeface="Traditional Arabic" pitchFamily="2" charset="-78"/>
                        <a:ea typeface="Times New Roman"/>
                        <a:cs typeface="AL-Mohanad" pitchFamily="2" charset="-78"/>
                      </a:endParaRPr>
                    </a:p>
                  </a:txBody>
                  <a:tcPr marL="68573" marR="685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68487">
                <a:tc>
                  <a:txBody>
                    <a:bodyPr/>
                    <a:lstStyle/>
                    <a:p>
                      <a:pPr marL="571500" indent="-342900" algn="ctr" rtl="1">
                        <a:spcAft>
                          <a:spcPts val="0"/>
                        </a:spcAft>
                        <a:buFont typeface="Arial" pitchFamily="34" charset="0"/>
                        <a:buChar char="•"/>
                      </a:pPr>
                      <a:r>
                        <a:rPr lang="ar-JO" sz="2400" b="1" dirty="0">
                          <a:solidFill>
                            <a:srgbClr val="002060"/>
                          </a:solidFill>
                          <a:effectLst/>
                          <a:latin typeface="Traditional Arabic" pitchFamily="2" charset="-78"/>
                          <a:cs typeface="AL-Mohanad" pitchFamily="2" charset="-78"/>
                        </a:rPr>
                        <a:t>ما  أدوار كل من المعلم والمتعلم في التقويم المعتمد على الأداء؟</a:t>
                      </a:r>
                      <a:endParaRPr lang="en-US" sz="2400" b="1" dirty="0">
                        <a:solidFill>
                          <a:srgbClr val="002060"/>
                        </a:solidFill>
                        <a:effectLst/>
                        <a:latin typeface="Traditional Arabic" pitchFamily="2" charset="-78"/>
                        <a:cs typeface="AL-Mohanad" pitchFamily="2" charset="-78"/>
                      </a:endParaRPr>
                    </a:p>
                    <a:p>
                      <a:pPr marL="342900" indent="-342900" algn="ctr" rtl="1">
                        <a:lnSpc>
                          <a:spcPct val="150000"/>
                        </a:lnSpc>
                        <a:spcAft>
                          <a:spcPts val="0"/>
                        </a:spcAft>
                        <a:buFont typeface="Arial" pitchFamily="34" charset="0"/>
                        <a:buChar char="•"/>
                        <a:tabLst>
                          <a:tab pos="179070" algn="l"/>
                        </a:tabLst>
                      </a:pPr>
                      <a:r>
                        <a:rPr lang="ar-JO" sz="2400" b="1" dirty="0" smtClean="0">
                          <a:solidFill>
                            <a:srgbClr val="002060"/>
                          </a:solidFill>
                          <a:effectLst/>
                          <a:latin typeface="Traditional Arabic" pitchFamily="2" charset="-78"/>
                          <a:cs typeface="AL-Mohanad" pitchFamily="2" charset="-78"/>
                        </a:rPr>
                        <a:t>ما </a:t>
                      </a:r>
                      <a:r>
                        <a:rPr lang="ar-JO" sz="2400" b="1" dirty="0">
                          <a:solidFill>
                            <a:srgbClr val="002060"/>
                          </a:solidFill>
                          <a:effectLst/>
                          <a:latin typeface="Traditional Arabic" pitchFamily="2" charset="-78"/>
                          <a:cs typeface="AL-Mohanad" pitchFamily="2" charset="-78"/>
                        </a:rPr>
                        <a:t>خطوات تصميم التقويم المعتمد على الأداء</a:t>
                      </a:r>
                      <a:r>
                        <a:rPr lang="ar-JO" sz="2400" b="1" dirty="0" smtClean="0">
                          <a:solidFill>
                            <a:srgbClr val="002060"/>
                          </a:solidFill>
                          <a:effectLst/>
                          <a:latin typeface="Traditional Arabic" pitchFamily="2" charset="-78"/>
                          <a:cs typeface="AL-Mohanad" pitchFamily="2" charset="-78"/>
                        </a:rPr>
                        <a:t>؟</a:t>
                      </a:r>
                      <a:r>
                        <a:rPr lang="ar-SA" sz="2400" b="1" dirty="0" smtClean="0">
                          <a:solidFill>
                            <a:srgbClr val="002060"/>
                          </a:solidFill>
                          <a:effectLst/>
                          <a:latin typeface="Traditional Arabic" pitchFamily="2" charset="-78"/>
                          <a:cs typeface="AL-Mohanad" pitchFamily="2" charset="-78"/>
                        </a:rPr>
                        <a:t>              (10 دقائق)</a:t>
                      </a:r>
                      <a:endParaRPr lang="en-US" sz="2400" b="1" dirty="0">
                        <a:solidFill>
                          <a:srgbClr val="002060"/>
                        </a:solidFill>
                        <a:effectLst/>
                        <a:latin typeface="Traditional Arabic" pitchFamily="2" charset="-78"/>
                        <a:ea typeface="Times New Roman"/>
                        <a:cs typeface="AL-Mohanad" pitchFamily="2" charset="-78"/>
                      </a:endParaRPr>
                    </a:p>
                  </a:txBody>
                  <a:tcPr marL="68573" marR="685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9461" name="Picture 7" descr="C:\Program Files\Common Files\Microsoft Shared\Clipart\cagcat50\bs02064_.wmf"/>
          <p:cNvPicPr>
            <a:picLocks noChangeAspect="1" noChangeArrowheads="1"/>
          </p:cNvPicPr>
          <p:nvPr/>
        </p:nvPicPr>
        <p:blipFill>
          <a:blip r:embed="rId2" cstate="print"/>
          <a:srcRect/>
          <a:stretch>
            <a:fillRect/>
          </a:stretch>
        </p:blipFill>
        <p:spPr bwMode="auto">
          <a:xfrm>
            <a:off x="0" y="4762500"/>
            <a:ext cx="2286000" cy="2095500"/>
          </a:xfrm>
          <a:prstGeom prst="rect">
            <a:avLst/>
          </a:prstGeom>
          <a:noFill/>
          <a:ln w="9525">
            <a:noFill/>
            <a:miter lim="800000"/>
            <a:headEnd/>
            <a:tailEnd/>
          </a:ln>
        </p:spPr>
      </p:pic>
      <p:pic>
        <p:nvPicPr>
          <p:cNvPr id="19462" name="Picture 3" descr="C:\Program Files\Common Files\Microsoft Shared\Clipart\cagcat50\pe02716_.wmf"/>
          <p:cNvPicPr>
            <a:picLocks noChangeAspect="1" noChangeArrowheads="1"/>
          </p:cNvPicPr>
          <p:nvPr/>
        </p:nvPicPr>
        <p:blipFill>
          <a:blip r:embed="rId3" cstate="print"/>
          <a:srcRect/>
          <a:stretch>
            <a:fillRect/>
          </a:stretch>
        </p:blipFill>
        <p:spPr bwMode="auto">
          <a:xfrm>
            <a:off x="7277100" y="4708525"/>
            <a:ext cx="1968500" cy="2049463"/>
          </a:xfrm>
          <a:prstGeom prst="rect">
            <a:avLst/>
          </a:prstGeom>
          <a:noFill/>
          <a:ln w="9525">
            <a:noFill/>
            <a:miter lim="800000"/>
            <a:headEnd/>
            <a:tailEnd/>
          </a:ln>
        </p:spPr>
      </p:pic>
      <p:pic>
        <p:nvPicPr>
          <p:cNvPr id="19463" name="Picture 11" descr="C:\Users\malalam\Pictures\imagesCA6UXNCK.jpg"/>
          <p:cNvPicPr>
            <a:picLocks noChangeAspect="1" noChangeArrowheads="1"/>
          </p:cNvPicPr>
          <p:nvPr/>
        </p:nvPicPr>
        <p:blipFill>
          <a:blip r:embed="rId4" cstate="print"/>
          <a:srcRect/>
          <a:stretch>
            <a:fillRect/>
          </a:stretch>
        </p:blipFill>
        <p:spPr bwMode="auto">
          <a:xfrm rot="1440918">
            <a:off x="6804025" y="341313"/>
            <a:ext cx="2114550" cy="2057400"/>
          </a:xfrm>
          <a:prstGeom prst="rect">
            <a:avLst/>
          </a:prstGeom>
          <a:noFill/>
          <a:ln w="9525">
            <a:noFill/>
            <a:miter lim="800000"/>
            <a:headEnd/>
            <a:tailEnd/>
          </a:ln>
        </p:spPr>
      </p:pic>
      <p:pic>
        <p:nvPicPr>
          <p:cNvPr id="19464" name="Picture 12" descr="C:\Users\malalam\Pictures\imagesCAB6IOP6.jpg"/>
          <p:cNvPicPr>
            <a:picLocks noChangeAspect="1" noChangeArrowheads="1"/>
          </p:cNvPicPr>
          <p:nvPr/>
        </p:nvPicPr>
        <p:blipFill>
          <a:blip r:embed="rId5" cstate="print"/>
          <a:srcRect/>
          <a:stretch>
            <a:fillRect/>
          </a:stretch>
        </p:blipFill>
        <p:spPr bwMode="auto">
          <a:xfrm>
            <a:off x="3505200" y="4419600"/>
            <a:ext cx="2743200" cy="2438400"/>
          </a:xfrm>
          <a:prstGeom prst="rect">
            <a:avLst/>
          </a:prstGeom>
          <a:noFill/>
          <a:ln w="9525">
            <a:noFill/>
            <a:miter lim="800000"/>
            <a:headEnd/>
            <a:tailEnd/>
          </a:ln>
        </p:spPr>
      </p:pic>
      <p:pic>
        <p:nvPicPr>
          <p:cNvPr id="19465" name="Picture 13" descr="C:\Users\malalam\Pictures\imagesCARA8X14.jpg"/>
          <p:cNvPicPr>
            <a:picLocks noChangeAspect="1" noChangeArrowheads="1"/>
          </p:cNvPicPr>
          <p:nvPr/>
        </p:nvPicPr>
        <p:blipFill>
          <a:blip r:embed="rId6" cstate="print"/>
          <a:srcRect/>
          <a:stretch>
            <a:fillRect/>
          </a:stretch>
        </p:blipFill>
        <p:spPr bwMode="auto">
          <a:xfrm rot="-1060183">
            <a:off x="381000" y="228600"/>
            <a:ext cx="21336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40989"/>
            <a:ext cx="8219256" cy="4524315"/>
          </a:xfrm>
          <a:prstGeom prst="rect">
            <a:avLst/>
          </a:prstGeom>
        </p:spPr>
        <p:txBody>
          <a:bodyPr wrap="square">
            <a:spAutoFit/>
          </a:bodyPr>
          <a:lstStyle/>
          <a:p>
            <a:pPr algn="r" rtl="1">
              <a:defRPr/>
            </a:pPr>
            <a:endParaRPr lang="en-US" sz="2400" b="1" dirty="0">
              <a:solidFill>
                <a:srgbClr val="002060"/>
              </a:solidFill>
              <a:latin typeface="Traditional Arabic" pitchFamily="2" charset="-78"/>
              <a:cs typeface="AL-Mohanad" pitchFamily="2" charset="-78"/>
            </a:endParaRP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تحديد نتاجات التعلم (العامة والخاصة) التي يجب أن يظهرها المتعلم .</a:t>
            </a: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إعداد قائمة بالمهارات المطلوب إظهارها ، وإعلام المتعلم بها .</a:t>
            </a: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تحديد فيما إذا كان الأداء فردياً أو جماعياً .</a:t>
            </a: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مشاركة المتعلمين في بناء معايير التقويم .</a:t>
            </a: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التعبير عن الأداء بأنواع من السلوك يمكن مشاهدتها.</a:t>
            </a: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وضع جدول زمني للإعداد والأداء .</a:t>
            </a:r>
            <a:endParaRPr lang="en-US" sz="2400" b="1" dirty="0">
              <a:solidFill>
                <a:srgbClr val="002060"/>
              </a:solidFill>
              <a:latin typeface="Traditional Arabic" pitchFamily="2" charset="-78"/>
              <a:cs typeface="AL-Mohanad" pitchFamily="2" charset="-78"/>
            </a:endParaRP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الاطّلاع على خطط المتعلمين حول الأداء المراد تطبيقه .</a:t>
            </a:r>
            <a:endParaRPr lang="en-US" sz="2400" b="1" dirty="0">
              <a:solidFill>
                <a:srgbClr val="002060"/>
              </a:solidFill>
              <a:latin typeface="Traditional Arabic" pitchFamily="2" charset="-78"/>
              <a:cs typeface="AL-Mohanad" pitchFamily="2" charset="-78"/>
            </a:endParaRP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مساعدة المتعلمين في الحصول على المواد والتجهيزات .</a:t>
            </a:r>
            <a:endParaRPr lang="en-US" sz="2400" b="1" dirty="0">
              <a:solidFill>
                <a:srgbClr val="002060"/>
              </a:solidFill>
              <a:latin typeface="Traditional Arabic" pitchFamily="2" charset="-78"/>
              <a:cs typeface="AL-Mohanad" pitchFamily="2" charset="-78"/>
            </a:endParaRP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مراقبة المتعلمين في مراحل مختلفة أثناء أداء المهمات .</a:t>
            </a:r>
            <a:endParaRPr lang="en-US" sz="2400" b="1" dirty="0">
              <a:solidFill>
                <a:srgbClr val="002060"/>
              </a:solidFill>
              <a:latin typeface="Traditional Arabic" pitchFamily="2" charset="-78"/>
              <a:cs typeface="AL-Mohanad" pitchFamily="2" charset="-78"/>
            </a:endParaRPr>
          </a:p>
          <a:p>
            <a:pPr marL="342900" indent="-342900" algn="r" rtl="1">
              <a:buFont typeface="Arial" pitchFamily="34" charset="0"/>
              <a:buChar char="•"/>
              <a:defRPr/>
            </a:pPr>
            <a:r>
              <a:rPr lang="ar-SA" sz="2400" b="1" dirty="0">
                <a:solidFill>
                  <a:srgbClr val="002060"/>
                </a:solidFill>
                <a:latin typeface="Traditional Arabic" pitchFamily="2" charset="-78"/>
                <a:cs typeface="AL-Mohanad" pitchFamily="2" charset="-78"/>
              </a:rPr>
              <a:t>تزويد المتعلمين بتغذية راجعة ، واقتراحات حول تطّورهم بعد تقديمهم الأداء .</a:t>
            </a:r>
            <a:endParaRPr lang="en-US" sz="2400" b="1" dirty="0">
              <a:solidFill>
                <a:srgbClr val="002060"/>
              </a:solidFill>
              <a:latin typeface="Traditional Arabic" pitchFamily="2" charset="-78"/>
              <a:cs typeface="AL-Mohanad" pitchFamily="2" charset="-78"/>
            </a:endParaRPr>
          </a:p>
          <a:p>
            <a:pPr algn="r" rtl="1">
              <a:defRPr/>
            </a:pPr>
            <a:r>
              <a:rPr lang="en-US" sz="2400" b="1" dirty="0">
                <a:solidFill>
                  <a:srgbClr val="002060"/>
                </a:solidFill>
                <a:latin typeface="Traditional Arabic" pitchFamily="2" charset="-78"/>
                <a:cs typeface="AL-Mohanad" pitchFamily="2" charset="-78"/>
              </a:rPr>
              <a:t> </a:t>
            </a:r>
          </a:p>
        </p:txBody>
      </p:sp>
      <p:sp>
        <p:nvSpPr>
          <p:cNvPr id="3" name="مستطيل 2"/>
          <p:cNvSpPr/>
          <p:nvPr/>
        </p:nvSpPr>
        <p:spPr>
          <a:xfrm>
            <a:off x="467544" y="817548"/>
            <a:ext cx="7941642" cy="523220"/>
          </a:xfrm>
          <a:prstGeom prst="rect">
            <a:avLst/>
          </a:prstGeom>
        </p:spPr>
        <p:txBody>
          <a:bodyPr wrap="square">
            <a:spAutoFit/>
          </a:bodyPr>
          <a:lstStyle/>
          <a:p>
            <a:pPr lvl="0" algn="r" rtl="1">
              <a:defRPr/>
            </a:pPr>
            <a:r>
              <a:rPr lang="ar-SA" sz="2800" b="1" dirty="0" smtClean="0">
                <a:solidFill>
                  <a:srgbClr val="2E7174"/>
                </a:solidFill>
                <a:latin typeface="Traditional Arabic" pitchFamily="2" charset="-78"/>
                <a:cs typeface="PT Bold Heading" pitchFamily="2" charset="-78"/>
              </a:rPr>
              <a:t>دور المعلم في تطوير واستخدام التقويم المعتمد على </a:t>
            </a:r>
            <a:r>
              <a:rPr lang="ar-SA" sz="2800" b="1" dirty="0" err="1" smtClean="0">
                <a:solidFill>
                  <a:srgbClr val="2E7174"/>
                </a:solidFill>
                <a:latin typeface="Traditional Arabic" pitchFamily="2" charset="-78"/>
                <a:cs typeface="PT Bold Heading" pitchFamily="2" charset="-78"/>
              </a:rPr>
              <a:t>الأداء :</a:t>
            </a:r>
            <a:endParaRPr lang="ar-SA" sz="2800" b="1" dirty="0">
              <a:solidFill>
                <a:srgbClr val="2E7174"/>
              </a:solidFill>
              <a:latin typeface="Traditional Arabic" pitchFamily="2" charset="-78"/>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1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10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78" dur="1000" fill="hold"/>
                                        <p:tgtEl>
                                          <p:spTgt spid="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1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85" dur="1000" fill="hold"/>
                                        <p:tgtEl>
                                          <p:spTgt spid="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44" y="1020499"/>
            <a:ext cx="8686800" cy="5216813"/>
          </a:xfrm>
          <a:prstGeom prst="rect">
            <a:avLst/>
          </a:prstGeom>
        </p:spPr>
        <p:txBody>
          <a:bodyPr>
            <a:spAutoFit/>
          </a:bodyPr>
          <a:lstStyle/>
          <a:p>
            <a:pPr algn="r" rtl="1">
              <a:defRPr/>
            </a:pPr>
            <a:endParaRPr lang="ar-SA" sz="2400" b="1" dirty="0">
              <a:solidFill>
                <a:srgbClr val="2E7174"/>
              </a:solidFill>
              <a:latin typeface="Traditional Arabic" pitchFamily="2" charset="-78"/>
              <a:cs typeface="AL-Mohanad" pitchFamily="2" charset="-78"/>
            </a:endParaRPr>
          </a:p>
          <a:p>
            <a:pPr algn="r" rtl="1">
              <a:defRPr/>
            </a:pPr>
            <a:endParaRPr lang="en-US" sz="2400" dirty="0">
              <a:cs typeface="AL-Mohanad" pitchFamily="2" charset="-78"/>
            </a:endParaRPr>
          </a:p>
          <a:p>
            <a:pPr marL="342900" indent="-342900" algn="r" rtl="1">
              <a:lnSpc>
                <a:spcPct val="150000"/>
              </a:lnSpc>
              <a:buFont typeface="Arial" pitchFamily="34" charset="0"/>
              <a:buChar char="•"/>
              <a:defRPr/>
            </a:pPr>
            <a:r>
              <a:rPr lang="ar-SA" sz="2400" dirty="0">
                <a:solidFill>
                  <a:srgbClr val="002060"/>
                </a:solidFill>
                <a:latin typeface="Traditional Arabic" pitchFamily="2" charset="-78"/>
                <a:cs typeface="AL-Mohanad" pitchFamily="2" charset="-78"/>
              </a:rPr>
              <a:t> </a:t>
            </a:r>
            <a:r>
              <a:rPr lang="ar-SA" sz="2400" b="1" dirty="0">
                <a:solidFill>
                  <a:srgbClr val="002060"/>
                </a:solidFill>
                <a:latin typeface="Traditional Arabic" pitchFamily="2" charset="-78"/>
                <a:cs typeface="AL-Mohanad" pitchFamily="2" charset="-78"/>
              </a:rPr>
              <a:t>المشاركة الفاعلة في وضع معايير ومستويات الأداء .</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التعامل بجدّية مع اقتراحات وملاحظات المعلم .</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تحمل مسؤولية إظهار مدى التقدم ، والتعلم الذي أحرزه.</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جمع الأدلة والمعلومات والبيانات المتعلقة بالمهمة التقويمية.</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التعاون مع الزملاء في محاولات البحث عن المعلومات والبيانات .</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المشاركة في تقويم الزملاء عن طريق تسجيل الملاحظات .</a:t>
            </a:r>
            <a:endParaRPr lang="en-US" sz="2400" b="1" dirty="0">
              <a:solidFill>
                <a:srgbClr val="002060"/>
              </a:solidFill>
              <a:latin typeface="Traditional Arabic" pitchFamily="2" charset="-78"/>
              <a:cs typeface="AL-Mohanad" pitchFamily="2" charset="-78"/>
            </a:endParaRP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المشاركة في تطوير التقويم من خلال التغذية الراجعة .</a:t>
            </a:r>
          </a:p>
          <a:p>
            <a:pPr marL="342900" indent="-342900" algn="r" rtl="1">
              <a:lnSpc>
                <a:spcPct val="150000"/>
              </a:lnSpc>
              <a:buFont typeface="Arial" pitchFamily="34" charset="0"/>
              <a:buChar char="•"/>
              <a:defRPr/>
            </a:pPr>
            <a:r>
              <a:rPr lang="ar-SA" sz="2400" b="1" dirty="0">
                <a:solidFill>
                  <a:srgbClr val="002060"/>
                </a:solidFill>
                <a:latin typeface="Traditional Arabic" pitchFamily="2" charset="-78"/>
                <a:cs typeface="AL-Mohanad" pitchFamily="2" charset="-78"/>
              </a:rPr>
              <a:t>التواصل مع الزملاء، واحترام الرأي والرأي الآخر .</a:t>
            </a:r>
            <a:endParaRPr lang="en-US" sz="2400" b="1" dirty="0">
              <a:solidFill>
                <a:srgbClr val="002060"/>
              </a:solidFill>
              <a:latin typeface="Traditional Arabic" pitchFamily="2" charset="-78"/>
              <a:cs typeface="AL-Mohanad" pitchFamily="2" charset="-78"/>
            </a:endParaRPr>
          </a:p>
        </p:txBody>
      </p:sp>
      <p:sp>
        <p:nvSpPr>
          <p:cNvPr id="3" name="عنوان 2"/>
          <p:cNvSpPr>
            <a:spLocks noGrp="1"/>
          </p:cNvSpPr>
          <p:nvPr>
            <p:ph type="title"/>
          </p:nvPr>
        </p:nvSpPr>
        <p:spPr>
          <a:xfrm>
            <a:off x="179512" y="548680"/>
            <a:ext cx="8229600" cy="1143000"/>
          </a:xfrm>
        </p:spPr>
        <p:txBody>
          <a:bodyPr/>
          <a:lstStyle/>
          <a:p>
            <a:r>
              <a:rPr lang="ar-SA" sz="3200" b="1" dirty="0" smtClean="0">
                <a:solidFill>
                  <a:srgbClr val="2E7174"/>
                </a:solidFill>
                <a:latin typeface="Traditional Arabic" pitchFamily="2" charset="-78"/>
                <a:cs typeface="PT Bold Heading" pitchFamily="2" charset="-78"/>
              </a:rPr>
              <a:t>دور المتعلم في التقويم المعتمد على </a:t>
            </a:r>
            <a:r>
              <a:rPr lang="ar-SA" sz="3200" b="1" dirty="0" err="1" smtClean="0">
                <a:solidFill>
                  <a:srgbClr val="2E7174"/>
                </a:solidFill>
                <a:latin typeface="Traditional Arabic" pitchFamily="2" charset="-78"/>
                <a:cs typeface="PT Bold Heading" pitchFamily="2" charset="-78"/>
              </a:rPr>
              <a:t>الأداء :</a:t>
            </a:r>
            <a:endParaRPr lang="ar-SA"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1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188640"/>
            <a:ext cx="8763000" cy="750205"/>
          </a:xfrm>
          <a:prstGeom prst="rect">
            <a:avLst/>
          </a:prstGeom>
        </p:spPr>
        <p:txBody>
          <a:bodyPr>
            <a:spAutoFit/>
          </a:bodyPr>
          <a:lstStyle/>
          <a:p>
            <a:pPr algn="r" rtl="1">
              <a:defRPr/>
            </a:pPr>
            <a:endParaRPr lang="en-US" dirty="0"/>
          </a:p>
          <a:p>
            <a:pPr marL="342900" indent="-342900" algn="r" rtl="1">
              <a:lnSpc>
                <a:spcPct val="150000"/>
              </a:lnSpc>
              <a:buFont typeface="Wingdings" pitchFamily="2" charset="2"/>
              <a:buChar char="ü"/>
              <a:defRPr/>
            </a:pPr>
            <a:r>
              <a:rPr lang="ar-SA" b="1" dirty="0" err="1" smtClean="0">
                <a:solidFill>
                  <a:srgbClr val="002060"/>
                </a:solidFill>
                <a:latin typeface="Traditional Arabic" pitchFamily="2" charset="-78"/>
                <a:cs typeface="Traditional Arabic" pitchFamily="2" charset="-78"/>
              </a:rPr>
              <a:t>.</a:t>
            </a:r>
            <a:endParaRPr lang="en-US" b="1" dirty="0">
              <a:solidFill>
                <a:srgbClr val="002060"/>
              </a:solidFill>
              <a:latin typeface="Traditional Arabic" pitchFamily="2" charset="-78"/>
              <a:cs typeface="Traditional Arabic" pitchFamily="2" charset="-78"/>
            </a:endParaRPr>
          </a:p>
        </p:txBody>
      </p:sp>
      <p:sp>
        <p:nvSpPr>
          <p:cNvPr id="4" name="عنوان 3"/>
          <p:cNvSpPr>
            <a:spLocks noGrp="1"/>
          </p:cNvSpPr>
          <p:nvPr>
            <p:ph type="title"/>
          </p:nvPr>
        </p:nvSpPr>
        <p:spPr>
          <a:xfrm>
            <a:off x="457200" y="557808"/>
            <a:ext cx="8229600" cy="1143000"/>
          </a:xfrm>
        </p:spPr>
        <p:txBody>
          <a:bodyPr/>
          <a:lstStyle/>
          <a:p>
            <a:r>
              <a:rPr lang="ar-SA" sz="3200" b="1" dirty="0" smtClean="0">
                <a:solidFill>
                  <a:srgbClr val="2E7174"/>
                </a:solidFill>
                <a:latin typeface="Traditional Arabic" pitchFamily="2" charset="-78"/>
                <a:cs typeface="PT Bold Heading" pitchFamily="2" charset="-78"/>
              </a:rPr>
              <a:t>خطوات تصميم التقويم المعتمد على </a:t>
            </a:r>
            <a:r>
              <a:rPr lang="ar-SA" sz="3200" b="1" dirty="0" err="1" smtClean="0">
                <a:solidFill>
                  <a:srgbClr val="2E7174"/>
                </a:solidFill>
                <a:latin typeface="Traditional Arabic" pitchFamily="2" charset="-78"/>
                <a:cs typeface="PT Bold Heading" pitchFamily="2" charset="-78"/>
              </a:rPr>
              <a:t>الأداء  :</a:t>
            </a:r>
            <a:endParaRPr lang="ar-SA" sz="3200" dirty="0">
              <a:cs typeface="PT Bold Heading" pitchFamily="2" charset="-78"/>
            </a:endParaRPr>
          </a:p>
        </p:txBody>
      </p:sp>
      <p:sp>
        <p:nvSpPr>
          <p:cNvPr id="5" name="عنصر نائب للمحتوى 4"/>
          <p:cNvSpPr>
            <a:spLocks noGrp="1"/>
          </p:cNvSpPr>
          <p:nvPr>
            <p:ph idx="1"/>
          </p:nvPr>
        </p:nvSpPr>
        <p:spPr/>
        <p:txBody>
          <a:bodyPr/>
          <a:lstStyle/>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تحديد الغرض/ الغاية من التقويم بشكل </a:t>
            </a:r>
            <a:r>
              <a:rPr lang="ar-SA" sz="2400" b="1" dirty="0" err="1" smtClean="0">
                <a:solidFill>
                  <a:srgbClr val="002060"/>
                </a:solidFill>
                <a:latin typeface="Traditional Arabic" pitchFamily="2" charset="-78"/>
                <a:cs typeface="AL-Mohanad" pitchFamily="2" charset="-78"/>
              </a:rPr>
              <a:t>واضح .</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تحديد </a:t>
            </a:r>
            <a:r>
              <a:rPr lang="ar-SA" sz="2400" b="1" dirty="0" err="1" smtClean="0">
                <a:solidFill>
                  <a:srgbClr val="002060"/>
                </a:solidFill>
                <a:latin typeface="Traditional Arabic" pitchFamily="2" charset="-78"/>
                <a:cs typeface="AL-Mohanad" pitchFamily="2" charset="-78"/>
              </a:rPr>
              <a:t>النتاجات</a:t>
            </a:r>
            <a:r>
              <a:rPr lang="ar-SA" sz="2400" b="1" dirty="0" smtClean="0">
                <a:solidFill>
                  <a:srgbClr val="002060"/>
                </a:solidFill>
                <a:latin typeface="Traditional Arabic" pitchFamily="2" charset="-78"/>
                <a:cs typeface="AL-Mohanad" pitchFamily="2" charset="-78"/>
              </a:rPr>
              <a:t> الخاصة المراد </a:t>
            </a:r>
            <a:r>
              <a:rPr lang="ar-SA" sz="2400" b="1" dirty="0" err="1" smtClean="0">
                <a:solidFill>
                  <a:srgbClr val="002060"/>
                </a:solidFill>
                <a:latin typeface="Traditional Arabic" pitchFamily="2" charset="-78"/>
                <a:cs typeface="AL-Mohanad" pitchFamily="2" charset="-78"/>
              </a:rPr>
              <a:t>تقويمها .</a:t>
            </a:r>
            <a:endParaRPr lang="en-US" sz="2400" b="1" dirty="0" smtClean="0">
              <a:solidFill>
                <a:srgbClr val="002060"/>
              </a:solidFill>
              <a:latin typeface="Traditional Arabic" pitchFamily="2" charset="-78"/>
              <a:cs typeface="AL-Mohanad" pitchFamily="2" charset="-78"/>
            </a:endParaRPr>
          </a:p>
          <a:p>
            <a:pPr algn="just">
              <a:buFont typeface="Wingdings" pitchFamily="2" charset="2"/>
              <a:buChar char="ü"/>
              <a:defRPr/>
            </a:pPr>
            <a:r>
              <a:rPr lang="ar-SA" sz="2400" b="1" dirty="0" smtClean="0">
                <a:solidFill>
                  <a:srgbClr val="002060"/>
                </a:solidFill>
                <a:latin typeface="Traditional Arabic" pitchFamily="2" charset="-78"/>
                <a:cs typeface="AL-Mohanad" pitchFamily="2" charset="-78"/>
              </a:rPr>
              <a:t>تحديد ما يراد تقويمه بشكل واضح من مهارات معرفية ووجدانية واجتماعية </a:t>
            </a:r>
            <a:r>
              <a:rPr lang="ar-SA" sz="2400" b="1" dirty="0" err="1" smtClean="0">
                <a:solidFill>
                  <a:srgbClr val="002060"/>
                </a:solidFill>
                <a:latin typeface="Traditional Arabic" pitchFamily="2" charset="-78"/>
                <a:cs typeface="AL-Mohanad" pitchFamily="2" charset="-78"/>
              </a:rPr>
              <a:t>وأدائية </a:t>
            </a:r>
            <a:r>
              <a:rPr lang="ar-SA" sz="2400" b="1" dirty="0" smtClean="0">
                <a:solidFill>
                  <a:srgbClr val="002060"/>
                </a:solidFill>
                <a:latin typeface="Traditional Arabic" pitchFamily="2" charset="-78"/>
                <a:cs typeface="AL-Mohanad" pitchFamily="2" charset="-78"/>
              </a:rPr>
              <a:t>، ونوع المشكلات المراد حلها من قبل </a:t>
            </a:r>
            <a:r>
              <a:rPr lang="ar-SA" sz="2400" b="1" dirty="0" err="1" smtClean="0">
                <a:solidFill>
                  <a:srgbClr val="002060"/>
                </a:solidFill>
                <a:latin typeface="Traditional Arabic" pitchFamily="2" charset="-78"/>
                <a:cs typeface="AL-Mohanad" pitchFamily="2" charset="-78"/>
              </a:rPr>
              <a:t>المتعلمين .</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ترتيب </a:t>
            </a:r>
            <a:r>
              <a:rPr lang="ar-SA" sz="2400" b="1" dirty="0" err="1" smtClean="0">
                <a:solidFill>
                  <a:srgbClr val="002060"/>
                </a:solidFill>
                <a:latin typeface="Traditional Arabic" pitchFamily="2" charset="-78"/>
                <a:cs typeface="AL-Mohanad" pitchFamily="2" charset="-78"/>
              </a:rPr>
              <a:t>النتاجات</a:t>
            </a:r>
            <a:r>
              <a:rPr lang="ar-SA" sz="2400" b="1" dirty="0" smtClean="0">
                <a:solidFill>
                  <a:srgbClr val="002060"/>
                </a:solidFill>
                <a:latin typeface="Traditional Arabic" pitchFamily="2" charset="-78"/>
                <a:cs typeface="AL-Mohanad" pitchFamily="2" charset="-78"/>
              </a:rPr>
              <a:t> حسب الأولوية </a:t>
            </a:r>
            <a:r>
              <a:rPr lang="ar-SA" sz="2400" b="1" dirty="0" err="1" smtClean="0">
                <a:solidFill>
                  <a:srgbClr val="002060"/>
                </a:solidFill>
                <a:latin typeface="Traditional Arabic" pitchFamily="2" charset="-78"/>
                <a:cs typeface="AL-Mohanad" pitchFamily="2" charset="-78"/>
              </a:rPr>
              <a:t>والأهمية .</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كتابة القائمة النهائية للمهارات والعمليات المطلوب </a:t>
            </a:r>
            <a:r>
              <a:rPr lang="ar-SA" sz="2400" b="1" dirty="0" err="1" smtClean="0">
                <a:solidFill>
                  <a:srgbClr val="002060"/>
                </a:solidFill>
                <a:latin typeface="Traditional Arabic" pitchFamily="2" charset="-78"/>
                <a:cs typeface="AL-Mohanad" pitchFamily="2" charset="-78"/>
              </a:rPr>
              <a:t>تقويمها .</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انتقاء المهمات التقويمية المناسبة والمنسجمة مع </a:t>
            </a:r>
            <a:r>
              <a:rPr lang="ar-SA" sz="2400" b="1" dirty="0" err="1" smtClean="0">
                <a:solidFill>
                  <a:srgbClr val="002060"/>
                </a:solidFill>
                <a:latin typeface="Traditional Arabic" pitchFamily="2" charset="-78"/>
                <a:cs typeface="AL-Mohanad" pitchFamily="2" charset="-78"/>
              </a:rPr>
              <a:t>النتاجات</a:t>
            </a:r>
            <a:r>
              <a:rPr lang="ar-SA" sz="2400" b="1" dirty="0" smtClean="0">
                <a:solidFill>
                  <a:srgbClr val="002060"/>
                </a:solidFill>
                <a:latin typeface="Traditional Arabic" pitchFamily="2" charset="-78"/>
                <a:cs typeface="AL-Mohanad" pitchFamily="2" charset="-78"/>
              </a:rPr>
              <a:t> </a:t>
            </a:r>
            <a:r>
              <a:rPr lang="ar-SA" sz="2400" b="1" dirty="0" err="1" smtClean="0">
                <a:solidFill>
                  <a:srgbClr val="002060"/>
                </a:solidFill>
                <a:latin typeface="Traditional Arabic" pitchFamily="2" charset="-78"/>
                <a:cs typeface="AL-Mohanad" pitchFamily="2" charset="-78"/>
              </a:rPr>
              <a:t>.</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اختيار أداة التقويم </a:t>
            </a:r>
            <a:r>
              <a:rPr lang="ar-SA" sz="2400" b="1" dirty="0" err="1" smtClean="0">
                <a:solidFill>
                  <a:srgbClr val="002060"/>
                </a:solidFill>
                <a:latin typeface="Traditional Arabic" pitchFamily="2" charset="-78"/>
                <a:cs typeface="AL-Mohanad" pitchFamily="2" charset="-78"/>
              </a:rPr>
              <a:t>المناسبة .</a:t>
            </a:r>
            <a:r>
              <a:rPr lang="ar-SA" sz="2400" b="1" dirty="0" smtClean="0">
                <a:solidFill>
                  <a:srgbClr val="002060"/>
                </a:solidFill>
                <a:latin typeface="Traditional Arabic" pitchFamily="2" charset="-78"/>
                <a:cs typeface="AL-Mohanad" pitchFamily="2" charset="-78"/>
              </a:rPr>
              <a:t>  </a:t>
            </a:r>
            <a:endParaRPr lang="en-US" sz="2400" b="1" dirty="0" smtClean="0">
              <a:solidFill>
                <a:srgbClr val="002060"/>
              </a:solidFill>
              <a:latin typeface="Traditional Arabic" pitchFamily="2" charset="-78"/>
              <a:cs typeface="AL-Mohanad" pitchFamily="2" charset="-78"/>
            </a:endParaRPr>
          </a:p>
          <a:p>
            <a:pPr>
              <a:buFont typeface="Wingdings" pitchFamily="2" charset="2"/>
              <a:buChar char="ü"/>
              <a:defRPr/>
            </a:pPr>
            <a:r>
              <a:rPr lang="ar-SA" sz="2400" b="1" dirty="0" smtClean="0">
                <a:solidFill>
                  <a:srgbClr val="002060"/>
                </a:solidFill>
                <a:latin typeface="Traditional Arabic" pitchFamily="2" charset="-78"/>
                <a:cs typeface="AL-Mohanad" pitchFamily="2" charset="-78"/>
              </a:rPr>
              <a:t>بناء المعايير ومستويات الأداء</a:t>
            </a:r>
            <a:endParaRPr lang="ar-SA" sz="2400" dirty="0">
              <a:cs typeface="AL-Mohan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p:cTn id="56"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10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64" dur="1000" fill="hold"/>
                                        <p:tgtEl>
                                          <p:spTgt spid="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415979"/>
            <a:ext cx="8915400" cy="5755422"/>
          </a:xfrm>
          <a:prstGeom prst="rect">
            <a:avLst/>
          </a:prstGeom>
          <a:noFill/>
          <a:ln w="9525">
            <a:noFill/>
            <a:miter lim="800000"/>
            <a:headEnd/>
            <a:tailEnd/>
          </a:ln>
        </p:spPr>
        <p:txBody>
          <a:bodyPr>
            <a:spAutoFit/>
          </a:bodyPr>
          <a:lstStyle/>
          <a:p>
            <a:pPr algn="ctr" rtl="1"/>
            <a:r>
              <a:rPr lang="ar-SA" sz="2300" b="1" dirty="0">
                <a:solidFill>
                  <a:srgbClr val="2E7174"/>
                </a:solidFill>
                <a:latin typeface="Traditional Arabic" pitchFamily="18" charset="-78"/>
                <a:cs typeface="AL-Mohanad" pitchFamily="2" charset="-78"/>
              </a:rPr>
              <a:t>مثال على تصميم التقويم المعتمد على الأداء</a:t>
            </a:r>
            <a:endParaRPr lang="en-US" sz="2300" dirty="0">
              <a:solidFill>
                <a:srgbClr val="2E7174"/>
              </a:solidFill>
              <a:latin typeface="Traditional Arabic" pitchFamily="18" charset="-78"/>
              <a:cs typeface="AL-Mohanad" pitchFamily="2" charset="-78"/>
            </a:endParaRPr>
          </a:p>
          <a:p>
            <a:pPr algn="r" rtl="1"/>
            <a:r>
              <a:rPr lang="ar-SA" sz="2300" b="1" dirty="0">
                <a:solidFill>
                  <a:srgbClr val="2E7174"/>
                </a:solidFill>
                <a:latin typeface="Traditional Arabic" pitchFamily="18" charset="-78"/>
                <a:cs typeface="AL-Mohanad" pitchFamily="2" charset="-78"/>
              </a:rPr>
              <a:t>تقويم أداء المتعلم في فعالية </a:t>
            </a:r>
            <a:r>
              <a:rPr lang="ar-SA" sz="2300" b="1" dirty="0" err="1">
                <a:solidFill>
                  <a:srgbClr val="2E7174"/>
                </a:solidFill>
                <a:latin typeface="Traditional Arabic" pitchFamily="18" charset="-78"/>
                <a:cs typeface="AL-Mohanad" pitchFamily="2" charset="-78"/>
              </a:rPr>
              <a:t>التقديم (</a:t>
            </a:r>
            <a:r>
              <a:rPr lang="ar-SA" sz="2300" b="1" dirty="0">
                <a:solidFill>
                  <a:srgbClr val="2E7174"/>
                </a:solidFill>
                <a:latin typeface="Traditional Arabic" pitchFamily="18" charset="-78"/>
                <a:cs typeface="AL-Mohanad" pitchFamily="2" charset="-78"/>
              </a:rPr>
              <a:t> </a:t>
            </a:r>
            <a:r>
              <a:rPr lang="en-US" sz="2300" b="1" dirty="0">
                <a:solidFill>
                  <a:srgbClr val="2E7174"/>
                </a:solidFill>
                <a:latin typeface="Traditional Arabic" pitchFamily="18" charset="-78"/>
                <a:cs typeface="AL-Mohanad" pitchFamily="2" charset="-78"/>
              </a:rPr>
              <a:t>presentation </a:t>
            </a:r>
            <a:r>
              <a:rPr lang="ar-SA" sz="2300" b="1" dirty="0">
                <a:solidFill>
                  <a:srgbClr val="2E7174"/>
                </a:solidFill>
                <a:latin typeface="Traditional Arabic" pitchFamily="18" charset="-78"/>
                <a:cs typeface="AL-Mohanad" pitchFamily="2" charset="-78"/>
              </a:rPr>
              <a:t>  </a:t>
            </a:r>
            <a:r>
              <a:rPr lang="ar-SA" sz="2300" b="1" dirty="0" err="1">
                <a:solidFill>
                  <a:srgbClr val="2E7174"/>
                </a:solidFill>
                <a:latin typeface="Traditional Arabic" pitchFamily="18" charset="-78"/>
                <a:cs typeface="AL-Mohanad" pitchFamily="2" charset="-78"/>
              </a:rPr>
              <a:t>)</a:t>
            </a:r>
            <a:r>
              <a:rPr lang="ar-SA" sz="2300" b="1" dirty="0">
                <a:solidFill>
                  <a:srgbClr val="2E7174"/>
                </a:solidFill>
                <a:latin typeface="Traditional Arabic" pitchFamily="18" charset="-78"/>
                <a:cs typeface="AL-Mohanad" pitchFamily="2" charset="-78"/>
              </a:rPr>
              <a:t> </a:t>
            </a:r>
          </a:p>
          <a:p>
            <a:pPr algn="r" rtl="1"/>
            <a:endParaRPr lang="en-US" sz="2300" dirty="0">
              <a:solidFill>
                <a:srgbClr val="002060"/>
              </a:solidFill>
              <a:latin typeface="Traditional Arabic" pitchFamily="18" charset="-78"/>
              <a:cs typeface="AL-Mohanad" pitchFamily="2" charset="-78"/>
            </a:endParaRPr>
          </a:p>
          <a:p>
            <a:pPr algn="r" rtl="1"/>
            <a:r>
              <a:rPr lang="ar-SA" sz="2300" b="1" dirty="0" err="1">
                <a:solidFill>
                  <a:srgbClr val="2E7174"/>
                </a:solidFill>
                <a:latin typeface="Traditional Arabic" pitchFamily="18" charset="-78"/>
                <a:cs typeface="AL-Mohanad" pitchFamily="2" charset="-78"/>
              </a:rPr>
              <a:t>المادة </a:t>
            </a:r>
            <a:r>
              <a:rPr lang="ar-SA" sz="2300" b="1" dirty="0">
                <a:solidFill>
                  <a:srgbClr val="2E7174"/>
                </a:solidFill>
                <a:latin typeface="Traditional Arabic" pitchFamily="18" charset="-78"/>
                <a:cs typeface="AL-Mohanad" pitchFamily="2" charset="-78"/>
              </a:rPr>
              <a:t>: </a:t>
            </a:r>
            <a:r>
              <a:rPr lang="ar-SA" sz="2300" dirty="0">
                <a:solidFill>
                  <a:srgbClr val="2E7174"/>
                </a:solidFill>
                <a:latin typeface="Traditional Arabic" pitchFamily="18" charset="-78"/>
                <a:cs typeface="AL-Mohanad" pitchFamily="2" charset="-78"/>
              </a:rPr>
              <a:t>الأحياء/ </a:t>
            </a:r>
            <a:r>
              <a:rPr lang="ar-SA" sz="2300" dirty="0" err="1">
                <a:solidFill>
                  <a:srgbClr val="2E7174"/>
                </a:solidFill>
                <a:latin typeface="Traditional Arabic" pitchFamily="18" charset="-78"/>
                <a:cs typeface="AL-Mohanad" pitchFamily="2" charset="-78"/>
              </a:rPr>
              <a:t>العلوم </a:t>
            </a:r>
            <a:r>
              <a:rPr lang="ar-SA" sz="2300" dirty="0">
                <a:solidFill>
                  <a:srgbClr val="2E7174"/>
                </a:solidFill>
                <a:latin typeface="Traditional Arabic" pitchFamily="18" charset="-78"/>
                <a:cs typeface="AL-Mohanad" pitchFamily="2" charset="-78"/>
              </a:rPr>
              <a:t>----- الابتدائي.</a:t>
            </a:r>
            <a:endParaRPr lang="en-US" sz="2300" dirty="0">
              <a:solidFill>
                <a:srgbClr val="2E7174"/>
              </a:solidFill>
              <a:latin typeface="Traditional Arabic" pitchFamily="18" charset="-78"/>
              <a:cs typeface="AL-Mohanad" pitchFamily="2" charset="-78"/>
            </a:endParaRPr>
          </a:p>
          <a:p>
            <a:pPr algn="r" rtl="1"/>
            <a:r>
              <a:rPr lang="ar-SA" sz="2300" b="1" dirty="0" err="1">
                <a:solidFill>
                  <a:srgbClr val="2E7174"/>
                </a:solidFill>
                <a:latin typeface="Traditional Arabic" pitchFamily="18" charset="-78"/>
                <a:cs typeface="AL-Mohanad" pitchFamily="2" charset="-78"/>
              </a:rPr>
              <a:t>الوحدة </a:t>
            </a:r>
            <a:r>
              <a:rPr lang="ar-SA" sz="2300" b="1" dirty="0">
                <a:solidFill>
                  <a:srgbClr val="2E7174"/>
                </a:solidFill>
                <a:latin typeface="Traditional Arabic" pitchFamily="18" charset="-78"/>
                <a:cs typeface="AL-Mohanad" pitchFamily="2" charset="-78"/>
              </a:rPr>
              <a:t>: </a:t>
            </a:r>
            <a:r>
              <a:rPr lang="ar-SA" sz="2300" dirty="0">
                <a:solidFill>
                  <a:srgbClr val="2E7174"/>
                </a:solidFill>
                <a:latin typeface="Traditional Arabic" pitchFamily="18" charset="-78"/>
                <a:cs typeface="AL-Mohanad" pitchFamily="2" charset="-78"/>
              </a:rPr>
              <a:t>الجهاز </a:t>
            </a:r>
            <a:r>
              <a:rPr lang="ar-SA" sz="2300" dirty="0" err="1">
                <a:solidFill>
                  <a:srgbClr val="2E7174"/>
                </a:solidFill>
                <a:latin typeface="Traditional Arabic" pitchFamily="18" charset="-78"/>
                <a:cs typeface="AL-Mohanad" pitchFamily="2" charset="-78"/>
              </a:rPr>
              <a:t>التنفسي .</a:t>
            </a:r>
            <a:endParaRPr lang="en-US" sz="2300" dirty="0">
              <a:solidFill>
                <a:srgbClr val="2E7174"/>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 1- نتاج التعلم:</a:t>
            </a:r>
            <a:r>
              <a:rPr lang="ar-SA" sz="2300" dirty="0">
                <a:solidFill>
                  <a:srgbClr val="002060"/>
                </a:solidFill>
                <a:latin typeface="Traditional Arabic" pitchFamily="18" charset="-78"/>
                <a:cs typeface="AL-Mohanad" pitchFamily="2" charset="-78"/>
              </a:rPr>
              <a:t> </a:t>
            </a:r>
            <a:r>
              <a:rPr lang="ar-SA" sz="2300" dirty="0" smtClean="0">
                <a:solidFill>
                  <a:srgbClr val="002060"/>
                </a:solidFill>
                <a:latin typeface="Traditional Arabic" pitchFamily="18" charset="-78"/>
                <a:cs typeface="AL-Mohanad" pitchFamily="2" charset="-78"/>
              </a:rPr>
              <a:t>توضيح أجزاء </a:t>
            </a:r>
            <a:r>
              <a:rPr lang="ar-SA" sz="2300" dirty="0">
                <a:solidFill>
                  <a:srgbClr val="002060"/>
                </a:solidFill>
                <a:latin typeface="Traditional Arabic" pitchFamily="18" charset="-78"/>
                <a:cs typeface="AL-Mohanad" pitchFamily="2" charset="-78"/>
              </a:rPr>
              <a:t>الجهاز التنفسي </a:t>
            </a:r>
            <a:r>
              <a:rPr lang="ar-SA" sz="2300" dirty="0" err="1">
                <a:solidFill>
                  <a:srgbClr val="002060"/>
                </a:solidFill>
                <a:latin typeface="Traditional Arabic" pitchFamily="18" charset="-78"/>
                <a:cs typeface="AL-Mohanad" pitchFamily="2" charset="-78"/>
              </a:rPr>
              <a:t>ووظائفه </a:t>
            </a:r>
            <a:r>
              <a:rPr lang="ar-SA" sz="2300" dirty="0">
                <a:solidFill>
                  <a:srgbClr val="002060"/>
                </a:solidFill>
                <a:latin typeface="Traditional Arabic" pitchFamily="18" charset="-78"/>
                <a:cs typeface="AL-Mohanad" pitchFamily="2" charset="-78"/>
              </a:rPr>
              <a:t>, والأمراض المؤثرة عليه.</a:t>
            </a:r>
            <a:endParaRPr lang="en-US"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 2- </a:t>
            </a:r>
            <a:r>
              <a:rPr lang="ar-SA" sz="2300" b="1" dirty="0" err="1">
                <a:solidFill>
                  <a:srgbClr val="002060"/>
                </a:solidFill>
                <a:latin typeface="Traditional Arabic" pitchFamily="18" charset="-78"/>
                <a:cs typeface="AL-Mohanad" pitchFamily="2" charset="-78"/>
              </a:rPr>
              <a:t>المهمة </a:t>
            </a:r>
            <a:r>
              <a:rPr lang="ar-SA" sz="2300" b="1" dirty="0">
                <a:solidFill>
                  <a:srgbClr val="002060"/>
                </a:solidFill>
                <a:latin typeface="Traditional Arabic" pitchFamily="18" charset="-78"/>
                <a:cs typeface="AL-Mohanad" pitchFamily="2" charset="-78"/>
              </a:rPr>
              <a:t>( </a:t>
            </a:r>
            <a:r>
              <a:rPr lang="ar-SA" sz="2300" b="1" dirty="0" err="1">
                <a:solidFill>
                  <a:srgbClr val="002060"/>
                </a:solidFill>
                <a:latin typeface="Traditional Arabic" pitchFamily="18" charset="-78"/>
                <a:cs typeface="AL-Mohanad" pitchFamily="2" charset="-78"/>
              </a:rPr>
              <a:t>الإط</a:t>
            </a:r>
            <a:r>
              <a:rPr lang="ar-SA" sz="2300" dirty="0" err="1">
                <a:solidFill>
                  <a:srgbClr val="002060"/>
                </a:solidFill>
                <a:latin typeface="Traditional Arabic" pitchFamily="18" charset="-78"/>
                <a:cs typeface="AL-Mohanad" pitchFamily="2" charset="-78"/>
              </a:rPr>
              <a:t>ار ) </a:t>
            </a:r>
            <a:r>
              <a:rPr lang="ar-SA" sz="2300" dirty="0">
                <a:solidFill>
                  <a:srgbClr val="002060"/>
                </a:solidFill>
                <a:latin typeface="Traditional Arabic" pitchFamily="18" charset="-78"/>
                <a:cs typeface="AL-Mohanad" pitchFamily="2" charset="-78"/>
              </a:rPr>
              <a:t>: يقدم المتعلم عرضاً </a:t>
            </a:r>
            <a:r>
              <a:rPr lang="ar-SA" sz="2300" dirty="0" err="1" smtClean="0">
                <a:solidFill>
                  <a:srgbClr val="002060"/>
                </a:solidFill>
                <a:latin typeface="Traditional Arabic" pitchFamily="18" charset="-78"/>
                <a:cs typeface="AL-Mohanad" pitchFamily="2" charset="-78"/>
              </a:rPr>
              <a:t>تقديميا</a:t>
            </a:r>
            <a:r>
              <a:rPr lang="ar-SA" sz="2300" dirty="0" smtClean="0">
                <a:solidFill>
                  <a:srgbClr val="002060"/>
                </a:solidFill>
                <a:latin typeface="Traditional Arabic" pitchFamily="18" charset="-78"/>
                <a:cs typeface="AL-Mohanad" pitchFamily="2" charset="-78"/>
              </a:rPr>
              <a:t> </a:t>
            </a:r>
            <a:r>
              <a:rPr lang="ar-SA" sz="2300" dirty="0">
                <a:solidFill>
                  <a:srgbClr val="002060"/>
                </a:solidFill>
                <a:latin typeface="Traditional Arabic" pitchFamily="18" charset="-78"/>
                <a:cs typeface="AL-Mohanad" pitchFamily="2" charset="-78"/>
              </a:rPr>
              <a:t>أمام طلبة </a:t>
            </a:r>
            <a:r>
              <a:rPr lang="ar-SA" sz="2300" dirty="0" err="1">
                <a:solidFill>
                  <a:srgbClr val="002060"/>
                </a:solidFill>
                <a:latin typeface="Traditional Arabic" pitchFamily="18" charset="-78"/>
                <a:cs typeface="AL-Mohanad" pitchFamily="2" charset="-78"/>
              </a:rPr>
              <a:t>صفه </a:t>
            </a:r>
            <a:r>
              <a:rPr lang="ar-SA" sz="2300" dirty="0">
                <a:solidFill>
                  <a:srgbClr val="002060"/>
                </a:solidFill>
                <a:latin typeface="Traditional Arabic" pitchFamily="18" charset="-78"/>
                <a:cs typeface="AL-Mohanad" pitchFamily="2" charset="-78"/>
              </a:rPr>
              <a:t>، يتناول من خلاله:</a:t>
            </a:r>
            <a:endParaRPr lang="en-US" sz="2300" dirty="0">
              <a:solidFill>
                <a:srgbClr val="002060"/>
              </a:solidFill>
              <a:latin typeface="Traditional Arabic" pitchFamily="18" charset="-78"/>
              <a:cs typeface="AL-Mohanad" pitchFamily="2" charset="-78"/>
            </a:endParaRPr>
          </a:p>
          <a:p>
            <a:pPr algn="r" rtl="1"/>
            <a:r>
              <a:rPr lang="ar-SA" sz="2300" dirty="0">
                <a:solidFill>
                  <a:srgbClr val="002060"/>
                </a:solidFill>
                <a:latin typeface="Traditional Arabic" pitchFamily="18" charset="-78"/>
                <a:cs typeface="AL-Mohanad" pitchFamily="2" charset="-78"/>
              </a:rPr>
              <a:t>أجزاء الجهاز </a:t>
            </a:r>
            <a:r>
              <a:rPr lang="ar-SA" sz="2300" dirty="0" err="1">
                <a:solidFill>
                  <a:srgbClr val="002060"/>
                </a:solidFill>
                <a:latin typeface="Traditional Arabic" pitchFamily="18" charset="-78"/>
                <a:cs typeface="AL-Mohanad" pitchFamily="2" charset="-78"/>
              </a:rPr>
              <a:t>التنفسي </a:t>
            </a:r>
            <a:r>
              <a:rPr lang="ar-SA" sz="2300" dirty="0">
                <a:solidFill>
                  <a:srgbClr val="002060"/>
                </a:solidFill>
                <a:latin typeface="Traditional Arabic" pitchFamily="18" charset="-78"/>
                <a:cs typeface="AL-Mohanad" pitchFamily="2" charset="-78"/>
              </a:rPr>
              <a:t>, وظائف الجهاز </a:t>
            </a:r>
            <a:r>
              <a:rPr lang="ar-SA" sz="2300" dirty="0" err="1">
                <a:solidFill>
                  <a:srgbClr val="002060"/>
                </a:solidFill>
                <a:latin typeface="Traditional Arabic" pitchFamily="18" charset="-78"/>
                <a:cs typeface="AL-Mohanad" pitchFamily="2" charset="-78"/>
              </a:rPr>
              <a:t>التنفسي </a:t>
            </a:r>
            <a:r>
              <a:rPr lang="ar-SA" sz="2300" dirty="0">
                <a:solidFill>
                  <a:srgbClr val="002060"/>
                </a:solidFill>
                <a:latin typeface="Traditional Arabic" pitchFamily="18" charset="-78"/>
                <a:cs typeface="AL-Mohanad" pitchFamily="2" charset="-78"/>
              </a:rPr>
              <a:t>,الأمراض التي تصيب الجهاز التنفسي.</a:t>
            </a:r>
          </a:p>
          <a:p>
            <a:pPr algn="r" rtl="1"/>
            <a:r>
              <a:rPr lang="ar-SA" sz="2300" b="1" dirty="0">
                <a:solidFill>
                  <a:srgbClr val="002060"/>
                </a:solidFill>
                <a:latin typeface="Traditional Arabic" pitchFamily="18" charset="-78"/>
                <a:cs typeface="AL-Mohanad" pitchFamily="2" charset="-78"/>
              </a:rPr>
              <a:t>3- </a:t>
            </a:r>
            <a:r>
              <a:rPr lang="ar-SA" sz="2300" b="1" dirty="0" err="1">
                <a:solidFill>
                  <a:srgbClr val="002060"/>
                </a:solidFill>
                <a:latin typeface="Traditional Arabic" pitchFamily="18" charset="-78"/>
                <a:cs typeface="AL-Mohanad" pitchFamily="2" charset="-78"/>
              </a:rPr>
              <a:t>الفعالية </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التقديم (</a:t>
            </a:r>
            <a:r>
              <a:rPr lang="ar-SA" sz="2300" dirty="0">
                <a:solidFill>
                  <a:srgbClr val="002060"/>
                </a:solidFill>
                <a:latin typeface="Traditional Arabic" pitchFamily="18" charset="-78"/>
                <a:cs typeface="AL-Mohanad" pitchFamily="2" charset="-78"/>
              </a:rPr>
              <a:t> </a:t>
            </a:r>
            <a:r>
              <a:rPr lang="en-US" sz="2300" dirty="0">
                <a:solidFill>
                  <a:srgbClr val="002060"/>
                </a:solidFill>
                <a:latin typeface="Traditional Arabic" pitchFamily="18" charset="-78"/>
                <a:cs typeface="AL-Mohanad" pitchFamily="2" charset="-78"/>
              </a:rPr>
              <a:t>Presentation</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 .</a:t>
            </a:r>
            <a:endParaRPr lang="ar-SA"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4- ظروف وشروط </a:t>
            </a:r>
            <a:r>
              <a:rPr lang="ar-SA" sz="2300" b="1" dirty="0" err="1">
                <a:solidFill>
                  <a:srgbClr val="002060"/>
                </a:solidFill>
                <a:latin typeface="Traditional Arabic" pitchFamily="18" charset="-78"/>
                <a:cs typeface="AL-Mohanad" pitchFamily="2" charset="-78"/>
              </a:rPr>
              <a:t>الأداء   </a:t>
            </a:r>
            <a:r>
              <a:rPr lang="ar-SA" sz="2300" b="1" dirty="0">
                <a:solidFill>
                  <a:srgbClr val="002060"/>
                </a:solidFill>
                <a:latin typeface="Traditional Arabic" pitchFamily="18" charset="-78"/>
                <a:cs typeface="AL-Mohanad" pitchFamily="2" charset="-78"/>
              </a:rPr>
              <a:t>:</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السبورة </a:t>
            </a:r>
            <a:r>
              <a:rPr lang="ar-SA" sz="2300" dirty="0">
                <a:solidFill>
                  <a:srgbClr val="002060"/>
                </a:solidFill>
                <a:latin typeface="Traditional Arabic" pitchFamily="18" charset="-78"/>
                <a:cs typeface="AL-Mohanad" pitchFamily="2" charset="-78"/>
              </a:rPr>
              <a:t>, اللوحات </a:t>
            </a:r>
            <a:r>
              <a:rPr lang="ar-SA" sz="2300" dirty="0" err="1">
                <a:solidFill>
                  <a:srgbClr val="002060"/>
                </a:solidFill>
                <a:latin typeface="Traditional Arabic" pitchFamily="18" charset="-78"/>
                <a:cs typeface="AL-Mohanad" pitchFamily="2" charset="-78"/>
              </a:rPr>
              <a:t>الجدارية</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المجسمات </a:t>
            </a:r>
            <a:r>
              <a:rPr lang="ar-SA" sz="2300" dirty="0">
                <a:solidFill>
                  <a:srgbClr val="002060"/>
                </a:solidFill>
                <a:latin typeface="Traditional Arabic" pitchFamily="18" charset="-78"/>
                <a:cs typeface="AL-Mohanad" pitchFamily="2" charset="-78"/>
              </a:rPr>
              <a:t>, الأطالس </a:t>
            </a:r>
            <a:r>
              <a:rPr lang="ar-SA" sz="2300" dirty="0" err="1">
                <a:solidFill>
                  <a:srgbClr val="002060"/>
                </a:solidFill>
                <a:latin typeface="Traditional Arabic" pitchFamily="18" charset="-78"/>
                <a:cs typeface="AL-Mohanad" pitchFamily="2" charset="-78"/>
              </a:rPr>
              <a:t>العلمية .</a:t>
            </a:r>
            <a:endParaRPr lang="ar-SA"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5- بيئة تنفيذ </a:t>
            </a:r>
            <a:r>
              <a:rPr lang="ar-SA" sz="2300" b="1" dirty="0" err="1">
                <a:solidFill>
                  <a:srgbClr val="002060"/>
                </a:solidFill>
                <a:latin typeface="Traditional Arabic" pitchFamily="18" charset="-78"/>
                <a:cs typeface="AL-Mohanad" pitchFamily="2" charset="-78"/>
              </a:rPr>
              <a:t>المهمة </a:t>
            </a:r>
            <a:r>
              <a:rPr lang="ar-SA" sz="2300" b="1" dirty="0">
                <a:solidFill>
                  <a:srgbClr val="002060"/>
                </a:solidFill>
                <a:latin typeface="Traditional Arabic" pitchFamily="18" charset="-78"/>
                <a:cs typeface="AL-Mohanad" pitchFamily="2" charset="-78"/>
              </a:rPr>
              <a:t>: </a:t>
            </a:r>
            <a:r>
              <a:rPr lang="ar-SA" sz="2300" dirty="0">
                <a:solidFill>
                  <a:srgbClr val="002060"/>
                </a:solidFill>
                <a:latin typeface="Traditional Arabic" pitchFamily="18" charset="-78"/>
                <a:cs typeface="AL-Mohanad" pitchFamily="2" charset="-78"/>
              </a:rPr>
              <a:t>غرفة </a:t>
            </a:r>
            <a:r>
              <a:rPr lang="ar-SA" sz="2300" dirty="0" err="1">
                <a:solidFill>
                  <a:srgbClr val="002060"/>
                </a:solidFill>
                <a:latin typeface="Traditional Arabic" pitchFamily="18" charset="-78"/>
                <a:cs typeface="AL-Mohanad" pitchFamily="2" charset="-78"/>
              </a:rPr>
              <a:t>الصف </a:t>
            </a:r>
            <a:r>
              <a:rPr lang="ar-SA" sz="2300" dirty="0">
                <a:solidFill>
                  <a:srgbClr val="002060"/>
                </a:solidFill>
                <a:latin typeface="Traditional Arabic" pitchFamily="18" charset="-78"/>
                <a:cs typeface="AL-Mohanad" pitchFamily="2" charset="-78"/>
              </a:rPr>
              <a:t>، مختبر الأحياء.</a:t>
            </a:r>
          </a:p>
          <a:p>
            <a:pPr algn="r" rtl="1"/>
            <a:r>
              <a:rPr lang="ar-SA" sz="2300" b="1" dirty="0">
                <a:solidFill>
                  <a:srgbClr val="002060"/>
                </a:solidFill>
                <a:latin typeface="Traditional Arabic" pitchFamily="18" charset="-78"/>
                <a:cs typeface="AL-Mohanad" pitchFamily="2" charset="-78"/>
              </a:rPr>
              <a:t>6- ما يراد </a:t>
            </a:r>
            <a:r>
              <a:rPr lang="ar-SA" sz="2300" b="1" dirty="0" err="1" smtClean="0">
                <a:solidFill>
                  <a:srgbClr val="002060"/>
                </a:solidFill>
                <a:latin typeface="Traditional Arabic" pitchFamily="18" charset="-78"/>
                <a:cs typeface="AL-Mohanad" pitchFamily="2" charset="-78"/>
              </a:rPr>
              <a:t>تقويمه </a:t>
            </a:r>
            <a:r>
              <a:rPr lang="ar-SA" sz="2300" b="1" dirty="0" err="1">
                <a:solidFill>
                  <a:srgbClr val="002060"/>
                </a:solidFill>
                <a:latin typeface="Traditional Arabic" pitchFamily="18" charset="-78"/>
                <a:cs typeface="AL-Mohanad" pitchFamily="2" charset="-78"/>
              </a:rPr>
              <a:t>: </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الشرح </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والتوضيح </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والتواصل </a:t>
            </a:r>
            <a:r>
              <a:rPr lang="ar-SA" sz="2300" dirty="0">
                <a:solidFill>
                  <a:srgbClr val="002060"/>
                </a:solidFill>
                <a:latin typeface="Traditional Arabic" pitchFamily="18" charset="-78"/>
                <a:cs typeface="AL-Mohanad" pitchFamily="2" charset="-78"/>
              </a:rPr>
              <a:t>, والتطبيق على </a:t>
            </a:r>
            <a:r>
              <a:rPr lang="ar-SA" sz="2300" dirty="0" err="1">
                <a:solidFill>
                  <a:srgbClr val="002060"/>
                </a:solidFill>
                <a:latin typeface="Traditional Arabic" pitchFamily="18" charset="-78"/>
                <a:cs typeface="AL-Mohanad" pitchFamily="2" charset="-78"/>
              </a:rPr>
              <a:t>المجسم , .......</a:t>
            </a:r>
            <a:r>
              <a:rPr lang="ar-SA" sz="2300" dirty="0">
                <a:solidFill>
                  <a:srgbClr val="002060"/>
                </a:solidFill>
                <a:latin typeface="Traditional Arabic" pitchFamily="18" charset="-78"/>
                <a:cs typeface="AL-Mohanad" pitchFamily="2" charset="-78"/>
              </a:rPr>
              <a:t> </a:t>
            </a:r>
            <a:r>
              <a:rPr lang="ar-SA" sz="2300" dirty="0" err="1">
                <a:solidFill>
                  <a:srgbClr val="002060"/>
                </a:solidFill>
                <a:latin typeface="Traditional Arabic" pitchFamily="18" charset="-78"/>
                <a:cs typeface="AL-Mohanad" pitchFamily="2" charset="-78"/>
              </a:rPr>
              <a:t>) .</a:t>
            </a:r>
            <a:endParaRPr lang="ar-SA"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7- الوقت المحدد لإنجاز </a:t>
            </a:r>
            <a:r>
              <a:rPr lang="ar-SA" sz="2300" b="1" dirty="0" err="1">
                <a:solidFill>
                  <a:srgbClr val="002060"/>
                </a:solidFill>
                <a:latin typeface="Traditional Arabic" pitchFamily="18" charset="-78"/>
                <a:cs typeface="AL-Mohanad" pitchFamily="2" charset="-78"/>
              </a:rPr>
              <a:t>المهمة : </a:t>
            </a:r>
            <a:r>
              <a:rPr lang="ar-SA" sz="2300" dirty="0">
                <a:solidFill>
                  <a:srgbClr val="002060"/>
                </a:solidFill>
                <a:latin typeface="Traditional Arabic" pitchFamily="18" charset="-78"/>
                <a:cs typeface="AL-Mohanad" pitchFamily="2" charset="-78"/>
              </a:rPr>
              <a:t>(عشر </a:t>
            </a:r>
            <a:r>
              <a:rPr lang="ar-SA" sz="2300" dirty="0" err="1">
                <a:solidFill>
                  <a:srgbClr val="002060"/>
                </a:solidFill>
                <a:latin typeface="Traditional Arabic" pitchFamily="18" charset="-78"/>
                <a:cs typeface="AL-Mohanad" pitchFamily="2" charset="-78"/>
              </a:rPr>
              <a:t>دقائق ) .</a:t>
            </a:r>
            <a:endParaRPr lang="ar-SA"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8- المتطلبات القبلية لإنجاز </a:t>
            </a:r>
            <a:r>
              <a:rPr lang="ar-SA" sz="2300" b="1" dirty="0" err="1">
                <a:solidFill>
                  <a:srgbClr val="002060"/>
                </a:solidFill>
                <a:latin typeface="Traditional Arabic" pitchFamily="18" charset="-78"/>
                <a:cs typeface="AL-Mohanad" pitchFamily="2" charset="-78"/>
              </a:rPr>
              <a:t>المهمة </a:t>
            </a:r>
            <a:r>
              <a:rPr lang="ar-SA" sz="2300" b="1" dirty="0">
                <a:solidFill>
                  <a:srgbClr val="002060"/>
                </a:solidFill>
                <a:latin typeface="Traditional Arabic" pitchFamily="18" charset="-78"/>
                <a:cs typeface="AL-Mohanad" pitchFamily="2" charset="-78"/>
              </a:rPr>
              <a:t>: </a:t>
            </a:r>
            <a:r>
              <a:rPr lang="ar-SA" sz="2300" dirty="0">
                <a:solidFill>
                  <a:srgbClr val="002060"/>
                </a:solidFill>
                <a:latin typeface="Traditional Arabic" pitchFamily="18" charset="-78"/>
                <a:cs typeface="AL-Mohanad" pitchFamily="2" charset="-78"/>
              </a:rPr>
              <a:t>إدراك العلاقة بين أجهزة الجسم المختلفة، ومهارات استخدام ووجود الوسائل اللازمة كالأطالس </a:t>
            </a:r>
            <a:r>
              <a:rPr lang="ar-SA" sz="2300" dirty="0" err="1">
                <a:solidFill>
                  <a:srgbClr val="002060"/>
                </a:solidFill>
                <a:latin typeface="Traditional Arabic" pitchFamily="18" charset="-78"/>
                <a:cs typeface="AL-Mohanad" pitchFamily="2" charset="-78"/>
              </a:rPr>
              <a:t>العلمية...... .</a:t>
            </a:r>
            <a:endParaRPr lang="ar-SA" sz="2300" dirty="0">
              <a:solidFill>
                <a:srgbClr val="002060"/>
              </a:solidFill>
              <a:latin typeface="Traditional Arabic" pitchFamily="18" charset="-78"/>
              <a:cs typeface="AL-Mohanad" pitchFamily="2" charset="-78"/>
            </a:endParaRPr>
          </a:p>
          <a:p>
            <a:pPr algn="r" rtl="1"/>
            <a:r>
              <a:rPr lang="ar-SA" sz="2300" b="1" dirty="0">
                <a:solidFill>
                  <a:srgbClr val="002060"/>
                </a:solidFill>
                <a:latin typeface="Traditional Arabic" pitchFamily="18" charset="-78"/>
                <a:cs typeface="AL-Mohanad" pitchFamily="2" charset="-78"/>
              </a:rPr>
              <a:t>9- معايير ومستويات </a:t>
            </a:r>
            <a:r>
              <a:rPr lang="ar-SA" sz="2300" b="1" dirty="0" err="1">
                <a:solidFill>
                  <a:srgbClr val="002060"/>
                </a:solidFill>
                <a:latin typeface="Traditional Arabic" pitchFamily="18" charset="-78"/>
                <a:cs typeface="AL-Mohanad" pitchFamily="2" charset="-78"/>
              </a:rPr>
              <a:t>الأداء </a:t>
            </a:r>
            <a:r>
              <a:rPr lang="ar-SA" sz="2300" b="1" dirty="0">
                <a:solidFill>
                  <a:srgbClr val="002060"/>
                </a:solidFill>
                <a:latin typeface="Traditional Arabic" pitchFamily="18" charset="-78"/>
                <a:cs typeface="AL-Mohanad" pitchFamily="2" charset="-78"/>
              </a:rPr>
              <a:t>: </a:t>
            </a:r>
            <a:r>
              <a:rPr lang="ar-SA" sz="2300" dirty="0">
                <a:solidFill>
                  <a:srgbClr val="002060"/>
                </a:solidFill>
                <a:latin typeface="Traditional Arabic" pitchFamily="18" charset="-78"/>
                <a:cs typeface="AL-Mohanad" pitchFamily="2" charset="-78"/>
              </a:rPr>
              <a:t>تم إعدادها من خلال جلسة عصف </a:t>
            </a:r>
            <a:r>
              <a:rPr lang="ar-SA" sz="2300" dirty="0" err="1">
                <a:solidFill>
                  <a:srgbClr val="002060"/>
                </a:solidFill>
                <a:latin typeface="Traditional Arabic" pitchFamily="18" charset="-78"/>
                <a:cs typeface="AL-Mohanad" pitchFamily="2" charset="-78"/>
              </a:rPr>
              <a:t>ذهني </a:t>
            </a:r>
            <a:r>
              <a:rPr lang="ar-SA" sz="2300" dirty="0">
                <a:solidFill>
                  <a:srgbClr val="002060"/>
                </a:solidFill>
                <a:latin typeface="Traditional Arabic" pitchFamily="18" charset="-78"/>
                <a:cs typeface="AL-Mohanad" pitchFamily="2" charset="-78"/>
              </a:rPr>
              <a:t>، وبالاتفاق مع </a:t>
            </a:r>
            <a:r>
              <a:rPr lang="ar-SA" sz="2300" dirty="0" err="1">
                <a:solidFill>
                  <a:srgbClr val="002060"/>
                </a:solidFill>
                <a:latin typeface="Traditional Arabic" pitchFamily="18" charset="-78"/>
                <a:cs typeface="AL-Mohanad" pitchFamily="2" charset="-78"/>
              </a:rPr>
              <a:t>المتعلمين .</a:t>
            </a:r>
            <a:endParaRPr lang="en-US" sz="2300" dirty="0">
              <a:solidFill>
                <a:srgbClr val="002060"/>
              </a:solidFill>
              <a:latin typeface="Traditional Arabic" pitchFamily="18" charset="-78"/>
              <a:cs typeface="AL-Mohan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4">
                                            <p:txEl>
                                              <p:pRg st="1" end="1"/>
                                            </p:txEl>
                                          </p:spTgt>
                                        </p:tgtEl>
                                        <p:attrNameLst>
                                          <p:attrName>style.visibility</p:attrName>
                                        </p:attrNameLst>
                                      </p:cBhvr>
                                      <p:to>
                                        <p:strVal val="visible"/>
                                      </p:to>
                                    </p:set>
                                    <p:animEffect transition="in" filter="fade">
                                      <p:cBhvr>
                                        <p:cTn id="14" dur="1000"/>
                                        <p:tgtEl>
                                          <p:spTgt spid="23554">
                                            <p:txEl>
                                              <p:pRg st="1" end="1"/>
                                            </p:txEl>
                                          </p:spTgt>
                                        </p:tgtEl>
                                      </p:cBhvr>
                                    </p:animEffect>
                                    <p:anim calcmode="lin" valueType="num">
                                      <p:cBhvr>
                                        <p:cTn id="15"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4">
                                            <p:txEl>
                                              <p:pRg st="3" end="3"/>
                                            </p:txEl>
                                          </p:spTgt>
                                        </p:tgtEl>
                                        <p:attrNameLst>
                                          <p:attrName>style.visibility</p:attrName>
                                        </p:attrNameLst>
                                      </p:cBhvr>
                                      <p:to>
                                        <p:strVal val="visible"/>
                                      </p:to>
                                    </p:set>
                                    <p:animEffect transition="in" filter="fade">
                                      <p:cBhvr>
                                        <p:cTn id="21" dur="1000"/>
                                        <p:tgtEl>
                                          <p:spTgt spid="23554">
                                            <p:txEl>
                                              <p:pRg st="3" end="3"/>
                                            </p:txEl>
                                          </p:spTgt>
                                        </p:tgtEl>
                                      </p:cBhvr>
                                    </p:animEffect>
                                    <p:anim calcmode="lin" valueType="num">
                                      <p:cBhvr>
                                        <p:cTn id="22"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35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4">
                                            <p:txEl>
                                              <p:pRg st="4" end="4"/>
                                            </p:txEl>
                                          </p:spTgt>
                                        </p:tgtEl>
                                        <p:attrNameLst>
                                          <p:attrName>style.visibility</p:attrName>
                                        </p:attrNameLst>
                                      </p:cBhvr>
                                      <p:to>
                                        <p:strVal val="visible"/>
                                      </p:to>
                                    </p:set>
                                    <p:animEffect transition="in" filter="fade">
                                      <p:cBhvr>
                                        <p:cTn id="28" dur="1000"/>
                                        <p:tgtEl>
                                          <p:spTgt spid="23554">
                                            <p:txEl>
                                              <p:pRg st="4" end="4"/>
                                            </p:txEl>
                                          </p:spTgt>
                                        </p:tgtEl>
                                      </p:cBhvr>
                                    </p:animEffect>
                                    <p:anim calcmode="lin" valueType="num">
                                      <p:cBhvr>
                                        <p:cTn id="29" dur="1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35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554">
                                            <p:txEl>
                                              <p:pRg st="5" end="5"/>
                                            </p:txEl>
                                          </p:spTgt>
                                        </p:tgtEl>
                                        <p:attrNameLst>
                                          <p:attrName>style.visibility</p:attrName>
                                        </p:attrNameLst>
                                      </p:cBhvr>
                                      <p:to>
                                        <p:strVal val="visible"/>
                                      </p:to>
                                    </p:set>
                                    <p:animEffect transition="in" filter="fade">
                                      <p:cBhvr>
                                        <p:cTn id="35" dur="1000"/>
                                        <p:tgtEl>
                                          <p:spTgt spid="23554">
                                            <p:txEl>
                                              <p:pRg st="5" end="5"/>
                                            </p:txEl>
                                          </p:spTgt>
                                        </p:tgtEl>
                                      </p:cBhvr>
                                    </p:animEffect>
                                    <p:anim calcmode="lin" valueType="num">
                                      <p:cBhvr>
                                        <p:cTn id="36" dur="1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35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554">
                                            <p:txEl>
                                              <p:pRg st="6" end="6"/>
                                            </p:txEl>
                                          </p:spTgt>
                                        </p:tgtEl>
                                        <p:attrNameLst>
                                          <p:attrName>style.visibility</p:attrName>
                                        </p:attrNameLst>
                                      </p:cBhvr>
                                      <p:to>
                                        <p:strVal val="visible"/>
                                      </p:to>
                                    </p:set>
                                    <p:animEffect transition="in" filter="fade">
                                      <p:cBhvr>
                                        <p:cTn id="42" dur="1000"/>
                                        <p:tgtEl>
                                          <p:spTgt spid="23554">
                                            <p:txEl>
                                              <p:pRg st="6" end="6"/>
                                            </p:txEl>
                                          </p:spTgt>
                                        </p:tgtEl>
                                      </p:cBhvr>
                                    </p:animEffect>
                                    <p:anim calcmode="lin" valueType="num">
                                      <p:cBhvr>
                                        <p:cTn id="43" dur="10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35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554">
                                            <p:txEl>
                                              <p:pRg st="7" end="7"/>
                                            </p:txEl>
                                          </p:spTgt>
                                        </p:tgtEl>
                                        <p:attrNameLst>
                                          <p:attrName>style.visibility</p:attrName>
                                        </p:attrNameLst>
                                      </p:cBhvr>
                                      <p:to>
                                        <p:strVal val="visible"/>
                                      </p:to>
                                    </p:set>
                                    <p:animEffect transition="in" filter="fade">
                                      <p:cBhvr>
                                        <p:cTn id="49" dur="1000"/>
                                        <p:tgtEl>
                                          <p:spTgt spid="23554">
                                            <p:txEl>
                                              <p:pRg st="7" end="7"/>
                                            </p:txEl>
                                          </p:spTgt>
                                        </p:tgtEl>
                                      </p:cBhvr>
                                    </p:animEffect>
                                    <p:anim calcmode="lin" valueType="num">
                                      <p:cBhvr>
                                        <p:cTn id="50" dur="1000" fill="hold"/>
                                        <p:tgtEl>
                                          <p:spTgt spid="2355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355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554">
                                            <p:txEl>
                                              <p:pRg st="8" end="8"/>
                                            </p:txEl>
                                          </p:spTgt>
                                        </p:tgtEl>
                                        <p:attrNameLst>
                                          <p:attrName>style.visibility</p:attrName>
                                        </p:attrNameLst>
                                      </p:cBhvr>
                                      <p:to>
                                        <p:strVal val="visible"/>
                                      </p:to>
                                    </p:set>
                                    <p:animEffect transition="in" filter="fade">
                                      <p:cBhvr>
                                        <p:cTn id="56" dur="1000"/>
                                        <p:tgtEl>
                                          <p:spTgt spid="23554">
                                            <p:txEl>
                                              <p:pRg st="8" end="8"/>
                                            </p:txEl>
                                          </p:spTgt>
                                        </p:tgtEl>
                                      </p:cBhvr>
                                    </p:animEffect>
                                    <p:anim calcmode="lin" valueType="num">
                                      <p:cBhvr>
                                        <p:cTn id="57" dur="10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355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554">
                                            <p:txEl>
                                              <p:pRg st="9" end="9"/>
                                            </p:txEl>
                                          </p:spTgt>
                                        </p:tgtEl>
                                        <p:attrNameLst>
                                          <p:attrName>style.visibility</p:attrName>
                                        </p:attrNameLst>
                                      </p:cBhvr>
                                      <p:to>
                                        <p:strVal val="visible"/>
                                      </p:to>
                                    </p:set>
                                    <p:animEffect transition="in" filter="fade">
                                      <p:cBhvr>
                                        <p:cTn id="63" dur="1000"/>
                                        <p:tgtEl>
                                          <p:spTgt spid="23554">
                                            <p:txEl>
                                              <p:pRg st="9" end="9"/>
                                            </p:txEl>
                                          </p:spTgt>
                                        </p:tgtEl>
                                      </p:cBhvr>
                                    </p:animEffect>
                                    <p:anim calcmode="lin" valueType="num">
                                      <p:cBhvr>
                                        <p:cTn id="64" dur="1000" fill="hold"/>
                                        <p:tgtEl>
                                          <p:spTgt spid="2355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355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554">
                                            <p:txEl>
                                              <p:pRg st="10" end="10"/>
                                            </p:txEl>
                                          </p:spTgt>
                                        </p:tgtEl>
                                        <p:attrNameLst>
                                          <p:attrName>style.visibility</p:attrName>
                                        </p:attrNameLst>
                                      </p:cBhvr>
                                      <p:to>
                                        <p:strVal val="visible"/>
                                      </p:to>
                                    </p:set>
                                    <p:animEffect transition="in" filter="fade">
                                      <p:cBhvr>
                                        <p:cTn id="70" dur="1000"/>
                                        <p:tgtEl>
                                          <p:spTgt spid="23554">
                                            <p:txEl>
                                              <p:pRg st="10" end="10"/>
                                            </p:txEl>
                                          </p:spTgt>
                                        </p:tgtEl>
                                      </p:cBhvr>
                                    </p:animEffect>
                                    <p:anim calcmode="lin" valueType="num">
                                      <p:cBhvr>
                                        <p:cTn id="71" dur="1000" fill="hold"/>
                                        <p:tgtEl>
                                          <p:spTgt spid="2355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355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554">
                                            <p:txEl>
                                              <p:pRg st="11" end="11"/>
                                            </p:txEl>
                                          </p:spTgt>
                                        </p:tgtEl>
                                        <p:attrNameLst>
                                          <p:attrName>style.visibility</p:attrName>
                                        </p:attrNameLst>
                                      </p:cBhvr>
                                      <p:to>
                                        <p:strVal val="visible"/>
                                      </p:to>
                                    </p:set>
                                    <p:animEffect transition="in" filter="fade">
                                      <p:cBhvr>
                                        <p:cTn id="77" dur="1000"/>
                                        <p:tgtEl>
                                          <p:spTgt spid="23554">
                                            <p:txEl>
                                              <p:pRg st="11" end="11"/>
                                            </p:txEl>
                                          </p:spTgt>
                                        </p:tgtEl>
                                      </p:cBhvr>
                                    </p:animEffect>
                                    <p:anim calcmode="lin" valueType="num">
                                      <p:cBhvr>
                                        <p:cTn id="78" dur="1000" fill="hold"/>
                                        <p:tgtEl>
                                          <p:spTgt spid="23554">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355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554">
                                            <p:txEl>
                                              <p:pRg st="12" end="12"/>
                                            </p:txEl>
                                          </p:spTgt>
                                        </p:tgtEl>
                                        <p:attrNameLst>
                                          <p:attrName>style.visibility</p:attrName>
                                        </p:attrNameLst>
                                      </p:cBhvr>
                                      <p:to>
                                        <p:strVal val="visible"/>
                                      </p:to>
                                    </p:set>
                                    <p:animEffect transition="in" filter="fade">
                                      <p:cBhvr>
                                        <p:cTn id="84" dur="1000"/>
                                        <p:tgtEl>
                                          <p:spTgt spid="23554">
                                            <p:txEl>
                                              <p:pRg st="12" end="12"/>
                                            </p:txEl>
                                          </p:spTgt>
                                        </p:tgtEl>
                                      </p:cBhvr>
                                    </p:animEffect>
                                    <p:anim calcmode="lin" valueType="num">
                                      <p:cBhvr>
                                        <p:cTn id="85" dur="1000" fill="hold"/>
                                        <p:tgtEl>
                                          <p:spTgt spid="23554">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2355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554">
                                            <p:txEl>
                                              <p:pRg st="13" end="13"/>
                                            </p:txEl>
                                          </p:spTgt>
                                        </p:tgtEl>
                                        <p:attrNameLst>
                                          <p:attrName>style.visibility</p:attrName>
                                        </p:attrNameLst>
                                      </p:cBhvr>
                                      <p:to>
                                        <p:strVal val="visible"/>
                                      </p:to>
                                    </p:set>
                                    <p:animEffect transition="in" filter="fade">
                                      <p:cBhvr>
                                        <p:cTn id="91" dur="1000"/>
                                        <p:tgtEl>
                                          <p:spTgt spid="23554">
                                            <p:txEl>
                                              <p:pRg st="13" end="13"/>
                                            </p:txEl>
                                          </p:spTgt>
                                        </p:tgtEl>
                                      </p:cBhvr>
                                    </p:animEffect>
                                    <p:anim calcmode="lin" valueType="num">
                                      <p:cBhvr>
                                        <p:cTn id="92" dur="1000" fill="hold"/>
                                        <p:tgtEl>
                                          <p:spTgt spid="23554">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2355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554">
                                            <p:txEl>
                                              <p:pRg st="14" end="14"/>
                                            </p:txEl>
                                          </p:spTgt>
                                        </p:tgtEl>
                                        <p:attrNameLst>
                                          <p:attrName>style.visibility</p:attrName>
                                        </p:attrNameLst>
                                      </p:cBhvr>
                                      <p:to>
                                        <p:strVal val="visible"/>
                                      </p:to>
                                    </p:set>
                                    <p:animEffect transition="in" filter="fade">
                                      <p:cBhvr>
                                        <p:cTn id="98" dur="1000"/>
                                        <p:tgtEl>
                                          <p:spTgt spid="23554">
                                            <p:txEl>
                                              <p:pRg st="14" end="14"/>
                                            </p:txEl>
                                          </p:spTgt>
                                        </p:tgtEl>
                                      </p:cBhvr>
                                    </p:animEffect>
                                    <p:anim calcmode="lin" valueType="num">
                                      <p:cBhvr>
                                        <p:cTn id="99" dur="1000" fill="hold"/>
                                        <p:tgtEl>
                                          <p:spTgt spid="23554">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2355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6"/>
          <p:cNvGrpSpPr>
            <a:grpSpLocks/>
          </p:cNvGrpSpPr>
          <p:nvPr/>
        </p:nvGrpSpPr>
        <p:grpSpPr bwMode="auto">
          <a:xfrm>
            <a:off x="576263" y="1676400"/>
            <a:ext cx="8153400" cy="2776538"/>
            <a:chOff x="-3" y="-3"/>
            <a:chExt cx="4034" cy="1099"/>
          </a:xfrm>
        </p:grpSpPr>
        <p:grpSp>
          <p:nvGrpSpPr>
            <p:cNvPr id="3" name="Group 1034"/>
            <p:cNvGrpSpPr>
              <a:grpSpLocks/>
            </p:cNvGrpSpPr>
            <p:nvPr/>
          </p:nvGrpSpPr>
          <p:grpSpPr bwMode="auto">
            <a:xfrm>
              <a:off x="0" y="0"/>
              <a:ext cx="4028" cy="1093"/>
              <a:chOff x="0" y="0"/>
              <a:chExt cx="4028" cy="1093"/>
            </a:xfrm>
          </p:grpSpPr>
          <p:grpSp>
            <p:nvGrpSpPr>
              <p:cNvPr id="4" name="Group 1029"/>
              <p:cNvGrpSpPr>
                <a:grpSpLocks/>
              </p:cNvGrpSpPr>
              <p:nvPr/>
            </p:nvGrpSpPr>
            <p:grpSpPr bwMode="auto">
              <a:xfrm>
                <a:off x="0" y="0"/>
                <a:ext cx="4028" cy="422"/>
                <a:chOff x="0" y="0"/>
                <a:chExt cx="4028" cy="422"/>
              </a:xfrm>
            </p:grpSpPr>
            <p:sp>
              <p:nvSpPr>
                <p:cNvPr id="17420" name="Rectangle 1026"/>
                <p:cNvSpPr>
                  <a:spLocks noChangeArrowheads="1"/>
                </p:cNvSpPr>
                <p:nvPr/>
              </p:nvSpPr>
              <p:spPr bwMode="auto">
                <a:xfrm>
                  <a:off x="43" y="0"/>
                  <a:ext cx="3942" cy="422"/>
                </a:xfrm>
                <a:prstGeom prst="rect">
                  <a:avLst/>
                </a:prstGeom>
                <a:noFill/>
                <a:ln w="9525">
                  <a:noFill/>
                  <a:miter lim="800000"/>
                  <a:headEnd/>
                  <a:tailEnd/>
                </a:ln>
              </p:spPr>
              <p:txBody>
                <a:bodyPr/>
                <a:lstStyle/>
                <a:p>
                  <a:pPr algn="ctr" eaLnBrk="0" hangingPunct="0"/>
                  <a:endParaRPr lang="ar-SA" sz="3200">
                    <a:cs typeface="AL-Mohanad" pitchFamily="2" charset="-78"/>
                  </a:endParaRPr>
                </a:p>
              </p:txBody>
            </p:sp>
            <p:sp>
              <p:nvSpPr>
                <p:cNvPr id="17421" name="Rectangle 1028"/>
                <p:cNvSpPr>
                  <a:spLocks noChangeArrowheads="1"/>
                </p:cNvSpPr>
                <p:nvPr/>
              </p:nvSpPr>
              <p:spPr bwMode="auto">
                <a:xfrm>
                  <a:off x="0" y="0"/>
                  <a:ext cx="4028" cy="422"/>
                </a:xfrm>
                <a:prstGeom prst="rect">
                  <a:avLst/>
                </a:prstGeom>
                <a:noFill/>
                <a:ln w="7">
                  <a:noFill/>
                  <a:miter lim="800000"/>
                  <a:headEnd/>
                  <a:tailEnd/>
                </a:ln>
              </p:spPr>
              <p:txBody>
                <a:bodyPr wrap="none"/>
                <a:lstStyle/>
                <a:p>
                  <a:endParaRPr lang="ar-JO" sz="3200">
                    <a:cs typeface="AL-Mohanad" pitchFamily="2" charset="-78"/>
                  </a:endParaRPr>
                </a:p>
              </p:txBody>
            </p:sp>
          </p:grpSp>
          <p:grpSp>
            <p:nvGrpSpPr>
              <p:cNvPr id="5" name="Group 1033"/>
              <p:cNvGrpSpPr>
                <a:grpSpLocks/>
              </p:cNvGrpSpPr>
              <p:nvPr/>
            </p:nvGrpSpPr>
            <p:grpSpPr bwMode="auto">
              <a:xfrm>
                <a:off x="0" y="320"/>
                <a:ext cx="4028" cy="773"/>
                <a:chOff x="0" y="320"/>
                <a:chExt cx="4028" cy="773"/>
              </a:xfrm>
            </p:grpSpPr>
            <p:sp>
              <p:nvSpPr>
                <p:cNvPr id="17416" name="Rectangle 1032"/>
                <p:cNvSpPr>
                  <a:spLocks noChangeArrowheads="1"/>
                </p:cNvSpPr>
                <p:nvPr/>
              </p:nvSpPr>
              <p:spPr bwMode="auto">
                <a:xfrm>
                  <a:off x="0" y="422"/>
                  <a:ext cx="4028" cy="671"/>
                </a:xfrm>
                <a:prstGeom prst="rect">
                  <a:avLst/>
                </a:prstGeom>
                <a:noFill/>
                <a:ln w="9525">
                  <a:noFill/>
                  <a:miter lim="800000"/>
                  <a:headEnd/>
                  <a:tailEnd/>
                </a:ln>
              </p:spPr>
              <p:txBody>
                <a:bodyPr wrap="none"/>
                <a:lstStyle/>
                <a:p>
                  <a:endParaRPr lang="ar-JO" sz="3200">
                    <a:cs typeface="AL-Mohanad" pitchFamily="2" charset="-78"/>
                  </a:endParaRPr>
                </a:p>
              </p:txBody>
            </p:sp>
            <p:grpSp>
              <p:nvGrpSpPr>
                <p:cNvPr id="6" name="Group 1031"/>
                <p:cNvGrpSpPr>
                  <a:grpSpLocks/>
                </p:cNvGrpSpPr>
                <p:nvPr/>
              </p:nvGrpSpPr>
              <p:grpSpPr bwMode="auto">
                <a:xfrm>
                  <a:off x="0" y="320"/>
                  <a:ext cx="4028" cy="773"/>
                  <a:chOff x="0" y="320"/>
                  <a:chExt cx="4028" cy="773"/>
                </a:xfrm>
              </p:grpSpPr>
              <p:sp>
                <p:nvSpPr>
                  <p:cNvPr id="17418" name="Rectangle 1027"/>
                  <p:cNvSpPr>
                    <a:spLocks noChangeArrowheads="1"/>
                  </p:cNvSpPr>
                  <p:nvPr/>
                </p:nvSpPr>
                <p:spPr bwMode="auto">
                  <a:xfrm>
                    <a:off x="50" y="320"/>
                    <a:ext cx="3942" cy="671"/>
                  </a:xfrm>
                  <a:prstGeom prst="rect">
                    <a:avLst/>
                  </a:prstGeom>
                  <a:noFill/>
                  <a:ln w="9525">
                    <a:noFill/>
                    <a:miter lim="800000"/>
                    <a:headEnd/>
                    <a:tailEnd/>
                  </a:ln>
                </p:spPr>
                <p:txBody>
                  <a:bodyPr/>
                  <a:lstStyle/>
                  <a:p>
                    <a:r>
                      <a:rPr lang="ar-SA" sz="3200" dirty="0">
                        <a:cs typeface="AL-Mohanad" pitchFamily="2" charset="-78"/>
                      </a:rPr>
                      <a:t>     </a:t>
                    </a:r>
                    <a:r>
                      <a:rPr lang="en-US" sz="3200" dirty="0">
                        <a:cs typeface="AL-Mohanad" pitchFamily="2" charset="-78"/>
                      </a:rPr>
                      <a:t>                                   </a:t>
                    </a:r>
                    <a:r>
                      <a:rPr lang="ar-SA" sz="3200" dirty="0">
                        <a:cs typeface="AL-Mohanad" pitchFamily="2" charset="-78"/>
                      </a:rPr>
                      <a:t> </a:t>
                    </a:r>
                  </a:p>
                  <a:p>
                    <a:pPr algn="ctr" rtl="1"/>
                    <a:r>
                      <a:rPr kumimoji="1" lang="ar-SA" sz="3200" b="1" dirty="0">
                        <a:solidFill>
                          <a:srgbClr val="002060"/>
                        </a:solidFill>
                        <a:latin typeface="Traditional Arabic" pitchFamily="18" charset="-78"/>
                        <a:cs typeface="AL-Mohanad" pitchFamily="2" charset="-78"/>
                      </a:rPr>
                      <a:t>( التقويم يوجه </a:t>
                    </a:r>
                    <a:r>
                      <a:rPr kumimoji="1" lang="ar-SA" sz="3200" b="1" dirty="0" err="1">
                        <a:solidFill>
                          <a:srgbClr val="002060"/>
                        </a:solidFill>
                        <a:latin typeface="Traditional Arabic" pitchFamily="18" charset="-78"/>
                        <a:cs typeface="AL-Mohanad" pitchFamily="2" charset="-78"/>
                      </a:rPr>
                      <a:t>التعليم )</a:t>
                    </a:r>
                    <a:r>
                      <a:rPr kumimoji="1" lang="en-US" sz="3200" b="1" dirty="0">
                        <a:solidFill>
                          <a:srgbClr val="002060"/>
                        </a:solidFill>
                        <a:latin typeface="Traditional Arabic" pitchFamily="18" charset="-78"/>
                        <a:cs typeface="AL-Mohanad" pitchFamily="2" charset="-78"/>
                      </a:rPr>
                      <a:t> </a:t>
                    </a:r>
                    <a:r>
                      <a:rPr kumimoji="1" lang="ar-JO" sz="3200" b="1" dirty="0">
                        <a:solidFill>
                          <a:srgbClr val="002060"/>
                        </a:solidFill>
                        <a:latin typeface="Traditional Arabic" pitchFamily="18" charset="-78"/>
                        <a:cs typeface="AL-Mohanad" pitchFamily="2" charset="-78"/>
                      </a:rPr>
                      <a:t>( التقويم لتحسين وتطوير التعليم</a:t>
                    </a:r>
                    <a:r>
                      <a:rPr kumimoji="1" lang="ar-JO" sz="3200" b="1" dirty="0" err="1">
                        <a:solidFill>
                          <a:srgbClr val="002060"/>
                        </a:solidFill>
                        <a:latin typeface="Traditional Arabic" pitchFamily="18" charset="-78"/>
                        <a:cs typeface="AL-Mohanad" pitchFamily="2" charset="-78"/>
                      </a:rPr>
                      <a:t>)</a:t>
                    </a:r>
                    <a:r>
                      <a:rPr kumimoji="1" lang="ar-SA" sz="3200" b="1" dirty="0">
                        <a:solidFill>
                          <a:srgbClr val="002060"/>
                        </a:solidFill>
                        <a:latin typeface="Traditional Arabic" pitchFamily="18" charset="-78"/>
                        <a:cs typeface="AL-Mohanad" pitchFamily="2" charset="-78"/>
                      </a:rPr>
                      <a:t>  </a:t>
                    </a:r>
                    <a:r>
                      <a:rPr kumimoji="1" lang="ar-SA" sz="3200" b="1" dirty="0" err="1">
                        <a:solidFill>
                          <a:srgbClr val="002060"/>
                        </a:solidFill>
                        <a:latin typeface="Traditional Arabic" pitchFamily="18" charset="-78"/>
                        <a:cs typeface="AL-Mohanad" pitchFamily="2" charset="-78"/>
                      </a:rPr>
                      <a:t>.</a:t>
                    </a:r>
                    <a:r>
                      <a:rPr kumimoji="1" lang="ar-SA" sz="3200" b="1" dirty="0">
                        <a:solidFill>
                          <a:srgbClr val="002060"/>
                        </a:solidFill>
                        <a:latin typeface="Traditional Arabic" pitchFamily="18" charset="-78"/>
                        <a:cs typeface="AL-Mohanad" pitchFamily="2" charset="-78"/>
                      </a:rPr>
                      <a:t> </a:t>
                    </a:r>
                  </a:p>
                  <a:p>
                    <a:pPr algn="ctr" rtl="1"/>
                    <a:r>
                      <a:rPr kumimoji="1" lang="ar-SA" sz="3200" b="1" dirty="0">
                        <a:solidFill>
                          <a:srgbClr val="002060"/>
                        </a:solidFill>
                        <a:latin typeface="Traditional Arabic" pitchFamily="18" charset="-78"/>
                        <a:cs typeface="AL-Mohanad" pitchFamily="2" charset="-78"/>
                      </a:rPr>
                      <a:t>     ناقش هاتين العبارتين</a:t>
                    </a:r>
                    <a:r>
                      <a:rPr kumimoji="1" lang="ar-JO" sz="3200" b="1" dirty="0">
                        <a:solidFill>
                          <a:srgbClr val="002060"/>
                        </a:solidFill>
                        <a:latin typeface="Traditional Arabic" pitchFamily="18" charset="-78"/>
                        <a:cs typeface="AL-Mohanad" pitchFamily="2" charset="-78"/>
                      </a:rPr>
                      <a:t> مع أفراد </a:t>
                    </a:r>
                    <a:r>
                      <a:rPr kumimoji="1" lang="ar-JO" sz="3200" b="1" dirty="0" smtClean="0">
                        <a:solidFill>
                          <a:srgbClr val="002060"/>
                        </a:solidFill>
                        <a:latin typeface="Traditional Arabic" pitchFamily="18" charset="-78"/>
                        <a:cs typeface="AL-Mohanad" pitchFamily="2" charset="-78"/>
                      </a:rPr>
                      <a:t>مجموعتك</a:t>
                    </a:r>
                    <a:r>
                      <a:rPr kumimoji="1" lang="ar-SA" sz="3200" b="1" dirty="0" smtClean="0">
                        <a:solidFill>
                          <a:srgbClr val="002060"/>
                        </a:solidFill>
                        <a:latin typeface="Traditional Arabic" pitchFamily="18" charset="-78"/>
                        <a:cs typeface="AL-Mohanad" pitchFamily="2" charset="-78"/>
                      </a:rPr>
                      <a:t> بعد الاطلاع على نشرة رقم 1</a:t>
                    </a:r>
                    <a:r>
                      <a:rPr kumimoji="1" lang="en-US" sz="3200" b="1" dirty="0" smtClean="0">
                        <a:solidFill>
                          <a:srgbClr val="002060"/>
                        </a:solidFill>
                        <a:latin typeface="Traditional Arabic" pitchFamily="18" charset="-78"/>
                        <a:cs typeface="AL-Mohanad" pitchFamily="2" charset="-78"/>
                      </a:rPr>
                      <a:t> </a:t>
                    </a:r>
                  </a:p>
                  <a:p>
                    <a:pPr algn="ctr" rtl="1"/>
                    <a:endParaRPr kumimoji="1" lang="en-US" sz="3200" b="1" dirty="0" smtClean="0">
                      <a:solidFill>
                        <a:srgbClr val="002060"/>
                      </a:solidFill>
                      <a:latin typeface="Traditional Arabic" pitchFamily="18" charset="-78"/>
                      <a:cs typeface="AL-Mohanad" pitchFamily="2" charset="-78"/>
                    </a:endParaRPr>
                  </a:p>
                  <a:p>
                    <a:pPr algn="ctr" rtl="1"/>
                    <a:r>
                      <a:rPr kumimoji="1" lang="en-US" sz="3200" b="1" dirty="0" smtClean="0">
                        <a:solidFill>
                          <a:srgbClr val="002060"/>
                        </a:solidFill>
                        <a:latin typeface="Traditional Arabic" pitchFamily="18" charset="-78"/>
                        <a:cs typeface="AL-Mohanad" pitchFamily="2" charset="-78"/>
                      </a:rPr>
                      <a:t>                                </a:t>
                    </a:r>
                    <a:r>
                      <a:rPr kumimoji="1" lang="en-US" sz="3200" b="1" dirty="0">
                        <a:solidFill>
                          <a:srgbClr val="002060"/>
                        </a:solidFill>
                        <a:latin typeface="Traditional Arabic" pitchFamily="18" charset="-78"/>
                        <a:cs typeface="AL-Mohanad" pitchFamily="2" charset="-78"/>
                      </a:rPr>
                      <a:t>. </a:t>
                    </a:r>
                    <a:r>
                      <a:rPr kumimoji="1" lang="ar-SA" sz="3200" b="1" dirty="0">
                        <a:solidFill>
                          <a:srgbClr val="002060"/>
                        </a:solidFill>
                        <a:latin typeface="Traditional Arabic" pitchFamily="18" charset="-78"/>
                        <a:cs typeface="AL-Mohanad" pitchFamily="2" charset="-78"/>
                      </a:rPr>
                      <a:t>(15 دقيقة</a:t>
                    </a:r>
                    <a:r>
                      <a:rPr kumimoji="1" lang="ar-SA" sz="3200" b="1" dirty="0" err="1">
                        <a:solidFill>
                          <a:srgbClr val="002060"/>
                        </a:solidFill>
                        <a:latin typeface="Traditional Arabic" pitchFamily="18" charset="-78"/>
                        <a:cs typeface="AL-Mohanad" pitchFamily="2" charset="-78"/>
                      </a:rPr>
                      <a:t>)</a:t>
                    </a:r>
                    <a:endParaRPr kumimoji="1" lang="ar-JO" sz="3200" b="1" dirty="0">
                      <a:solidFill>
                        <a:srgbClr val="002060"/>
                      </a:solidFill>
                      <a:latin typeface="Traditional Arabic" pitchFamily="18" charset="-78"/>
                      <a:cs typeface="AL-Mohanad" pitchFamily="2" charset="-78"/>
                    </a:endParaRPr>
                  </a:p>
                  <a:p>
                    <a:pPr algn="ctr" rtl="1"/>
                    <a:endParaRPr lang="ar-JO" sz="3200" dirty="0">
                      <a:cs typeface="AL-Mohanad" pitchFamily="2" charset="-78"/>
                    </a:endParaRPr>
                  </a:p>
                  <a:p>
                    <a:pPr algn="ctr" rtl="1"/>
                    <a:endParaRPr lang="ar-JO" sz="3200" dirty="0">
                      <a:cs typeface="AL-Mohanad" pitchFamily="2" charset="-78"/>
                    </a:endParaRPr>
                  </a:p>
                  <a:p>
                    <a:pPr algn="ctr" rtl="1"/>
                    <a:endParaRPr lang="ar-JO" sz="3200" dirty="0">
                      <a:cs typeface="AL-Mohanad" pitchFamily="2" charset="-78"/>
                    </a:endParaRPr>
                  </a:p>
                  <a:p>
                    <a:pPr algn="ctr" rtl="1"/>
                    <a:endParaRPr lang="ar-SA" sz="3200" dirty="0">
                      <a:cs typeface="AL-Mohanad" pitchFamily="2" charset="-78"/>
                    </a:endParaRPr>
                  </a:p>
                  <a:p>
                    <a:pPr algn="r" eaLnBrk="0" hangingPunct="0"/>
                    <a:endParaRPr lang="ar-SA" sz="3200" dirty="0">
                      <a:cs typeface="AL-Mohanad" pitchFamily="2" charset="-78"/>
                    </a:endParaRPr>
                  </a:p>
                </p:txBody>
              </p:sp>
              <p:sp>
                <p:nvSpPr>
                  <p:cNvPr id="17419" name="Rectangle 1030"/>
                  <p:cNvSpPr>
                    <a:spLocks noChangeArrowheads="1"/>
                  </p:cNvSpPr>
                  <p:nvPr/>
                </p:nvSpPr>
                <p:spPr bwMode="auto">
                  <a:xfrm>
                    <a:off x="0" y="422"/>
                    <a:ext cx="4028" cy="671"/>
                  </a:xfrm>
                  <a:prstGeom prst="rect">
                    <a:avLst/>
                  </a:prstGeom>
                  <a:noFill/>
                  <a:ln w="7">
                    <a:noFill/>
                    <a:miter lim="800000"/>
                    <a:headEnd/>
                    <a:tailEnd/>
                  </a:ln>
                </p:spPr>
                <p:txBody>
                  <a:bodyPr wrap="none"/>
                  <a:lstStyle/>
                  <a:p>
                    <a:endParaRPr lang="ar-JO" sz="3200">
                      <a:cs typeface="AL-Mohanad" pitchFamily="2" charset="-78"/>
                    </a:endParaRPr>
                  </a:p>
                </p:txBody>
              </p:sp>
            </p:grpSp>
          </p:grpSp>
        </p:grpSp>
        <p:sp>
          <p:nvSpPr>
            <p:cNvPr id="17413" name="Rectangle 1035"/>
            <p:cNvSpPr>
              <a:spLocks noChangeArrowheads="1"/>
            </p:cNvSpPr>
            <p:nvPr/>
          </p:nvSpPr>
          <p:spPr bwMode="auto">
            <a:xfrm>
              <a:off x="-3" y="-3"/>
              <a:ext cx="4034" cy="1099"/>
            </a:xfrm>
            <a:prstGeom prst="rect">
              <a:avLst/>
            </a:prstGeom>
            <a:noFill/>
            <a:ln w="11112">
              <a:noFill/>
              <a:miter lim="800000"/>
              <a:headEnd/>
              <a:tailEnd/>
            </a:ln>
          </p:spPr>
          <p:txBody>
            <a:bodyPr wrap="none"/>
            <a:lstStyle/>
            <a:p>
              <a:endParaRPr lang="ar-JO" sz="3200">
                <a:cs typeface="AL-Mohanad" pitchFamily="2" charset="-78"/>
              </a:endParaRPr>
            </a:p>
          </p:txBody>
        </p:sp>
      </p:grpSp>
      <p:sp>
        <p:nvSpPr>
          <p:cNvPr id="17411" name="Rectangle 14"/>
          <p:cNvSpPr>
            <a:spLocks noChangeArrowheads="1"/>
          </p:cNvSpPr>
          <p:nvPr/>
        </p:nvSpPr>
        <p:spPr bwMode="auto">
          <a:xfrm>
            <a:off x="3084513" y="980728"/>
            <a:ext cx="2752677" cy="584775"/>
          </a:xfrm>
          <a:prstGeom prst="rect">
            <a:avLst/>
          </a:prstGeom>
          <a:noFill/>
          <a:ln w="9525">
            <a:noFill/>
            <a:miter lim="800000"/>
            <a:headEnd/>
            <a:tailEnd/>
          </a:ln>
        </p:spPr>
        <p:txBody>
          <a:bodyPr wrap="none">
            <a:spAutoFit/>
          </a:bodyPr>
          <a:lstStyle/>
          <a:p>
            <a:r>
              <a:rPr kumimoji="1" lang="ar-SA" sz="3200" b="1" dirty="0">
                <a:solidFill>
                  <a:srgbClr val="2E7174"/>
                </a:solidFill>
                <a:latin typeface="Traditional Arabic" pitchFamily="18" charset="-78"/>
                <a:cs typeface="AL-Mohanad" pitchFamily="2" charset="-78"/>
              </a:rPr>
              <a:t>نشاط </a:t>
            </a:r>
            <a:r>
              <a:rPr kumimoji="1" lang="ar-SA" sz="3200" b="1" dirty="0" err="1">
                <a:solidFill>
                  <a:srgbClr val="2E7174"/>
                </a:solidFill>
                <a:latin typeface="Traditional Arabic" pitchFamily="18" charset="-78"/>
                <a:cs typeface="AL-Mohanad" pitchFamily="2" charset="-78"/>
              </a:rPr>
              <a:t>رقم </a:t>
            </a:r>
            <a:r>
              <a:rPr kumimoji="1" lang="ar-SA" sz="3200" b="1" dirty="0">
                <a:solidFill>
                  <a:srgbClr val="2E7174"/>
                </a:solidFill>
                <a:latin typeface="Traditional Arabic" pitchFamily="18" charset="-78"/>
                <a:cs typeface="AL-Mohanad" pitchFamily="2" charset="-78"/>
              </a:rPr>
              <a:t>( 1</a:t>
            </a:r>
            <a:r>
              <a:rPr kumimoji="1" lang="ar-JO" sz="3200" b="1" dirty="0">
                <a:solidFill>
                  <a:srgbClr val="2E7174"/>
                </a:solidFill>
                <a:latin typeface="Traditional Arabic" pitchFamily="18" charset="-78"/>
                <a:cs typeface="AL-Mohanad" pitchFamily="2" charset="-78"/>
              </a:rPr>
              <a:t>-1</a:t>
            </a:r>
            <a:r>
              <a:rPr kumimoji="1" lang="ar-SA" sz="3200" b="1" dirty="0">
                <a:solidFill>
                  <a:srgbClr val="2E7174"/>
                </a:solidFill>
                <a:latin typeface="Traditional Arabic" pitchFamily="18" charset="-78"/>
                <a:cs typeface="AL-Mohanad" pitchFamily="2" charset="-78"/>
              </a:rPr>
              <a:t> </a:t>
            </a:r>
            <a:r>
              <a:rPr kumimoji="1" lang="ar-SA" sz="3200" b="1" dirty="0" err="1">
                <a:solidFill>
                  <a:srgbClr val="2E7174"/>
                </a:solidFill>
                <a:latin typeface="Traditional Arabic" pitchFamily="18" charset="-78"/>
                <a:cs typeface="AL-Mohanad" pitchFamily="2" charset="-78"/>
              </a:rPr>
              <a:t>)</a:t>
            </a:r>
            <a:endParaRPr kumimoji="1" lang="ar-JO" sz="3200" b="1" dirty="0">
              <a:solidFill>
                <a:srgbClr val="2E7174"/>
              </a:solidFill>
              <a:latin typeface="Traditional Arabic" pitchFamily="18" charset="-78"/>
              <a:cs typeface="AL-Mohanad" pitchFamily="2" charset="-78"/>
            </a:endParaRPr>
          </a:p>
        </p:txBody>
      </p:sp>
      <p:pic>
        <p:nvPicPr>
          <p:cNvPr id="14"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52872"/>
            <a:ext cx="8382000" cy="4724400"/>
          </a:xfrm>
        </p:spPr>
        <p:txBody>
          <a:bodyPr/>
          <a:lstStyle/>
          <a:p>
            <a:pPr rtl="1">
              <a:defRPr/>
            </a:pPr>
            <a:r>
              <a:rPr lang="ar-SA" sz="2400" dirty="0" smtClean="0">
                <a:solidFill>
                  <a:srgbClr val="002060"/>
                </a:solidFill>
                <a:latin typeface="Traditional Arabic" pitchFamily="2" charset="-78"/>
                <a:cs typeface="AL-Mohanad" pitchFamily="2" charset="-78"/>
              </a:rPr>
              <a:t>- التواصل </a:t>
            </a:r>
            <a:r>
              <a:rPr lang="ar-SA" sz="2400" dirty="0">
                <a:solidFill>
                  <a:srgbClr val="002060"/>
                </a:solidFill>
                <a:latin typeface="Traditional Arabic" pitchFamily="2" charset="-78"/>
                <a:cs typeface="AL-Mohanad" pitchFamily="2" charset="-78"/>
              </a:rPr>
              <a:t>بلغة فصيحة بسيطة وسليمة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التواصل </a:t>
            </a:r>
            <a:r>
              <a:rPr lang="ar-SA" sz="2400" dirty="0">
                <a:solidFill>
                  <a:srgbClr val="002060"/>
                </a:solidFill>
                <a:latin typeface="Traditional Arabic" pitchFamily="2" charset="-78"/>
                <a:cs typeface="AL-Mohanad" pitchFamily="2" charset="-78"/>
              </a:rPr>
              <a:t>البصري مع جميع المتعلمين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استخدام </a:t>
            </a:r>
            <a:r>
              <a:rPr lang="ar-SA" sz="2400" dirty="0">
                <a:solidFill>
                  <a:srgbClr val="002060"/>
                </a:solidFill>
                <a:latin typeface="Traditional Arabic" pitchFamily="2" charset="-78"/>
                <a:cs typeface="AL-Mohanad" pitchFamily="2" charset="-78"/>
              </a:rPr>
              <a:t>حركات الجسم </a:t>
            </a:r>
            <a:r>
              <a:rPr lang="ar-SA" sz="2400" dirty="0" smtClean="0">
                <a:solidFill>
                  <a:srgbClr val="002060"/>
                </a:solidFill>
                <a:latin typeface="Traditional Arabic" pitchFamily="2" charset="-78"/>
                <a:cs typeface="AL-Mohanad" pitchFamily="2" charset="-78"/>
              </a:rPr>
              <a:t>والإيماءات </a:t>
            </a:r>
            <a:r>
              <a:rPr lang="ar-SA" sz="2400" dirty="0">
                <a:solidFill>
                  <a:srgbClr val="002060"/>
                </a:solidFill>
                <a:latin typeface="Traditional Arabic" pitchFamily="2" charset="-78"/>
                <a:cs typeface="AL-Mohanad" pitchFamily="2" charset="-78"/>
              </a:rPr>
              <a:t>وتعابير الوجه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الحيوية </a:t>
            </a:r>
            <a:r>
              <a:rPr lang="ar-SA" sz="2400" dirty="0">
                <a:solidFill>
                  <a:srgbClr val="002060"/>
                </a:solidFill>
                <a:latin typeface="Traditional Arabic" pitchFamily="2" charset="-78"/>
                <a:cs typeface="AL-Mohanad" pitchFamily="2" charset="-78"/>
              </a:rPr>
              <a:t>والحركة وقوة الشخصية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جاهزية </a:t>
            </a:r>
            <a:r>
              <a:rPr lang="ar-SA" sz="2400" dirty="0">
                <a:solidFill>
                  <a:srgbClr val="002060"/>
                </a:solidFill>
                <a:latin typeface="Traditional Arabic" pitchFamily="2" charset="-78"/>
                <a:cs typeface="AL-Mohanad" pitchFamily="2" charset="-78"/>
              </a:rPr>
              <a:t>المواد والأدوات التي سيتم الاستعانة بها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توظيف </a:t>
            </a:r>
            <a:r>
              <a:rPr lang="ar-SA" sz="2400" dirty="0">
                <a:solidFill>
                  <a:srgbClr val="002060"/>
                </a:solidFill>
                <a:latin typeface="Traditional Arabic" pitchFamily="2" charset="-78"/>
                <a:cs typeface="AL-Mohanad" pitchFamily="2" charset="-78"/>
              </a:rPr>
              <a:t>لغة الأحياء( المفاهيم والمصطلحات والمعلومات العلمية والصحية )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تعريف </a:t>
            </a:r>
            <a:r>
              <a:rPr lang="ar-SA" sz="2400" dirty="0">
                <a:solidFill>
                  <a:srgbClr val="002060"/>
                </a:solidFill>
                <a:latin typeface="Traditional Arabic" pitchFamily="2" charset="-78"/>
                <a:cs typeface="AL-Mohanad" pitchFamily="2" charset="-78"/>
              </a:rPr>
              <a:t>المفاهيم والمصطلحات ( تبادل الغازات , الربو, .....  </a:t>
            </a:r>
            <a:r>
              <a:rPr lang="ar-SA" sz="2400" dirty="0" smtClean="0">
                <a:solidFill>
                  <a:srgbClr val="002060"/>
                </a:solidFill>
                <a:latin typeface="Traditional Arabic" pitchFamily="2" charset="-78"/>
                <a:cs typeface="AL-Mohanad" pitchFamily="2" charset="-78"/>
              </a:rPr>
              <a:t>)</a:t>
            </a:r>
            <a:r>
              <a:rPr lang="en-US" sz="2400" dirty="0" smtClean="0">
                <a:solidFill>
                  <a:srgbClr val="002060"/>
                </a:solidFill>
                <a:latin typeface="Traditional Arabic" pitchFamily="2" charset="-78"/>
                <a:cs typeface="AL-Mohanad" pitchFamily="2" charset="-78"/>
              </a:rPr>
              <a:t>.</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تحديد </a:t>
            </a:r>
            <a:r>
              <a:rPr lang="ar-SA" sz="2400" dirty="0">
                <a:solidFill>
                  <a:srgbClr val="002060"/>
                </a:solidFill>
                <a:latin typeface="Traditional Arabic" pitchFamily="2" charset="-78"/>
                <a:cs typeface="AL-Mohanad" pitchFamily="2" charset="-78"/>
              </a:rPr>
              <a:t>موقع كل جزء من أجزاء الجهاز التنفسي على المجسم.</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توظيف </a:t>
            </a:r>
            <a:r>
              <a:rPr lang="ar-SA" sz="2400" dirty="0">
                <a:solidFill>
                  <a:srgbClr val="002060"/>
                </a:solidFill>
                <a:latin typeface="Traditional Arabic" pitchFamily="2" charset="-78"/>
                <a:cs typeface="AL-Mohanad" pitchFamily="2" charset="-78"/>
              </a:rPr>
              <a:t>اللوحة الجدارية بطريقة </a:t>
            </a:r>
            <a:r>
              <a:rPr lang="ar-SA" sz="2400" dirty="0" smtClean="0">
                <a:solidFill>
                  <a:srgbClr val="002060"/>
                </a:solidFill>
                <a:latin typeface="Traditional Arabic" pitchFamily="2" charset="-78"/>
                <a:cs typeface="AL-Mohanad" pitchFamily="2" charset="-78"/>
              </a:rPr>
              <a:t>سليمة.</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الإجابة </a:t>
            </a:r>
            <a:r>
              <a:rPr lang="ar-SA" sz="2400" dirty="0">
                <a:solidFill>
                  <a:srgbClr val="002060"/>
                </a:solidFill>
                <a:latin typeface="Traditional Arabic" pitchFamily="2" charset="-78"/>
                <a:cs typeface="AL-Mohanad" pitchFamily="2" charset="-78"/>
              </a:rPr>
              <a:t>على تساؤلات المتعلمين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r>
              <a:rPr lang="ar-SA" sz="2400" dirty="0" smtClean="0">
                <a:solidFill>
                  <a:srgbClr val="002060"/>
                </a:solidFill>
                <a:latin typeface="Traditional Arabic" pitchFamily="2" charset="-78"/>
                <a:cs typeface="AL-Mohanad" pitchFamily="2" charset="-78"/>
              </a:rPr>
              <a:t>- إنجاز </a:t>
            </a:r>
            <a:r>
              <a:rPr lang="ar-SA" sz="2400" dirty="0">
                <a:solidFill>
                  <a:srgbClr val="002060"/>
                </a:solidFill>
                <a:latin typeface="Traditional Arabic" pitchFamily="2" charset="-78"/>
                <a:cs typeface="AL-Mohanad" pitchFamily="2" charset="-78"/>
              </a:rPr>
              <a:t>التقديم خلال الوقت المحدد .</a:t>
            </a:r>
            <a:r>
              <a:rPr lang="en-US" sz="2400" dirty="0">
                <a:solidFill>
                  <a:srgbClr val="002060"/>
                </a:solidFill>
                <a:latin typeface="Traditional Arabic" pitchFamily="2" charset="-78"/>
                <a:cs typeface="AL-Mohanad" pitchFamily="2" charset="-78"/>
              </a:rPr>
              <a:t/>
            </a:r>
            <a:br>
              <a:rPr lang="en-US" sz="2400" dirty="0">
                <a:solidFill>
                  <a:srgbClr val="002060"/>
                </a:solidFill>
                <a:latin typeface="Traditional Arabic" pitchFamily="2" charset="-78"/>
                <a:cs typeface="AL-Mohanad" pitchFamily="2" charset="-78"/>
              </a:rPr>
            </a:br>
            <a:endParaRPr lang="ar-SA" sz="2400" dirty="0">
              <a:solidFill>
                <a:srgbClr val="002060"/>
              </a:solidFill>
              <a:latin typeface="Traditional Arabic" pitchFamily="2" charset="-78"/>
              <a:cs typeface="AL-Mohanad" pitchFamily="2" charset="-78"/>
            </a:endParaRPr>
          </a:p>
        </p:txBody>
      </p:sp>
      <p:sp>
        <p:nvSpPr>
          <p:cNvPr id="3" name="Text Placeholder 2"/>
          <p:cNvSpPr>
            <a:spLocks noGrp="1"/>
          </p:cNvSpPr>
          <p:nvPr>
            <p:ph type="body" idx="1"/>
          </p:nvPr>
        </p:nvSpPr>
        <p:spPr>
          <a:xfrm>
            <a:off x="0" y="228600"/>
            <a:ext cx="9067800" cy="762000"/>
          </a:xfrm>
        </p:spPr>
        <p:txBody>
          <a:bodyPr/>
          <a:lstStyle/>
          <a:p>
            <a:pPr algn="r">
              <a:defRPr/>
            </a:pPr>
            <a:r>
              <a:rPr lang="ar-SA" sz="2400" b="1" dirty="0">
                <a:solidFill>
                  <a:srgbClr val="2E7174"/>
                </a:solidFill>
                <a:latin typeface="Traditional Arabic" pitchFamily="2" charset="-78"/>
                <a:cs typeface="AL-Mohanad" pitchFamily="2" charset="-78"/>
              </a:rPr>
              <a:t> 9- </a:t>
            </a:r>
            <a:r>
              <a:rPr lang="ar-SA" sz="2400" b="1" dirty="0" smtClean="0">
                <a:solidFill>
                  <a:srgbClr val="2E7174"/>
                </a:solidFill>
                <a:latin typeface="Traditional Arabic" pitchFamily="2" charset="-78"/>
                <a:cs typeface="AL-Mohanad" pitchFamily="2" charset="-78"/>
              </a:rPr>
              <a:t>معايير </a:t>
            </a:r>
            <a:r>
              <a:rPr lang="ar-SA" sz="2400" b="1" dirty="0">
                <a:solidFill>
                  <a:srgbClr val="2E7174"/>
                </a:solidFill>
                <a:latin typeface="Traditional Arabic" pitchFamily="2" charset="-78"/>
                <a:cs typeface="AL-Mohanad" pitchFamily="2" charset="-78"/>
              </a:rPr>
              <a:t>ومستويات الأداء :</a:t>
            </a:r>
            <a:r>
              <a:rPr lang="ar-SA" sz="2400" dirty="0">
                <a:solidFill>
                  <a:srgbClr val="2E7174"/>
                </a:solidFill>
                <a:latin typeface="Traditional Arabic" pitchFamily="2" charset="-78"/>
                <a:cs typeface="AL-Mohanad" pitchFamily="2" charset="-78"/>
              </a:rPr>
              <a:t> </a:t>
            </a:r>
            <a:r>
              <a:rPr kumimoji="1" lang="ar-SA" sz="2400" kern="1200" dirty="0">
                <a:solidFill>
                  <a:srgbClr val="2E7174"/>
                </a:solidFill>
                <a:latin typeface="Traditional Arabic" pitchFamily="2" charset="-78"/>
                <a:cs typeface="AL-Mohanad" pitchFamily="2" charset="-78"/>
              </a:rPr>
              <a:t>التي تم إعدادها </a:t>
            </a:r>
            <a:r>
              <a:rPr kumimoji="1" lang="ar-SA" sz="2400" kern="1200" dirty="0" smtClean="0">
                <a:solidFill>
                  <a:srgbClr val="2E7174"/>
                </a:solidFill>
                <a:latin typeface="Traditional Arabic" pitchFamily="2" charset="-78"/>
                <a:cs typeface="AL-Mohanad" pitchFamily="2" charset="-78"/>
              </a:rPr>
              <a:t>بالاتفاق مع المتعلمين </a:t>
            </a:r>
            <a:r>
              <a:rPr kumimoji="1" lang="ar-SA" sz="2400" kern="1200" dirty="0">
                <a:solidFill>
                  <a:srgbClr val="2E7174"/>
                </a:solidFill>
                <a:latin typeface="Traditional Arabic" pitchFamily="2" charset="-78"/>
                <a:cs typeface="AL-Mohanad"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676400"/>
          <a:ext cx="8458200" cy="4572000"/>
        </p:xfrm>
        <a:graphic>
          <a:graphicData uri="http://schemas.openxmlformats.org/drawingml/2006/table">
            <a:tbl>
              <a:tblPr rtl="1">
                <a:tableStyleId>{8A107856-5554-42FB-B03E-39F5DBC370BA}</a:tableStyleId>
              </a:tblPr>
              <a:tblGrid>
                <a:gridCol w="899827"/>
                <a:gridCol w="5476948"/>
                <a:gridCol w="630634"/>
                <a:gridCol w="576962"/>
                <a:gridCol w="873829"/>
              </a:tblGrid>
              <a:tr h="381000">
                <a:tc>
                  <a:txBody>
                    <a:bodyPr/>
                    <a:lstStyle/>
                    <a:p>
                      <a:pPr algn="ctr" rtl="1">
                        <a:spcAft>
                          <a:spcPts val="0"/>
                        </a:spcAft>
                        <a:tabLst>
                          <a:tab pos="633730" algn="r"/>
                        </a:tabLst>
                      </a:pPr>
                      <a:r>
                        <a:rPr lang="ar-SA" sz="2000" dirty="0">
                          <a:effectLst/>
                        </a:rPr>
                        <a:t>الرقم</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ctr" rtl="1">
                        <a:spcAft>
                          <a:spcPts val="0"/>
                        </a:spcAft>
                        <a:tabLst>
                          <a:tab pos="633730" algn="r"/>
                        </a:tabLst>
                      </a:pPr>
                      <a:r>
                        <a:rPr lang="ar-SA" sz="2000" dirty="0">
                          <a:effectLst/>
                        </a:rPr>
                        <a:t>معايير </a:t>
                      </a:r>
                      <a:r>
                        <a:rPr lang="ar-SA" sz="2000" dirty="0" smtClean="0">
                          <a:effectLst/>
                        </a:rPr>
                        <a:t>الإنجاز</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r" rtl="1">
                        <a:spcAft>
                          <a:spcPts val="0"/>
                        </a:spcAft>
                        <a:tabLst>
                          <a:tab pos="633730" algn="r"/>
                        </a:tabLst>
                      </a:pPr>
                      <a:r>
                        <a:rPr lang="ar-SA" sz="2000" dirty="0">
                          <a:effectLst/>
                        </a:rPr>
                        <a:t>مقبول</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r" rtl="1">
                        <a:spcAft>
                          <a:spcPts val="0"/>
                        </a:spcAft>
                        <a:tabLst>
                          <a:tab pos="633730" algn="r"/>
                        </a:tabLst>
                      </a:pPr>
                      <a:r>
                        <a:rPr lang="ar-SA" sz="2000" dirty="0">
                          <a:effectLst/>
                        </a:rPr>
                        <a:t>جيد</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r" rtl="1">
                        <a:spcAft>
                          <a:spcPts val="0"/>
                        </a:spcAft>
                        <a:tabLst>
                          <a:tab pos="633730" algn="r"/>
                        </a:tabLst>
                      </a:pPr>
                      <a:r>
                        <a:rPr lang="ar-SA" sz="2000" dirty="0">
                          <a:effectLst/>
                        </a:rPr>
                        <a:t>جيد جداً</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dirty="0">
                          <a:effectLst/>
                        </a:rPr>
                        <a:t>1</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يتواصل مع أقرانه بلغة فصحى سليمة وبسيطة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dirty="0">
                          <a:effectLst/>
                        </a:rPr>
                        <a:t>2</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يتواصل بصرياً مع جميع المتعلمين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3</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يستخدم حركات الجسم </a:t>
                      </a:r>
                      <a:r>
                        <a:rPr lang="ar-SA" sz="2000" dirty="0" smtClean="0">
                          <a:effectLst/>
                        </a:rPr>
                        <a:t>والإيماءات </a:t>
                      </a:r>
                      <a:r>
                        <a:rPr lang="ar-SA" sz="2000" dirty="0">
                          <a:effectLst/>
                        </a:rPr>
                        <a:t>وتعابير الوجه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4</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حيوي وقوي الشخصية.</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5</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يحضر المواد والأدوات التي </a:t>
                      </a:r>
                      <a:r>
                        <a:rPr lang="ar-SA" sz="2000" dirty="0" smtClean="0">
                          <a:effectLst/>
                        </a:rPr>
                        <a:t>سيستخدمها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6</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يوظف لغة المبحث /</a:t>
                      </a:r>
                      <a:r>
                        <a:rPr lang="ar-SA" sz="2000" dirty="0" smtClean="0">
                          <a:effectLst/>
                        </a:rPr>
                        <a:t>الأحياء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7</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يوظف اللوحة الجدارية بطريقة سليمة </a:t>
                      </a:r>
                      <a:r>
                        <a:rPr lang="ar-SA" sz="2000" dirty="0" smtClean="0">
                          <a:effectLst/>
                        </a:rPr>
                        <a:t>.</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8</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يعرف المفاهيم والمصطلحات ( تبادل الغازات , الربو, .....  </a:t>
                      </a:r>
                      <a:r>
                        <a:rPr lang="ar-SA" sz="2000" dirty="0" smtClean="0">
                          <a:effectLst/>
                        </a:rPr>
                        <a:t>).</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9</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يحدد موقع كل جزء من أجزاء الجهاز التنفسي على المجسم.</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a:effectLst/>
                        </a:rPr>
                        <a:t>10</a:t>
                      </a:r>
                      <a:endParaRPr lang="en-US" sz="2000" b="1">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يجيب على تساؤلات المتعلمين بجرأة وثقة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r>
              <a:tr h="381000">
                <a:tc>
                  <a:txBody>
                    <a:bodyPr/>
                    <a:lstStyle/>
                    <a:p>
                      <a:pPr algn="ctr" rtl="1">
                        <a:spcAft>
                          <a:spcPts val="0"/>
                        </a:spcAft>
                        <a:tabLst>
                          <a:tab pos="633730" algn="r"/>
                        </a:tabLst>
                      </a:pPr>
                      <a:r>
                        <a:rPr lang="ar-SA" sz="2000" dirty="0">
                          <a:effectLst/>
                        </a:rPr>
                        <a:t>11</a:t>
                      </a:r>
                      <a:endParaRPr lang="en-US" sz="2000" b="1" dirty="0">
                        <a:solidFill>
                          <a:schemeClr val="tx1"/>
                        </a:solidFill>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ar-SA" sz="2000" dirty="0">
                          <a:effectLst/>
                        </a:rPr>
                        <a:t>ينجز التقديم خلال الوقت المحدد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a:effectLst/>
                        </a:rPr>
                        <a:t> </a:t>
                      </a:r>
                      <a:endParaRPr lang="en-US" sz="2000" b="1">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c>
                  <a:txBody>
                    <a:bodyPr/>
                    <a:lstStyle/>
                    <a:p>
                      <a:pPr algn="just" rtl="1">
                        <a:spcAft>
                          <a:spcPts val="0"/>
                        </a:spcAft>
                        <a:tabLst>
                          <a:tab pos="633730" algn="r"/>
                        </a:tabLst>
                      </a:pPr>
                      <a:r>
                        <a:rPr lang="en-US" sz="2000" dirty="0">
                          <a:effectLst/>
                        </a:rPr>
                        <a:t> </a:t>
                      </a:r>
                      <a:endParaRPr lang="en-US" sz="2000" b="1" dirty="0">
                        <a:effectLst/>
                        <a:latin typeface="Traditional Arabic" pitchFamily="2" charset="-78"/>
                        <a:ea typeface="Times New Roman"/>
                        <a:cs typeface="Traditional Arabic" pitchFamily="2" charset="-78"/>
                      </a:endParaRPr>
                    </a:p>
                  </a:txBody>
                  <a:tcPr marL="68580" marR="68580" marT="0" marB="0"/>
                </a:tc>
              </a:tr>
            </a:tbl>
          </a:graphicData>
        </a:graphic>
      </p:graphicFrame>
      <p:sp>
        <p:nvSpPr>
          <p:cNvPr id="25682" name="Rectangle 5"/>
          <p:cNvSpPr>
            <a:spLocks noChangeArrowheads="1"/>
          </p:cNvSpPr>
          <p:nvPr/>
        </p:nvSpPr>
        <p:spPr bwMode="auto">
          <a:xfrm>
            <a:off x="838200" y="228600"/>
            <a:ext cx="7924800" cy="830997"/>
          </a:xfrm>
          <a:prstGeom prst="rect">
            <a:avLst/>
          </a:prstGeom>
          <a:noFill/>
          <a:ln w="9525">
            <a:noFill/>
            <a:miter lim="800000"/>
            <a:headEnd/>
            <a:tailEnd/>
          </a:ln>
        </p:spPr>
        <p:txBody>
          <a:bodyPr>
            <a:spAutoFit/>
          </a:bodyPr>
          <a:lstStyle/>
          <a:p>
            <a:pPr lvl="1" algn="ctr" rtl="1" eaLnBrk="0" hangingPunct="0">
              <a:tabLst>
                <a:tab pos="633413" algn="r"/>
              </a:tabLst>
            </a:pPr>
            <a:r>
              <a:rPr lang="ar-SA" sz="2400" b="1" dirty="0">
                <a:solidFill>
                  <a:srgbClr val="2E7174"/>
                </a:solidFill>
                <a:latin typeface="Traditional Arabic" pitchFamily="18" charset="-78"/>
                <a:cs typeface="AL-Mohanad" pitchFamily="2" charset="-78"/>
              </a:rPr>
              <a:t>10- أداة </a:t>
            </a:r>
            <a:r>
              <a:rPr lang="ar-SA" sz="2400" b="1" dirty="0" err="1">
                <a:solidFill>
                  <a:srgbClr val="2E7174"/>
                </a:solidFill>
                <a:latin typeface="Traditional Arabic" pitchFamily="18" charset="-78"/>
                <a:cs typeface="AL-Mohanad" pitchFamily="2" charset="-78"/>
              </a:rPr>
              <a:t>التقويم </a:t>
            </a:r>
            <a:r>
              <a:rPr lang="ar-SA" sz="2400" b="1" dirty="0">
                <a:solidFill>
                  <a:srgbClr val="2E7174"/>
                </a:solidFill>
                <a:latin typeface="Traditional Arabic" pitchFamily="18" charset="-78"/>
                <a:cs typeface="AL-Mohanad" pitchFamily="2" charset="-78"/>
              </a:rPr>
              <a:t>: سلم تقدير </a:t>
            </a:r>
            <a:r>
              <a:rPr lang="ar-SA" sz="2400" b="1" dirty="0" err="1">
                <a:solidFill>
                  <a:srgbClr val="2E7174"/>
                </a:solidFill>
                <a:latin typeface="Traditional Arabic" pitchFamily="18" charset="-78"/>
                <a:cs typeface="AL-Mohanad" pitchFamily="2" charset="-78"/>
              </a:rPr>
              <a:t>من </a:t>
            </a:r>
            <a:r>
              <a:rPr lang="ar-SA" sz="2400" b="1" dirty="0">
                <a:solidFill>
                  <a:srgbClr val="2E7174"/>
                </a:solidFill>
                <a:latin typeface="Traditional Arabic" pitchFamily="18" charset="-78"/>
                <a:cs typeface="AL-Mohanad" pitchFamily="2" charset="-78"/>
              </a:rPr>
              <a:t>( </a:t>
            </a:r>
            <a:r>
              <a:rPr lang="ar-SA" sz="2400" b="1" dirty="0" err="1">
                <a:solidFill>
                  <a:srgbClr val="2E7174"/>
                </a:solidFill>
                <a:latin typeface="Traditional Arabic" pitchFamily="18" charset="-78"/>
                <a:cs typeface="AL-Mohanad" pitchFamily="2" charset="-78"/>
              </a:rPr>
              <a:t>ثلاثة </a:t>
            </a:r>
            <a:r>
              <a:rPr lang="ar-SA" sz="2400" b="1" dirty="0">
                <a:solidFill>
                  <a:srgbClr val="2E7174"/>
                </a:solidFill>
                <a:latin typeface="Traditional Arabic" pitchFamily="18" charset="-78"/>
                <a:cs typeface="AL-Mohanad" pitchFamily="2" charset="-78"/>
              </a:rPr>
              <a:t>) مستويات يبنى ويطور بمشاركة </a:t>
            </a:r>
            <a:r>
              <a:rPr lang="ar-SA" sz="2400" b="1" dirty="0" err="1">
                <a:solidFill>
                  <a:srgbClr val="2E7174"/>
                </a:solidFill>
                <a:latin typeface="Traditional Arabic" pitchFamily="18" charset="-78"/>
                <a:cs typeface="AL-Mohanad" pitchFamily="2" charset="-78"/>
              </a:rPr>
              <a:t>المتعلمين .</a:t>
            </a:r>
            <a:endParaRPr lang="en-US" sz="2400" b="1" dirty="0">
              <a:solidFill>
                <a:srgbClr val="2E7174"/>
              </a:solidFill>
              <a:latin typeface="Traditional Arabic" pitchFamily="18" charset="-78"/>
              <a:cs typeface="AL-Mohanad" pitchFamily="2" charset="-78"/>
            </a:endParaRPr>
          </a:p>
        </p:txBody>
      </p:sp>
      <p:sp>
        <p:nvSpPr>
          <p:cNvPr id="8" name="Rectangle 7"/>
          <p:cNvSpPr/>
          <p:nvPr/>
        </p:nvSpPr>
        <p:spPr>
          <a:xfrm>
            <a:off x="838200" y="1058863"/>
            <a:ext cx="7391400" cy="461962"/>
          </a:xfrm>
          <a:prstGeom prst="rect">
            <a:avLst/>
          </a:prstGeom>
        </p:spPr>
        <p:txBody>
          <a:bodyPr>
            <a:spAutoFit/>
          </a:bodyPr>
          <a:lstStyle/>
          <a:p>
            <a:pPr algn="ctr" rtl="1" eaLnBrk="0" hangingPunct="0">
              <a:tabLst>
                <a:tab pos="633413" algn="r"/>
              </a:tabLst>
              <a:defRPr/>
            </a:pPr>
            <a:r>
              <a:rPr lang="ar-SA" b="1" dirty="0">
                <a:solidFill>
                  <a:srgbClr val="002060"/>
                </a:solidFill>
                <a:latin typeface="Traditional Arabic" pitchFamily="2" charset="-78"/>
                <a:ea typeface="Times New Roman" pitchFamily="18" charset="0"/>
                <a:cs typeface="Traditional Arabic" pitchFamily="2" charset="-78"/>
              </a:rPr>
              <a:t>سلم تقدير مقترح لتقويم أداء المتعلم في مهارة ( التقديم ) لمادة الأحياء</a:t>
            </a:r>
            <a:endParaRPr lang="en-US" sz="1050" dirty="0">
              <a:solidFill>
                <a:srgbClr val="002060"/>
              </a:solidFill>
              <a:latin typeface="Traditional Arabic" pitchFamily="2" charset="-78"/>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82"/>
                                        </p:tgtEl>
                                        <p:attrNameLst>
                                          <p:attrName>style.visibility</p:attrName>
                                        </p:attrNameLst>
                                      </p:cBhvr>
                                      <p:to>
                                        <p:strVal val="visible"/>
                                      </p:to>
                                    </p:set>
                                    <p:animEffect transition="in" filter="fade">
                                      <p:cBhvr>
                                        <p:cTn id="7" dur="1000"/>
                                        <p:tgtEl>
                                          <p:spTgt spid="25682"/>
                                        </p:tgtEl>
                                      </p:cBhvr>
                                    </p:animEffect>
                                    <p:anim calcmode="lin" valueType="num">
                                      <p:cBhvr>
                                        <p:cTn id="8" dur="1000" fill="hold"/>
                                        <p:tgtEl>
                                          <p:spTgt spid="25682"/>
                                        </p:tgtEl>
                                        <p:attrNameLst>
                                          <p:attrName>ppt_x</p:attrName>
                                        </p:attrNameLst>
                                      </p:cBhvr>
                                      <p:tavLst>
                                        <p:tav tm="0">
                                          <p:val>
                                            <p:strVal val="#ppt_x"/>
                                          </p:val>
                                        </p:tav>
                                        <p:tav tm="100000">
                                          <p:val>
                                            <p:strVal val="#ppt_x"/>
                                          </p:val>
                                        </p:tav>
                                      </p:tavLst>
                                    </p:anim>
                                    <p:anim calcmode="lin" valueType="num">
                                      <p:cBhvr>
                                        <p:cTn id="9" dur="1000" fill="hold"/>
                                        <p:tgtEl>
                                          <p:spTgt spid="256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2"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634092"/>
          <a:ext cx="8534400" cy="4246880"/>
        </p:xfrm>
        <a:graphic>
          <a:graphicData uri="http://schemas.openxmlformats.org/drawingml/2006/table">
            <a:tbl>
              <a:tblPr>
                <a:tableStyleId>{5C22544A-7EE6-4342-B048-85BDC9FD1C3A}</a:tableStyleId>
              </a:tblPr>
              <a:tblGrid>
                <a:gridCol w="8534400"/>
              </a:tblGrid>
              <a:tr h="1117600">
                <a:tc>
                  <a:txBody>
                    <a:bodyPr/>
                    <a:lstStyle/>
                    <a:p>
                      <a:pPr algn="ctr" rtl="1">
                        <a:lnSpc>
                          <a:spcPct val="150000"/>
                        </a:lnSpc>
                        <a:spcAft>
                          <a:spcPts val="0"/>
                        </a:spcAft>
                      </a:pPr>
                      <a:r>
                        <a:rPr lang="ar-SA" sz="4400" b="1" dirty="0">
                          <a:solidFill>
                            <a:srgbClr val="2E7174"/>
                          </a:solidFill>
                          <a:effectLst/>
                          <a:latin typeface="Traditional Arabic" pitchFamily="2" charset="-78"/>
                          <a:cs typeface="Traditional Arabic" pitchFamily="2" charset="-78"/>
                        </a:rPr>
                        <a:t>نشاط رقم ( </a:t>
                      </a:r>
                      <a:r>
                        <a:rPr lang="ar-SA" sz="4400" b="1" dirty="0" smtClean="0">
                          <a:solidFill>
                            <a:srgbClr val="2E7174"/>
                          </a:solidFill>
                          <a:effectLst/>
                          <a:latin typeface="Traditional Arabic" pitchFamily="2" charset="-78"/>
                          <a:cs typeface="Traditional Arabic" pitchFamily="2" charset="-78"/>
                        </a:rPr>
                        <a:t>2-4</a:t>
                      </a:r>
                      <a:r>
                        <a:rPr lang="ar-SA" sz="4400" b="1" dirty="0" err="1" smtClean="0">
                          <a:solidFill>
                            <a:srgbClr val="2E7174"/>
                          </a:solidFill>
                          <a:effectLst/>
                          <a:latin typeface="Traditional Arabic" pitchFamily="2" charset="-78"/>
                          <a:cs typeface="Traditional Arabic" pitchFamily="2" charset="-78"/>
                        </a:rPr>
                        <a:t>)</a:t>
                      </a:r>
                      <a:endParaRPr lang="ar-SA" sz="4400" b="1" dirty="0" smtClean="0">
                        <a:solidFill>
                          <a:srgbClr val="2E7174"/>
                        </a:solidFill>
                        <a:effectLst/>
                        <a:latin typeface="Traditional Arabic" pitchFamily="2" charset="-78"/>
                        <a:cs typeface="Traditional Arabic" pitchFamily="2" charset="-78"/>
                      </a:endParaRPr>
                    </a:p>
                    <a:p>
                      <a:pPr algn="ctr" rtl="1">
                        <a:lnSpc>
                          <a:spcPct val="150000"/>
                        </a:lnSpc>
                        <a:spcAft>
                          <a:spcPts val="0"/>
                        </a:spcAft>
                      </a:pPr>
                      <a:endParaRPr lang="en-US" sz="4400" b="1" dirty="0">
                        <a:solidFill>
                          <a:srgbClr val="2E7174"/>
                        </a:solidFill>
                        <a:effectLst/>
                        <a:latin typeface="Traditional Arabic" pitchFamily="2" charset="-78"/>
                        <a:ea typeface="Times New Roman"/>
                        <a:cs typeface="Traditional Arabic"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35200">
                <a:tc>
                  <a:txBody>
                    <a:bodyPr/>
                    <a:lstStyle/>
                    <a:p>
                      <a:pPr algn="ctr" rtl="1">
                        <a:lnSpc>
                          <a:spcPct val="150000"/>
                        </a:lnSpc>
                        <a:spcAft>
                          <a:spcPts val="0"/>
                        </a:spcAft>
                        <a:tabLst>
                          <a:tab pos="179070" algn="l"/>
                        </a:tabLst>
                      </a:pPr>
                      <a:r>
                        <a:rPr lang="ar-JO" sz="3600" b="1" dirty="0">
                          <a:solidFill>
                            <a:srgbClr val="002060"/>
                          </a:solidFill>
                          <a:effectLst/>
                          <a:latin typeface="Traditional Arabic" pitchFamily="2" charset="-78"/>
                          <a:cs typeface="Traditional Arabic" pitchFamily="2" charset="-78"/>
                        </a:rPr>
                        <a:t>صمم تقويماً معتمداً </a:t>
                      </a:r>
                      <a:r>
                        <a:rPr lang="ar-JO" sz="3600" b="1" dirty="0" smtClean="0">
                          <a:solidFill>
                            <a:srgbClr val="002060"/>
                          </a:solidFill>
                          <a:effectLst/>
                          <a:latin typeface="Traditional Arabic" pitchFamily="2" charset="-78"/>
                          <a:cs typeface="Traditional Arabic" pitchFamily="2" charset="-78"/>
                        </a:rPr>
                        <a:t>عل</a:t>
                      </a:r>
                      <a:r>
                        <a:rPr lang="ar-SA" sz="3600" b="1" dirty="0" smtClean="0">
                          <a:solidFill>
                            <a:srgbClr val="002060"/>
                          </a:solidFill>
                          <a:effectLst/>
                          <a:latin typeface="Traditional Arabic" pitchFamily="2" charset="-78"/>
                          <a:cs typeface="Traditional Arabic" pitchFamily="2" charset="-78"/>
                        </a:rPr>
                        <a:t>ى</a:t>
                      </a:r>
                      <a:r>
                        <a:rPr lang="ar-JO" sz="3600" b="1" dirty="0" smtClean="0">
                          <a:solidFill>
                            <a:srgbClr val="002060"/>
                          </a:solidFill>
                          <a:effectLst/>
                          <a:latin typeface="Traditional Arabic" pitchFamily="2" charset="-78"/>
                          <a:cs typeface="Traditional Arabic" pitchFamily="2" charset="-78"/>
                        </a:rPr>
                        <a:t> </a:t>
                      </a:r>
                      <a:r>
                        <a:rPr lang="ar-JO" sz="3600" b="1" dirty="0">
                          <a:solidFill>
                            <a:srgbClr val="002060"/>
                          </a:solidFill>
                          <a:effectLst/>
                          <a:latin typeface="Traditional Arabic" pitchFamily="2" charset="-78"/>
                          <a:cs typeface="Traditional Arabic" pitchFamily="2" charset="-78"/>
                        </a:rPr>
                        <a:t>الأداء  حسب تخصصك كما في المثال الذي تم عرضه </a:t>
                      </a:r>
                      <a:r>
                        <a:rPr lang="ar-JO" sz="3600" b="1" dirty="0" smtClean="0">
                          <a:solidFill>
                            <a:srgbClr val="002060"/>
                          </a:solidFill>
                          <a:effectLst/>
                          <a:latin typeface="Traditional Arabic" pitchFamily="2" charset="-78"/>
                          <a:cs typeface="Traditional Arabic" pitchFamily="2" charset="-78"/>
                        </a:rPr>
                        <a:t>.</a:t>
                      </a:r>
                      <a:r>
                        <a:rPr lang="ar-SA" sz="3600" b="1" dirty="0" smtClean="0">
                          <a:solidFill>
                            <a:srgbClr val="002060"/>
                          </a:solidFill>
                          <a:effectLst/>
                          <a:latin typeface="Traditional Arabic" pitchFamily="2" charset="-78"/>
                          <a:cs typeface="Traditional Arabic" pitchFamily="2" charset="-78"/>
                        </a:rPr>
                        <a:t>  (20 دقيقة)</a:t>
                      </a:r>
                      <a:endParaRPr lang="en-US" sz="3600" b="1" dirty="0">
                        <a:solidFill>
                          <a:srgbClr val="002060"/>
                        </a:solidFill>
                        <a:effectLst/>
                        <a:latin typeface="Traditional Arabic" pitchFamily="2" charset="-78"/>
                        <a:ea typeface="Times New Roman"/>
                        <a:cs typeface="Traditional Arabic"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0609" y="481607"/>
          <a:ext cx="8159823" cy="5827713"/>
        </p:xfrm>
        <a:graphic>
          <a:graphicData uri="http://schemas.openxmlformats.org/drawingml/2006/table">
            <a:tbl>
              <a:tblPr>
                <a:tableStyleId>{5C22544A-7EE6-4342-B048-85BDC9FD1C3A}</a:tableStyleId>
              </a:tblPr>
              <a:tblGrid>
                <a:gridCol w="8159823"/>
              </a:tblGrid>
              <a:tr h="1292372">
                <a:tc>
                  <a:txBody>
                    <a:bodyPr/>
                    <a:lstStyle/>
                    <a:p>
                      <a:pPr algn="ctr" rtl="1">
                        <a:lnSpc>
                          <a:spcPct val="150000"/>
                        </a:lnSpc>
                        <a:spcAft>
                          <a:spcPts val="0"/>
                        </a:spcAft>
                      </a:pPr>
                      <a:r>
                        <a:rPr lang="ar-SA" sz="3200" b="1" dirty="0">
                          <a:solidFill>
                            <a:srgbClr val="2E7174"/>
                          </a:solidFill>
                          <a:effectLst/>
                          <a:latin typeface="Traditional Arabic" pitchFamily="2" charset="-78"/>
                          <a:cs typeface="Traditional Arabic" pitchFamily="2" charset="-78"/>
                        </a:rPr>
                        <a:t>نشاط رقم ( 2-3- ب )</a:t>
                      </a:r>
                      <a:endParaRPr lang="en-US" sz="3200" b="1" dirty="0">
                        <a:solidFill>
                          <a:srgbClr val="2E7174"/>
                        </a:solidFill>
                        <a:effectLst/>
                        <a:latin typeface="Traditional Arabic" pitchFamily="2" charset="-78"/>
                        <a:cs typeface="Traditional Arabic" pitchFamily="2" charset="-78"/>
                      </a:endParaRPr>
                    </a:p>
                    <a:p>
                      <a:pPr algn="ctr" rtl="1">
                        <a:lnSpc>
                          <a:spcPct val="115000"/>
                        </a:lnSpc>
                        <a:spcAft>
                          <a:spcPts val="0"/>
                        </a:spcAft>
                      </a:pPr>
                      <a:r>
                        <a:rPr lang="ar-JO" sz="3200" b="1" dirty="0">
                          <a:solidFill>
                            <a:srgbClr val="2E7174"/>
                          </a:solidFill>
                          <a:effectLst/>
                          <a:latin typeface="Traditional Arabic" pitchFamily="2" charset="-78"/>
                          <a:cs typeface="Traditional Arabic" pitchFamily="2" charset="-78"/>
                        </a:rPr>
                        <a:t>تصميم معايير لتقويم معتمد على الأداء ضمن فعالية المناظرة</a:t>
                      </a:r>
                      <a:endParaRPr lang="en-US" sz="3200" b="1" dirty="0">
                        <a:solidFill>
                          <a:srgbClr val="2E7174"/>
                        </a:solidFill>
                        <a:effectLst/>
                        <a:latin typeface="Traditional Arabic" pitchFamily="2" charset="-78"/>
                        <a:ea typeface="Calibri"/>
                        <a:cs typeface="Traditional Arabic" pitchFamily="2" charset="-78"/>
                      </a:endParaRPr>
                    </a:p>
                  </a:txBody>
                  <a:tcPr marL="68575" marR="68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35341">
                <a:tc>
                  <a:txBody>
                    <a:bodyPr/>
                    <a:lstStyle/>
                    <a:p>
                      <a:pPr rtl="1"/>
                      <a:endParaRPr lang="ar-JO" sz="3200" b="1" kern="1200" dirty="0" smtClean="0">
                        <a:solidFill>
                          <a:srgbClr val="002060"/>
                        </a:solidFill>
                        <a:latin typeface="Traditional Arabic" pitchFamily="2" charset="-78"/>
                        <a:ea typeface="+mn-ea"/>
                        <a:cs typeface="Traditional Arabic" pitchFamily="2" charset="-78"/>
                      </a:endParaRPr>
                    </a:p>
                    <a:p>
                      <a:pPr rtl="1">
                        <a:lnSpc>
                          <a:spcPct val="150000"/>
                        </a:lnSpc>
                      </a:pPr>
                      <a:r>
                        <a:rPr lang="ar-JO" sz="2800" b="1" kern="1200" dirty="0" smtClean="0">
                          <a:solidFill>
                            <a:srgbClr val="002060"/>
                          </a:solidFill>
                          <a:latin typeface="Traditional Arabic" pitchFamily="2" charset="-78"/>
                          <a:ea typeface="+mn-ea"/>
                          <a:cs typeface="Traditional Arabic" pitchFamily="2" charset="-78"/>
                        </a:rPr>
                        <a:t>تحضر </a:t>
                      </a:r>
                      <a:r>
                        <a:rPr lang="ar-JO" sz="2800" b="1" kern="1200" dirty="0" err="1" smtClean="0">
                          <a:solidFill>
                            <a:srgbClr val="002060"/>
                          </a:solidFill>
                          <a:latin typeface="Traditional Arabic" pitchFamily="2" charset="-78"/>
                          <a:ea typeface="+mn-ea"/>
                          <a:cs typeface="Traditional Arabic" pitchFamily="2" charset="-78"/>
                        </a:rPr>
                        <a:t>المجموعت</a:t>
                      </a:r>
                      <a:r>
                        <a:rPr lang="ar-SA" sz="2800" b="1" kern="1200" dirty="0" smtClean="0">
                          <a:solidFill>
                            <a:srgbClr val="002060"/>
                          </a:solidFill>
                          <a:latin typeface="Traditional Arabic" pitchFamily="2" charset="-78"/>
                          <a:ea typeface="+mn-ea"/>
                          <a:cs typeface="Traditional Arabic" pitchFamily="2" charset="-78"/>
                        </a:rPr>
                        <a:t>ا</a:t>
                      </a:r>
                      <a:r>
                        <a:rPr lang="ar-JO" sz="2800" b="1" kern="1200" dirty="0" smtClean="0">
                          <a:solidFill>
                            <a:srgbClr val="002060"/>
                          </a:solidFill>
                          <a:latin typeface="Traditional Arabic" pitchFamily="2" charset="-78"/>
                          <a:ea typeface="+mn-ea"/>
                          <a:cs typeface="Traditional Arabic" pitchFamily="2" charset="-78"/>
                        </a:rPr>
                        <a:t>ن 1+2 عرض</a:t>
                      </a:r>
                      <a:r>
                        <a:rPr lang="ar-SA" sz="2800" b="1" kern="1200" dirty="0" smtClean="0">
                          <a:solidFill>
                            <a:srgbClr val="002060"/>
                          </a:solidFill>
                          <a:latin typeface="Traditional Arabic" pitchFamily="2" charset="-78"/>
                          <a:ea typeface="+mn-ea"/>
                          <a:cs typeface="Traditional Arabic" pitchFamily="2" charset="-78"/>
                        </a:rPr>
                        <a:t>اً</a:t>
                      </a:r>
                      <a:r>
                        <a:rPr lang="ar-JO" sz="2800" b="1" kern="1200" dirty="0" smtClean="0">
                          <a:solidFill>
                            <a:srgbClr val="002060"/>
                          </a:solidFill>
                          <a:latin typeface="Traditional Arabic" pitchFamily="2" charset="-78"/>
                          <a:ea typeface="+mn-ea"/>
                          <a:cs typeface="Traditional Arabic" pitchFamily="2" charset="-78"/>
                        </a:rPr>
                        <a:t> لمناظرة حول التقويم الواقعي .</a:t>
                      </a:r>
                      <a:endParaRPr lang="en-US" sz="2800" b="1" kern="1200" dirty="0" smtClean="0">
                        <a:solidFill>
                          <a:srgbClr val="002060"/>
                        </a:solidFill>
                        <a:latin typeface="Traditional Arabic" pitchFamily="2" charset="-78"/>
                        <a:ea typeface="+mn-ea"/>
                        <a:cs typeface="Traditional Arabic" pitchFamily="2" charset="-78"/>
                      </a:endParaRPr>
                    </a:p>
                    <a:p>
                      <a:pPr rtl="1">
                        <a:lnSpc>
                          <a:spcPct val="150000"/>
                        </a:lnSpc>
                      </a:pPr>
                      <a:r>
                        <a:rPr lang="ar-JO" sz="2800" b="1" kern="1200" dirty="0" smtClean="0">
                          <a:solidFill>
                            <a:srgbClr val="002060"/>
                          </a:solidFill>
                          <a:latin typeface="Traditional Arabic" pitchFamily="2" charset="-78"/>
                          <a:ea typeface="+mn-ea"/>
                          <a:cs typeface="Traditional Arabic" pitchFamily="2" charset="-78"/>
                        </a:rPr>
                        <a:t>( مجموعة 1 مع التقويم الواقعي, مجموعة 2 ضد التقويم الواقعي)</a:t>
                      </a:r>
                      <a:r>
                        <a:rPr lang="ar-SA" sz="2800" b="1" kern="1200" dirty="0" smtClean="0">
                          <a:solidFill>
                            <a:srgbClr val="002060"/>
                          </a:solidFill>
                          <a:latin typeface="Traditional Arabic" pitchFamily="2" charset="-78"/>
                          <a:ea typeface="+mn-ea"/>
                          <a:cs typeface="Traditional Arabic" pitchFamily="2" charset="-78"/>
                        </a:rPr>
                        <a:t>،</a:t>
                      </a:r>
                      <a:r>
                        <a:rPr lang="ar-JO" sz="2800" b="1" kern="1200" dirty="0" smtClean="0">
                          <a:solidFill>
                            <a:srgbClr val="002060"/>
                          </a:solidFill>
                          <a:latin typeface="Traditional Arabic" pitchFamily="2" charset="-78"/>
                          <a:ea typeface="+mn-ea"/>
                          <a:cs typeface="Traditional Arabic" pitchFamily="2" charset="-78"/>
                        </a:rPr>
                        <a:t> حيث يتم العرض مدعماً بالحجج والبراهين.</a:t>
                      </a:r>
                      <a:endParaRPr lang="en-US" sz="2800" b="1" kern="1200" dirty="0" smtClean="0">
                        <a:solidFill>
                          <a:srgbClr val="002060"/>
                        </a:solidFill>
                        <a:latin typeface="Traditional Arabic" pitchFamily="2" charset="-78"/>
                        <a:ea typeface="+mn-ea"/>
                        <a:cs typeface="Traditional Arabic" pitchFamily="2" charset="-78"/>
                      </a:endParaRPr>
                    </a:p>
                    <a:p>
                      <a:pPr>
                        <a:lnSpc>
                          <a:spcPct val="150000"/>
                        </a:lnSpc>
                      </a:pPr>
                      <a:r>
                        <a:rPr lang="ar-JO" sz="2800" b="1" kern="1200" dirty="0" smtClean="0">
                          <a:solidFill>
                            <a:srgbClr val="002060"/>
                          </a:solidFill>
                          <a:latin typeface="Traditional Arabic" pitchFamily="2" charset="-78"/>
                          <a:ea typeface="+mn-ea"/>
                          <a:cs typeface="Traditional Arabic" pitchFamily="2" charset="-78"/>
                        </a:rPr>
                        <a:t> مجموعة 3 تصمم المعايير التي سيتم على أساسها تقييم المناظرة بين الفريقين وتعرضها </a:t>
                      </a:r>
                      <a:r>
                        <a:rPr lang="ar-SA" sz="2800" b="1" kern="1200" dirty="0" smtClean="0">
                          <a:solidFill>
                            <a:srgbClr val="002060"/>
                          </a:solidFill>
                          <a:latin typeface="Traditional Arabic" pitchFamily="2" charset="-78"/>
                          <a:ea typeface="+mn-ea"/>
                          <a:cs typeface="Traditional Arabic" pitchFamily="2" charset="-78"/>
                        </a:rPr>
                        <a:t>، </a:t>
                      </a:r>
                      <a:r>
                        <a:rPr lang="ar-JO" sz="2800" b="1" kern="1200" dirty="0" smtClean="0">
                          <a:solidFill>
                            <a:srgbClr val="002060"/>
                          </a:solidFill>
                          <a:latin typeface="Traditional Arabic" pitchFamily="2" charset="-78"/>
                          <a:ea typeface="+mn-ea"/>
                          <a:cs typeface="Traditional Arabic" pitchFamily="2" charset="-78"/>
                        </a:rPr>
                        <a:t>ويتم مناقشتها.</a:t>
                      </a:r>
                      <a:endParaRPr lang="ar-SA" sz="2800" b="1" dirty="0" smtClean="0">
                        <a:solidFill>
                          <a:srgbClr val="002060"/>
                        </a:solidFill>
                        <a:effectLst/>
                        <a:latin typeface="Traditional Arabic" pitchFamily="2" charset="-78"/>
                        <a:cs typeface="Traditional Arabic" pitchFamily="2" charset="-78"/>
                      </a:endParaRPr>
                    </a:p>
                    <a:p>
                      <a:pPr algn="r" rtl="1">
                        <a:lnSpc>
                          <a:spcPct val="150000"/>
                        </a:lnSpc>
                        <a:spcAft>
                          <a:spcPts val="0"/>
                        </a:spcAft>
                        <a:tabLst>
                          <a:tab pos="179070" algn="l"/>
                        </a:tabLst>
                      </a:pPr>
                      <a:r>
                        <a:rPr lang="ar-SA" sz="2800" b="1" dirty="0" smtClean="0">
                          <a:solidFill>
                            <a:srgbClr val="002060"/>
                          </a:solidFill>
                          <a:effectLst/>
                          <a:latin typeface="Traditional Arabic" pitchFamily="2" charset="-78"/>
                          <a:cs typeface="Traditional Arabic" pitchFamily="2" charset="-78"/>
                        </a:rPr>
                        <a:t>                                                          </a:t>
                      </a:r>
                      <a:r>
                        <a:rPr lang="ar-SA" sz="2400" b="1" dirty="0" smtClean="0">
                          <a:solidFill>
                            <a:srgbClr val="002060"/>
                          </a:solidFill>
                          <a:effectLst/>
                          <a:latin typeface="Traditional Arabic" pitchFamily="2" charset="-78"/>
                          <a:cs typeface="Traditional Arabic" pitchFamily="2" charset="-78"/>
                        </a:rPr>
                        <a:t>(20 دقيقة)</a:t>
                      </a:r>
                      <a:endParaRPr lang="en-US" sz="2400" b="1" dirty="0">
                        <a:solidFill>
                          <a:srgbClr val="002060"/>
                        </a:solidFill>
                        <a:effectLst/>
                        <a:latin typeface="Traditional Arabic" pitchFamily="2" charset="-78"/>
                        <a:cs typeface="Traditional Arabic" pitchFamily="2" charset="-78"/>
                      </a:endParaRPr>
                    </a:p>
                  </a:txBody>
                  <a:tcPr marL="68575" marR="68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600200" y="990600"/>
            <a:ext cx="6172200" cy="3846513"/>
          </a:xfrm>
          <a:prstGeom prst="rect">
            <a:avLst/>
          </a:prstGeom>
          <a:noFill/>
          <a:ln w="9525">
            <a:noFill/>
            <a:miter lim="800000"/>
            <a:headEnd/>
            <a:tailEnd/>
          </a:ln>
        </p:spPr>
        <p:txBody>
          <a:bodyPr>
            <a:spAutoFit/>
          </a:bodyPr>
          <a:lstStyle/>
          <a:p>
            <a:pPr algn="ctr" rtl="1"/>
            <a:r>
              <a:rPr lang="ar-SA" sz="4400" b="1" dirty="0">
                <a:solidFill>
                  <a:srgbClr val="7030A0"/>
                </a:solidFill>
                <a:cs typeface="PT Bold Heading" pitchFamily="2" charset="-78"/>
              </a:rPr>
              <a:t>النشاط التأملي</a:t>
            </a:r>
          </a:p>
          <a:p>
            <a:pPr algn="ctr" rtl="1"/>
            <a:endParaRPr lang="en-US" dirty="0">
              <a:solidFill>
                <a:srgbClr val="7030A0"/>
              </a:solidFill>
            </a:endParaRPr>
          </a:p>
          <a:p>
            <a:pPr algn="ctr" rtl="1"/>
            <a:r>
              <a:rPr lang="ar-SA" sz="4400" dirty="0">
                <a:solidFill>
                  <a:srgbClr val="7030A0"/>
                </a:solidFill>
                <a:cs typeface="AL-Mohanad" pitchFamily="2" charset="-78"/>
              </a:rPr>
              <a:t>ماذا تعلمت اليوم؟</a:t>
            </a:r>
            <a:endParaRPr lang="en-US" sz="4400" dirty="0">
              <a:solidFill>
                <a:srgbClr val="7030A0"/>
              </a:solidFill>
              <a:cs typeface="AL-Mohanad" pitchFamily="2" charset="-78"/>
            </a:endParaRPr>
          </a:p>
          <a:p>
            <a:pPr algn="ctr" rtl="1"/>
            <a:r>
              <a:rPr lang="ar-SA" sz="4400" dirty="0">
                <a:solidFill>
                  <a:srgbClr val="7030A0"/>
                </a:solidFill>
                <a:cs typeface="AL-Mohanad" pitchFamily="2" charset="-78"/>
              </a:rPr>
              <a:t>ما الذي لا زلت أريد أن أتعلمه؟</a:t>
            </a:r>
            <a:endParaRPr lang="en-US" sz="4400" dirty="0">
              <a:solidFill>
                <a:srgbClr val="7030A0"/>
              </a:solidFill>
              <a:cs typeface="AL-Mohanad" pitchFamily="2" charset="-78"/>
            </a:endParaRPr>
          </a:p>
          <a:p>
            <a:pPr algn="ctr" rtl="1"/>
            <a:r>
              <a:rPr lang="ar-SA" sz="4400" dirty="0">
                <a:solidFill>
                  <a:srgbClr val="7030A0"/>
                </a:solidFill>
                <a:cs typeface="AL-Mohanad" pitchFamily="2" charset="-78"/>
              </a:rPr>
              <a:t>كيف يمكنني تحقيق ذلك؟</a:t>
            </a:r>
            <a:endParaRPr lang="en-US" sz="4400" dirty="0">
              <a:solidFill>
                <a:srgbClr val="7030A0"/>
              </a:solidFill>
              <a:cs typeface="AL-Mohanad" pitchFamily="2" charset="-78"/>
            </a:endParaRPr>
          </a:p>
          <a:p>
            <a:pPr algn="ctr" rtl="1"/>
            <a:r>
              <a:rPr lang="ar-SA" sz="4400" dirty="0">
                <a:solidFill>
                  <a:srgbClr val="7030A0"/>
                </a:solidFill>
                <a:cs typeface="AL-Mohanad" pitchFamily="2" charset="-78"/>
              </a:rPr>
              <a:t>كيف سأوظف ما تعلمته؟</a:t>
            </a:r>
            <a:endParaRPr lang="en-US" sz="4400" dirty="0">
              <a:solidFill>
                <a:srgbClr val="7030A0"/>
              </a:solidFill>
              <a:cs typeface="AL-Mohanad"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229600" cy="1143000"/>
          </a:xfrm>
        </p:spPr>
        <p:txBody>
          <a:bodyPr/>
          <a:lstStyle/>
          <a:p>
            <a:pPr eaLnBrk="1" hangingPunct="1">
              <a:defRPr/>
            </a:pPr>
            <a:r>
              <a:rPr kumimoji="1" lang="ar-SA" sz="3200" b="1" kern="1200" dirty="0">
                <a:solidFill>
                  <a:srgbClr val="2E7174"/>
                </a:solidFill>
                <a:effectLst/>
                <a:latin typeface="Traditional Arabic" pitchFamily="18" charset="-78"/>
                <a:ea typeface="+mn-ea"/>
                <a:cs typeface="PT Bold Heading" pitchFamily="2" charset="-78"/>
              </a:rPr>
              <a:t>الرؤية ال</a:t>
            </a:r>
            <a:r>
              <a:rPr kumimoji="1" lang="ar-JO" sz="3200" b="1" kern="1200" dirty="0">
                <a:solidFill>
                  <a:srgbClr val="2E7174"/>
                </a:solidFill>
                <a:effectLst/>
                <a:latin typeface="Traditional Arabic" pitchFamily="18" charset="-78"/>
                <a:ea typeface="+mn-ea"/>
                <a:cs typeface="PT Bold Heading" pitchFamily="2" charset="-78"/>
              </a:rPr>
              <a:t>حديثة</a:t>
            </a:r>
            <a:r>
              <a:rPr kumimoji="1" lang="ar-SA" sz="3200" b="1" kern="1200" dirty="0">
                <a:solidFill>
                  <a:srgbClr val="2E7174"/>
                </a:solidFill>
                <a:effectLst/>
                <a:latin typeface="Traditional Arabic" pitchFamily="18" charset="-78"/>
                <a:ea typeface="+mn-ea"/>
                <a:cs typeface="PT Bold Heading" pitchFamily="2" charset="-78"/>
              </a:rPr>
              <a:t> </a:t>
            </a:r>
            <a:r>
              <a:rPr kumimoji="1" lang="ar-SA" sz="3200" b="1" kern="1200" dirty="0" smtClean="0">
                <a:solidFill>
                  <a:srgbClr val="2E7174"/>
                </a:solidFill>
                <a:effectLst/>
                <a:latin typeface="Traditional Arabic" pitchFamily="18" charset="-78"/>
                <a:ea typeface="+mn-ea"/>
                <a:cs typeface="PT Bold Heading" pitchFamily="2" charset="-78"/>
              </a:rPr>
              <a:t>للتقويم</a:t>
            </a:r>
            <a:endParaRPr lang="ar-SA" sz="3600" dirty="0" smtClean="0">
              <a:cs typeface="PT Bold Heading" pitchFamily="2" charset="-78"/>
            </a:endParaRPr>
          </a:p>
        </p:txBody>
      </p:sp>
      <p:sp>
        <p:nvSpPr>
          <p:cNvPr id="3" name="Content Placeholder 2"/>
          <p:cNvSpPr>
            <a:spLocks noGrp="1"/>
          </p:cNvSpPr>
          <p:nvPr>
            <p:ph idx="1"/>
          </p:nvPr>
        </p:nvSpPr>
        <p:spPr/>
        <p:txBody>
          <a:bodyPr/>
          <a:lstStyle/>
          <a:p>
            <a:pPr marL="0" indent="0" algn="ctr" eaLnBrk="1" hangingPunct="1">
              <a:buFont typeface="Wingdings" pitchFamily="2" charset="2"/>
              <a:buNone/>
              <a:defRPr/>
            </a:pPr>
            <a:r>
              <a:rPr kumimoji="1" lang="ar-SA" b="1" kern="1200" dirty="0">
                <a:solidFill>
                  <a:srgbClr val="002060"/>
                </a:solidFill>
                <a:effectLst/>
                <a:latin typeface="Traditional Arabic" pitchFamily="18" charset="-78"/>
                <a:cs typeface="AL-Mohanad" pitchFamily="2" charset="-78"/>
              </a:rPr>
              <a:t>يشهد مجال التقويم التربوي تطورات متسارعة وتحولات في منهجية التقويم ونقلة نوعية في استراتيجياته وأدواته. ولقد أسهمت هذه التطورات في إحداث تغيرات تربوية شاملة في مختلف مكونات المنظومة التربوية, وربما يُعزى هذا التطور إلى </a:t>
            </a:r>
            <a:r>
              <a:rPr kumimoji="1" lang="ar-SA" b="1" u="sng" kern="1200" dirty="0">
                <a:solidFill>
                  <a:srgbClr val="002060"/>
                </a:solidFill>
                <a:effectLst/>
                <a:latin typeface="Traditional Arabic" pitchFamily="18" charset="-78"/>
                <a:cs typeface="AL-Mohanad" pitchFamily="2" charset="-78"/>
              </a:rPr>
              <a:t>ما تفرضه تحديات العصر في مختلف مجالات الحياة </a:t>
            </a:r>
            <a:r>
              <a:rPr kumimoji="1" lang="ar-SA" b="1" kern="1200" dirty="0">
                <a:solidFill>
                  <a:srgbClr val="002060"/>
                </a:solidFill>
                <a:effectLst/>
                <a:latin typeface="Traditional Arabic" pitchFamily="18" charset="-78"/>
                <a:cs typeface="AL-Mohanad" pitchFamily="2" charset="-78"/>
              </a:rPr>
              <a:t>، وما تتطلبه من إعداد أفراد يمتلكون كفايات متنوعة ومهارات متعددة تمكنهم من الإسهام الإيجابي الفاعل في الإنجازات وتحسين الحياة . </a:t>
            </a:r>
            <a:endParaRPr kumimoji="1" lang="en-US" b="1" kern="1200" dirty="0">
              <a:solidFill>
                <a:srgbClr val="002060"/>
              </a:solidFill>
              <a:effectLst/>
              <a:latin typeface="Traditional Arabic" pitchFamily="18" charset="-78"/>
              <a:cs typeface="AL-Mohanad" pitchFamily="2" charset="-78"/>
            </a:endParaRPr>
          </a:p>
          <a:p>
            <a:pPr eaLnBrk="1" hangingPunct="1">
              <a:defRPr/>
            </a:pPr>
            <a:endParaRPr lang="ar-SA" dirty="0" smtClean="0">
              <a:cs typeface="AL-Mohanad" pitchFamily="2" charset="-78"/>
            </a:endParaRPr>
          </a:p>
        </p:txBody>
      </p:sp>
      <p:pic>
        <p:nvPicPr>
          <p:cNvPr id="4" name="Picture 2"/>
          <p:cNvPicPr>
            <a:picLocks noChangeAspect="1" noChangeArrowheads="1"/>
          </p:cNvPicPr>
          <p:nvPr/>
        </p:nvPicPr>
        <p:blipFill>
          <a:blip r:embed="rId2" cstate="print"/>
          <a:srcRect r="11368"/>
          <a:stretch>
            <a:fillRect/>
          </a:stretch>
        </p:blipFill>
        <p:spPr bwMode="auto">
          <a:xfrm>
            <a:off x="539552" y="627732"/>
            <a:ext cx="1684308" cy="10010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20272" y="627732"/>
            <a:ext cx="1466345" cy="974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3" y="477391"/>
            <a:ext cx="7704856" cy="5759921"/>
          </a:xfrm>
        </p:spPr>
        <p:txBody>
          <a:bodyPr/>
          <a:lstStyle/>
          <a:p>
            <a:pPr marL="0" indent="0" algn="just" rtl="1" eaLnBrk="1" hangingPunct="1">
              <a:buFont typeface="Wingdings" pitchFamily="2" charset="2"/>
              <a:buNone/>
              <a:defRPr/>
            </a:pPr>
            <a:r>
              <a:rPr kumimoji="1" lang="ar-SA" b="1" kern="1200" dirty="0">
                <a:solidFill>
                  <a:srgbClr val="002060"/>
                </a:solidFill>
                <a:effectLst/>
                <a:latin typeface="Traditional Arabic" pitchFamily="18" charset="-78"/>
                <a:cs typeface="AL-Mohanad" pitchFamily="2" charset="-78"/>
              </a:rPr>
              <a:t>كما يرجع ذلك إلى أن </a:t>
            </a:r>
            <a:r>
              <a:rPr kumimoji="1" lang="ar-SA" b="1" u="sng" kern="1200" dirty="0">
                <a:solidFill>
                  <a:srgbClr val="002060"/>
                </a:solidFill>
                <a:effectLst/>
                <a:latin typeface="Traditional Arabic" pitchFamily="18" charset="-78"/>
                <a:cs typeface="AL-Mohanad" pitchFamily="2" charset="-78"/>
              </a:rPr>
              <a:t>الاختبارات التقليدية لا تعكس في الغالب واقع عملية التعلم</a:t>
            </a:r>
            <a:r>
              <a:rPr kumimoji="1" lang="ar-SA" b="1" kern="1200" dirty="0">
                <a:solidFill>
                  <a:srgbClr val="002060"/>
                </a:solidFill>
                <a:effectLst/>
                <a:latin typeface="Traditional Arabic" pitchFamily="18" charset="-78"/>
                <a:cs typeface="AL-Mohanad" pitchFamily="2" charset="-78"/>
              </a:rPr>
              <a:t> ، وأنها محدودة الفائدة فيما يتعلق برصد ومتابعة تقدم الطلبة و نموهم , هذا بالإضافة إلى </a:t>
            </a:r>
            <a:r>
              <a:rPr kumimoji="1" lang="ar-SA" b="1" u="sng" kern="1200" dirty="0">
                <a:solidFill>
                  <a:srgbClr val="002060"/>
                </a:solidFill>
                <a:effectLst/>
                <a:latin typeface="Traditional Arabic" pitchFamily="18" charset="-78"/>
                <a:cs typeface="AL-Mohanad" pitchFamily="2" charset="-78"/>
              </a:rPr>
              <a:t>التحول من المدرسة السلوكية  التي تركز على أن يكون لكل درس أهداف عالية التحديد مصوغة بسلوك قابل للقياس إلى المدرسة المعرفية التي تركز على العمليات العقلية وبالذات عمليات التفكير العليا </a:t>
            </a:r>
            <a:r>
              <a:rPr kumimoji="1" lang="ar-SA" b="1" kern="1200" dirty="0">
                <a:solidFill>
                  <a:srgbClr val="002060"/>
                </a:solidFill>
                <a:effectLst/>
                <a:latin typeface="Traditional Arabic" pitchFamily="18" charset="-78"/>
                <a:cs typeface="AL-Mohanad" pitchFamily="2" charset="-78"/>
              </a:rPr>
              <a:t>،مثل: بلورة الأحكام, اتخاذ القرارات، وحل المشكلات باعتبارها مهارات عقلية تمكّن الإنسان من التعامل مع معطيات عصر المعلوماتية والعولمة , والتقنيات المتطورة ، مما أدى </a:t>
            </a:r>
            <a:r>
              <a:rPr kumimoji="1" lang="ar-SA" b="1" kern="1200" dirty="0">
                <a:solidFill>
                  <a:schemeClr val="accent2">
                    <a:lumMod val="50000"/>
                  </a:schemeClr>
                </a:solidFill>
                <a:effectLst/>
                <a:latin typeface="Traditional Arabic" pitchFamily="18" charset="-78"/>
                <a:cs typeface="AL-Mohanad" pitchFamily="2" charset="-78"/>
              </a:rPr>
              <a:t>للاهتمام بنتاجات تعلم أساسية من الصعب التعبير عنها بسلوك قابل للملاحظة والقياس يتحقق في موقف تعليمي محدد</a:t>
            </a:r>
            <a:r>
              <a:rPr kumimoji="1" lang="ar-SA" b="1" kern="1200" dirty="0">
                <a:solidFill>
                  <a:srgbClr val="002060"/>
                </a:solidFill>
                <a:effectLst/>
                <a:latin typeface="Traditional Arabic" pitchFamily="18" charset="-78"/>
                <a:cs typeface="AL-Mohanad" pitchFamily="2" charset="-78"/>
              </a:rPr>
              <a:t>، وهذه النتاجات يجب أن تكون واضحة لكل من المعلم والمتعلم ،وبالتالي يستطيع المتعلم تقويم نفسه ذاتياً ليرى مقدار </a:t>
            </a:r>
            <a:r>
              <a:rPr kumimoji="1" lang="ar-SA" b="1" kern="1200" dirty="0" smtClean="0">
                <a:solidFill>
                  <a:srgbClr val="002060"/>
                </a:solidFill>
                <a:effectLst/>
                <a:latin typeface="Traditional Arabic" pitchFamily="18" charset="-78"/>
                <a:cs typeface="AL-Mohanad" pitchFamily="2" charset="-78"/>
              </a:rPr>
              <a:t>ما</a:t>
            </a:r>
            <a:r>
              <a:rPr kumimoji="1" lang="ar-SA" b="1" kern="1200" dirty="0" smtClean="0">
                <a:solidFill>
                  <a:srgbClr val="FFC000"/>
                </a:solidFill>
                <a:effectLst/>
                <a:latin typeface="Traditional Arabic" pitchFamily="18" charset="-78"/>
                <a:cs typeface="AL-Mohanad" pitchFamily="2" charset="-78"/>
              </a:rPr>
              <a:t> </a:t>
            </a:r>
            <a:r>
              <a:rPr kumimoji="1" lang="ar-SA" b="1" kern="1200" dirty="0" smtClean="0">
                <a:solidFill>
                  <a:srgbClr val="002060"/>
                </a:solidFill>
                <a:effectLst/>
                <a:latin typeface="Traditional Arabic" pitchFamily="18" charset="-78"/>
                <a:cs typeface="AL-Mohanad" pitchFamily="2" charset="-78"/>
              </a:rPr>
              <a:t>أنجزه </a:t>
            </a:r>
            <a:r>
              <a:rPr kumimoji="1" lang="ar-SA" b="1" kern="1200" dirty="0">
                <a:solidFill>
                  <a:srgbClr val="002060"/>
                </a:solidFill>
                <a:effectLst/>
                <a:latin typeface="Traditional Arabic" pitchFamily="18" charset="-78"/>
                <a:cs typeface="AL-Mohanad" pitchFamily="2" charset="-78"/>
              </a:rPr>
              <a:t>مقارنة بمستويات الأداء المطلوبة.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80920" cy="5399881"/>
          </a:xfrm>
        </p:spPr>
        <p:txBody>
          <a:bodyPr/>
          <a:lstStyle/>
          <a:p>
            <a:pPr marL="0" indent="0" algn="just" rtl="1" eaLnBrk="1" hangingPunct="1">
              <a:buFont typeface="Wingdings" pitchFamily="2" charset="2"/>
              <a:buNone/>
              <a:defRPr/>
            </a:pPr>
            <a:r>
              <a:rPr kumimoji="1" lang="ar-SA" sz="2600" b="1" kern="1200" dirty="0">
                <a:solidFill>
                  <a:srgbClr val="002060"/>
                </a:solidFill>
                <a:effectLst/>
                <a:latin typeface="Traditional Arabic" pitchFamily="18" charset="-78"/>
                <a:cs typeface="AL-Mohanad" pitchFamily="2" charset="-78"/>
              </a:rPr>
              <a:t>أدى الانتقال من </a:t>
            </a:r>
            <a:r>
              <a:rPr kumimoji="1" lang="ar-SA" sz="2600" b="1" u="sng" kern="1200" dirty="0">
                <a:solidFill>
                  <a:srgbClr val="002060"/>
                </a:solidFill>
                <a:effectLst/>
                <a:latin typeface="Traditional Arabic" pitchFamily="18" charset="-78"/>
                <a:cs typeface="AL-Mohanad" pitchFamily="2" charset="-78"/>
              </a:rPr>
              <a:t>المدخل التقليدي أحادي البعد إلى المدخل المتعدد الأبعاد </a:t>
            </a:r>
            <a:r>
              <a:rPr kumimoji="1" lang="ar-SA" sz="2600" b="1" kern="1200" dirty="0">
                <a:solidFill>
                  <a:srgbClr val="002060"/>
                </a:solidFill>
                <a:effectLst/>
                <a:latin typeface="Traditional Arabic" pitchFamily="18" charset="-78"/>
                <a:cs typeface="AL-Mohanad" pitchFamily="2" charset="-78"/>
              </a:rPr>
              <a:t>إلى ما </a:t>
            </a:r>
            <a:r>
              <a:rPr kumimoji="1" lang="en-US" sz="2600" b="1" kern="1200" dirty="0">
                <a:solidFill>
                  <a:srgbClr val="002060"/>
                </a:solidFill>
                <a:effectLst/>
                <a:latin typeface="Traditional Arabic" pitchFamily="18" charset="-78"/>
                <a:cs typeface="AL-Mohanad" pitchFamily="2" charset="-78"/>
              </a:rPr>
              <a:t>    </a:t>
            </a:r>
            <a:r>
              <a:rPr kumimoji="1" lang="ar-SA" sz="2600" b="1" kern="1200" dirty="0">
                <a:solidFill>
                  <a:srgbClr val="002060"/>
                </a:solidFill>
                <a:effectLst/>
                <a:latin typeface="Traditional Arabic" pitchFamily="18" charset="-78"/>
                <a:cs typeface="AL-Mohanad" pitchFamily="2" charset="-78"/>
              </a:rPr>
              <a:t>يعرف  "بالتقويم الواقعي" أو "التقويم الأصيل" أو " التقويم الحقيقي" أو "التقويم البديل" أو </a:t>
            </a:r>
            <a:r>
              <a:rPr kumimoji="1" lang="ar-SA" sz="2600" b="1" kern="1200" dirty="0" smtClean="0">
                <a:solidFill>
                  <a:srgbClr val="002060"/>
                </a:solidFill>
                <a:effectLst/>
                <a:latin typeface="Traditional Arabic" pitchFamily="18" charset="-78"/>
                <a:cs typeface="AL-Mohanad" pitchFamily="2" charset="-78"/>
              </a:rPr>
              <a:t>"</a:t>
            </a:r>
            <a:r>
              <a:rPr kumimoji="1" lang="ar-SA" sz="2600" b="1" kern="1200" dirty="0">
                <a:solidFill>
                  <a:srgbClr val="002060"/>
                </a:solidFill>
                <a:effectLst/>
                <a:latin typeface="Traditional Arabic" pitchFamily="18" charset="-78"/>
                <a:cs typeface="AL-Mohanad" pitchFamily="2" charset="-78"/>
              </a:rPr>
              <a:t>التقويم المعتمد على التحدي".</a:t>
            </a:r>
            <a:endParaRPr kumimoji="1" lang="en-US" sz="2600" b="1" kern="1200" dirty="0">
              <a:solidFill>
                <a:srgbClr val="002060"/>
              </a:solidFill>
              <a:effectLst/>
              <a:latin typeface="Traditional Arabic" pitchFamily="18" charset="-78"/>
              <a:cs typeface="AL-Mohanad" pitchFamily="2" charset="-78"/>
            </a:endParaRPr>
          </a:p>
          <a:p>
            <a:pPr marL="0" indent="0" algn="just" rtl="1" eaLnBrk="1" hangingPunct="1">
              <a:buFont typeface="Wingdings" pitchFamily="2" charset="2"/>
              <a:buNone/>
              <a:defRPr/>
            </a:pPr>
            <a:r>
              <a:rPr kumimoji="1" lang="en-US" sz="2600" b="1" kern="1200" dirty="0">
                <a:solidFill>
                  <a:srgbClr val="002060"/>
                </a:solidFill>
                <a:effectLst/>
                <a:latin typeface="Traditional Arabic" pitchFamily="18" charset="-78"/>
                <a:cs typeface="AL-Mohanad" pitchFamily="2" charset="-78"/>
              </a:rPr>
              <a:t>( Authentic  /  Naturalistic /  Alternative  / </a:t>
            </a:r>
            <a:r>
              <a:rPr kumimoji="1" lang="en-US" sz="2600" b="1" kern="1200" dirty="0" smtClean="0">
                <a:solidFill>
                  <a:srgbClr val="002060"/>
                </a:solidFill>
                <a:effectLst/>
                <a:latin typeface="Traditional Arabic" pitchFamily="18" charset="-78"/>
                <a:cs typeface="AL-Mohanad" pitchFamily="2" charset="-78"/>
              </a:rPr>
              <a:t>Challenge </a:t>
            </a:r>
            <a:r>
              <a:rPr kumimoji="1" lang="en-US" sz="2600" b="1" kern="1200" dirty="0">
                <a:solidFill>
                  <a:srgbClr val="002060"/>
                </a:solidFill>
                <a:effectLst/>
                <a:latin typeface="Traditional Arabic" pitchFamily="18" charset="-78"/>
                <a:cs typeface="AL-Mohanad" pitchFamily="2" charset="-78"/>
              </a:rPr>
              <a:t>based assessment</a:t>
            </a:r>
            <a:r>
              <a:rPr kumimoji="1" lang="en-US" sz="2600" b="1" kern="1200" dirty="0" smtClean="0">
                <a:solidFill>
                  <a:srgbClr val="002060"/>
                </a:solidFill>
                <a:effectLst/>
                <a:latin typeface="Traditional Arabic" pitchFamily="18" charset="-78"/>
                <a:cs typeface="AL-Mohanad" pitchFamily="2" charset="-78"/>
              </a:rPr>
              <a:t>)                                                                </a:t>
            </a:r>
            <a:endParaRPr kumimoji="1" lang="en-US" sz="2600" b="1" kern="1200" dirty="0">
              <a:solidFill>
                <a:srgbClr val="002060"/>
              </a:solidFill>
              <a:effectLst/>
              <a:latin typeface="Traditional Arabic" pitchFamily="18" charset="-78"/>
              <a:cs typeface="AL-Mohanad" pitchFamily="2" charset="-78"/>
            </a:endParaRPr>
          </a:p>
          <a:p>
            <a:pPr marL="0" indent="0" algn="just" rtl="1" eaLnBrk="1" hangingPunct="1">
              <a:buFont typeface="Wingdings" pitchFamily="2" charset="2"/>
              <a:buNone/>
              <a:defRPr/>
            </a:pPr>
            <a:r>
              <a:rPr kumimoji="1" lang="ar-SA" sz="2600" b="1" kern="1200" dirty="0">
                <a:solidFill>
                  <a:srgbClr val="002060"/>
                </a:solidFill>
                <a:effectLst/>
                <a:latin typeface="Traditional Arabic" pitchFamily="18" charset="-78"/>
                <a:cs typeface="AL-Mohanad" pitchFamily="2" charset="-78"/>
              </a:rPr>
              <a:t>إن هذا التقويم يسهم في رفع مستوى أداء الطلبة، حيث يشاركون مشاركة</a:t>
            </a:r>
            <a:r>
              <a:rPr kumimoji="1" lang="ar-JO" sz="2600" b="1" kern="1200" dirty="0">
                <a:solidFill>
                  <a:srgbClr val="002060"/>
                </a:solidFill>
                <a:effectLst/>
                <a:latin typeface="Traditional Arabic" pitchFamily="18" charset="-78"/>
                <a:cs typeface="AL-Mohanad" pitchFamily="2" charset="-78"/>
              </a:rPr>
              <a:t> </a:t>
            </a:r>
            <a:r>
              <a:rPr kumimoji="1" lang="ar-SA" sz="2600" b="1" kern="1200" dirty="0">
                <a:solidFill>
                  <a:srgbClr val="002060"/>
                </a:solidFill>
                <a:effectLst/>
                <a:latin typeface="Traditional Arabic" pitchFamily="18" charset="-78"/>
                <a:cs typeface="AL-Mohanad" pitchFamily="2" charset="-78"/>
              </a:rPr>
              <a:t>فاعلة</a:t>
            </a:r>
            <a:r>
              <a:rPr kumimoji="1" lang="ar-JO" sz="2600" b="1" kern="1200" dirty="0">
                <a:solidFill>
                  <a:srgbClr val="002060"/>
                </a:solidFill>
                <a:effectLst/>
                <a:latin typeface="Traditional Arabic" pitchFamily="18" charset="-78"/>
                <a:cs typeface="AL-Mohanad" pitchFamily="2" charset="-78"/>
              </a:rPr>
              <a:t> في </a:t>
            </a:r>
            <a:r>
              <a:rPr kumimoji="1" lang="ar-SA" sz="2600" b="1" kern="1200" dirty="0">
                <a:solidFill>
                  <a:srgbClr val="002060"/>
                </a:solidFill>
                <a:effectLst/>
                <a:latin typeface="Traditional Arabic" pitchFamily="18" charset="-78"/>
                <a:cs typeface="AL-Mohanad" pitchFamily="2" charset="-78"/>
              </a:rPr>
              <a:t> ابتكار نتاجات واقعية أصيلة متنوعة </a:t>
            </a:r>
            <a:r>
              <a:rPr kumimoji="1" lang="en-US" sz="2600" b="1" kern="1200" dirty="0">
                <a:solidFill>
                  <a:srgbClr val="002060"/>
                </a:solidFill>
                <a:effectLst/>
                <a:latin typeface="Traditional Arabic" pitchFamily="18" charset="-78"/>
                <a:cs typeface="AL-Mohanad" pitchFamily="2" charset="-78"/>
              </a:rPr>
              <a:t>Authentic Product</a:t>
            </a:r>
            <a:r>
              <a:rPr kumimoji="1" lang="ar-SA" sz="2600" b="1" kern="1200" dirty="0">
                <a:solidFill>
                  <a:srgbClr val="002060"/>
                </a:solidFill>
                <a:effectLst/>
                <a:latin typeface="Traditional Arabic" pitchFamily="18" charset="-78"/>
                <a:cs typeface="AL-Mohanad" pitchFamily="2" charset="-78"/>
              </a:rPr>
              <a:t> تتميز بدرجة عالية من الجودة والإتقان تبرهن على تعلمهم وتُتخذ دليلاً على تحقيقهم للنتاج التربوي ، من مثل: إجراء  التجارب المخبرية، الخطابة، تقمص الأدوار, تصميم البحوث، صناعة المنتجات, إجراء الدراسات الميدانية, تصميم المشاريع, إضافة إلى  كتابة المقالات أو حل المشكلات </a:t>
            </a:r>
            <a:r>
              <a:rPr kumimoji="1" lang="ar-JO" sz="2600" b="1" kern="1200" dirty="0">
                <a:solidFill>
                  <a:srgbClr val="002060"/>
                </a:solidFill>
                <a:effectLst/>
                <a:latin typeface="Traditional Arabic" pitchFamily="18" charset="-78"/>
                <a:cs typeface="AL-Mohanad" pitchFamily="2" charset="-78"/>
              </a:rPr>
              <a:t>ضمن </a:t>
            </a:r>
            <a:r>
              <a:rPr kumimoji="1" lang="ar-SA" sz="2600" b="1" kern="1200" dirty="0">
                <a:solidFill>
                  <a:srgbClr val="002060"/>
                </a:solidFill>
                <a:effectLst/>
                <a:latin typeface="Traditional Arabic" pitchFamily="18" charset="-78"/>
                <a:cs typeface="AL-Mohanad" pitchFamily="2" charset="-78"/>
              </a:rPr>
              <a:t>سياق واقعي</a:t>
            </a:r>
            <a:r>
              <a:rPr kumimoji="1" lang="ar-JO" sz="2600" b="1" kern="1200" dirty="0">
                <a:solidFill>
                  <a:srgbClr val="002060"/>
                </a:solidFill>
                <a:effectLst/>
                <a:latin typeface="Traditional Arabic" pitchFamily="18" charset="-78"/>
                <a:cs typeface="AL-Mohanad" pitchFamily="2" charset="-78"/>
              </a:rPr>
              <a:t> </a:t>
            </a:r>
            <a:r>
              <a:rPr kumimoji="1" lang="ar-SA" sz="2600" b="1" kern="1200" dirty="0">
                <a:solidFill>
                  <a:srgbClr val="002060"/>
                </a:solidFill>
                <a:effectLst/>
                <a:latin typeface="Traditional Arabic" pitchFamily="18" charset="-78"/>
                <a:cs typeface="AL-Mohanad" pitchFamily="2" charset="-78"/>
              </a:rPr>
              <a:t>، وبذلك تتطور لدى الطلبة القدرة على </a:t>
            </a:r>
            <a:r>
              <a:rPr kumimoji="1" lang="ar-SA" sz="2600" b="1" u="sng" kern="1200" dirty="0">
                <a:solidFill>
                  <a:srgbClr val="002060"/>
                </a:solidFill>
                <a:effectLst/>
                <a:latin typeface="Traditional Arabic" pitchFamily="18" charset="-78"/>
                <a:cs typeface="AL-Mohanad" pitchFamily="2" charset="-78"/>
              </a:rPr>
              <a:t>التفكير التأملي</a:t>
            </a:r>
            <a:r>
              <a:rPr kumimoji="1" lang="ar-SA" sz="2600" b="1" kern="1200" dirty="0">
                <a:solidFill>
                  <a:srgbClr val="002060"/>
                </a:solidFill>
                <a:effectLst/>
                <a:latin typeface="Traditional Arabic" pitchFamily="18" charset="-78"/>
                <a:cs typeface="AL-Mohanad" pitchFamily="2" charset="-78"/>
              </a:rPr>
              <a:t> الذي يساعدهم على معالجة المعلومات ونقدها وتحليلها </a:t>
            </a:r>
            <a:r>
              <a:rPr kumimoji="1" lang="ar-JO" sz="2600" b="1" kern="1200" dirty="0">
                <a:solidFill>
                  <a:srgbClr val="002060"/>
                </a:solidFill>
                <a:effectLst/>
                <a:latin typeface="Traditional Arabic" pitchFamily="18" charset="-78"/>
                <a:cs typeface="AL-Mohanad" pitchFamily="2" charset="-78"/>
              </a:rPr>
              <a:t>بخلاف </a:t>
            </a:r>
            <a:r>
              <a:rPr kumimoji="1" lang="ar-SA" sz="2600" b="1" kern="1200" dirty="0">
                <a:solidFill>
                  <a:srgbClr val="002060"/>
                </a:solidFill>
                <a:effectLst/>
                <a:latin typeface="Traditional Arabic" pitchFamily="18" charset="-78"/>
                <a:cs typeface="AL-Mohanad" pitchFamily="2" charset="-78"/>
              </a:rPr>
              <a:t>الامتحانات التقليدية التي تهتم </a:t>
            </a:r>
            <a:r>
              <a:rPr kumimoji="1" lang="ar-SA" sz="2600" b="1" u="sng" kern="1200" dirty="0">
                <a:solidFill>
                  <a:srgbClr val="002060"/>
                </a:solidFill>
                <a:effectLst/>
                <a:latin typeface="Traditional Arabic" pitchFamily="18" charset="-78"/>
                <a:cs typeface="AL-Mohanad" pitchFamily="2" charset="-78"/>
              </a:rPr>
              <a:t>بالتفكير الانعكاسيّ</a:t>
            </a:r>
            <a:r>
              <a:rPr kumimoji="1" lang="ar-SA" sz="2600" b="1" kern="1200" dirty="0">
                <a:solidFill>
                  <a:srgbClr val="002060"/>
                </a:solidFill>
                <a:effectLst/>
                <a:latin typeface="Traditional Arabic" pitchFamily="18" charset="-78"/>
                <a:cs typeface="AL-Mohanad" pitchFamily="2" charset="-78"/>
              </a:rPr>
              <a:t>، </a:t>
            </a:r>
            <a:r>
              <a:rPr kumimoji="1" lang="ar-JO" sz="2600" b="1" kern="1200" dirty="0">
                <a:solidFill>
                  <a:srgbClr val="002060"/>
                </a:solidFill>
                <a:effectLst/>
                <a:latin typeface="Traditional Arabic" pitchFamily="18" charset="-78"/>
                <a:cs typeface="AL-Mohanad" pitchFamily="2" charset="-78"/>
              </a:rPr>
              <a:t>مما</a:t>
            </a:r>
            <a:r>
              <a:rPr kumimoji="1" lang="ar-SA" sz="2600" b="1" kern="1200" dirty="0">
                <a:solidFill>
                  <a:srgbClr val="002060"/>
                </a:solidFill>
                <a:effectLst/>
                <a:latin typeface="Traditional Arabic" pitchFamily="18" charset="-78"/>
                <a:cs typeface="AL-Mohanad" pitchFamily="2" charset="-78"/>
              </a:rPr>
              <a:t> يساعدهم على التعلم المستمر مدى </a:t>
            </a:r>
            <a:r>
              <a:rPr kumimoji="1" lang="ar-SA" sz="2600" b="1" kern="1200" dirty="0" smtClean="0">
                <a:solidFill>
                  <a:srgbClr val="002060"/>
                </a:solidFill>
                <a:effectLst/>
                <a:latin typeface="Traditional Arabic" pitchFamily="18" charset="-78"/>
                <a:cs typeface="AL-Mohanad" pitchFamily="2" charset="-78"/>
              </a:rPr>
              <a:t>الحياة </a:t>
            </a:r>
            <a:r>
              <a:rPr kumimoji="1" lang="ar-SA" sz="2600" b="1" kern="1200" dirty="0">
                <a:solidFill>
                  <a:srgbClr val="002060"/>
                </a:solidFill>
                <a:effectLst/>
                <a:latin typeface="Traditional Arabic" pitchFamily="18" charset="-78"/>
                <a:cs typeface="AL-Mohanad" pitchFamily="2" charset="-78"/>
              </a:rPr>
              <a:t>. </a:t>
            </a:r>
            <a:endParaRPr kumimoji="1" lang="en-US" sz="2600" b="1" kern="1200" dirty="0">
              <a:solidFill>
                <a:srgbClr val="002060"/>
              </a:solidFill>
              <a:effectLst/>
              <a:latin typeface="Traditional Arabic" pitchFamily="18" charset="-78"/>
              <a:cs typeface="AL-Mohana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قالب بتصميم على شكل روضة أطفال">
  <a:themeElements>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قالب بتصميم على شكل روضة أطفال</Template>
  <TotalTime>2170</TotalTime>
  <Words>2883</Words>
  <Application>Microsoft Office PowerPoint</Application>
  <PresentationFormat>عرض على الشاشة (3:4)‏</PresentationFormat>
  <Paragraphs>394</Paragraphs>
  <Slides>64</Slides>
  <Notes>2</Notes>
  <HiddenSlides>1</HiddenSlides>
  <MMClips>0</MMClips>
  <ScaleCrop>false</ScaleCrop>
  <HeadingPairs>
    <vt:vector size="4" baseType="variant">
      <vt:variant>
        <vt:lpstr>سمة</vt:lpstr>
      </vt:variant>
      <vt:variant>
        <vt:i4>1</vt:i4>
      </vt:variant>
      <vt:variant>
        <vt:lpstr>عناوين الشرائح</vt:lpstr>
      </vt:variant>
      <vt:variant>
        <vt:i4>64</vt:i4>
      </vt:variant>
    </vt:vector>
  </HeadingPairs>
  <TitlesOfParts>
    <vt:vector size="65" baseType="lpstr">
      <vt:lpstr>قالب بتصميم على شكل روضة أطفال</vt:lpstr>
      <vt:lpstr>التقويم الصفي الواقعي </vt:lpstr>
      <vt:lpstr>تعارف</vt:lpstr>
      <vt:lpstr>قواعد العمل </vt:lpstr>
      <vt:lpstr>أهداف الدورة</vt:lpstr>
      <vt:lpstr>التقويم الواقعي</vt:lpstr>
      <vt:lpstr>الشريحة 6</vt:lpstr>
      <vt:lpstr>الرؤية الحديثة للتقويم</vt:lpstr>
      <vt:lpstr>الشريحة 8</vt:lpstr>
      <vt:lpstr>الشريحة 9</vt:lpstr>
      <vt:lpstr> نشاط رقم ( 1-  2 )        فكر مع مجموعتك بأسباب التحول / الانتقال إلى التقويم   الواقعي            . (15 دقيقة)</vt:lpstr>
      <vt:lpstr> نشاط رقم ( 1-  3 )        فكر مع مجموعتك ما هي سمات ( خصائص)التقويم الواقعي ؟                          (15 دقيقة)</vt:lpstr>
      <vt:lpstr> نشاط رقم ( 1-  4 )        فكر مع مجموعتك ما هي المبادئ الأساسية للتقويم الواقعي ؟                                                                    (15 دقيقة)</vt:lpstr>
      <vt:lpstr>مناقشة الأنشطة </vt:lpstr>
      <vt:lpstr> نشاط رقم ( 1-  2 )        فكر مع مجموعتك بأسباب التحول / الانتقال إلى التقويم   الواقعي            . (15 دقيقة)</vt:lpstr>
      <vt:lpstr>الشريحة 15</vt:lpstr>
      <vt:lpstr>لماذا التقويم الواقعي  ؟ لم يعدّ التقويم يُعنى فقط بقياس التحصيل الدراسي للطالب في المواد المختلفة، بل تعداه لقياس مقومات شخصية الطالب بشتى جوانبها، وبذلك اتسعت مجالاته وتنوعت طرائقه وأساليبه  يهدف التقويم الواقعي إلى :  - صقل المهارات الحياتية الحقيقية .  - تنمية المهارات العقلية العليا .  - دعم الأفكار والاستجابات والجديدة والإبداعية .   - التركيز على كل من العمليات والمنتج في عملية التعلم .   - تنمية مهارات متعددة لنتاجات متعددة ضمن مشروع متكامل.  - تطوير وتعزيز قدرة الطالب على التقويم الذاتي . - جمع البراهين والأدلة التي تبيّن درجة تحقيق المتعلمين لنتاجات التعلم . - استخدام استراتيجيات وأدوات تقويم متعددة لقياس الجوانب المتنوعة في شخصية المتعلم.</vt:lpstr>
      <vt:lpstr> نشاط رقم ( 1-  3 )        فكر مع مجموعتك ما هي سمات ( خصائص)التقويم الواقعي ؟                          (15 دقيقة)</vt:lpstr>
      <vt:lpstr>سمات "خصائص" التقويم الواقعي</vt:lpstr>
      <vt:lpstr> نشاط رقم ( 1-  4 )        فكر مع مجموعتك ما هي المبادئ الأساسية للتقويم الواقعي ؟                                                                    (15 دقيقة)</vt:lpstr>
      <vt:lpstr> المبادئ الأساسية للتقويم الواقعي :  </vt:lpstr>
      <vt:lpstr>4- التنويع في أشكال وأماكن واستراتيجيات وأدوات التقويم الواقعي، لأن   .إنجازات الطلبة هي مادة التقويم الواقعي وليس حفظهم  5- مراعاة الفروق الفردية بين الطلبة فهم مختلفون في قدراتهم ومهاراتهم وأنماط تعلمهم وخلفياتهم ،وذلك بتوفير العديد من أنشطة التقويم التي تناسب كل منهم.  6- التعاون بين الطلبة, وذلك بتبني أسلوب التعلم في مجموعات متعاونة يساعد فيها الطالب القوي زملاءه الأقل قوة ، وهذا يهيئ فرصاً أفضل لتعلم الطلبة وفرصة للمعلم لتقييم أعمال الطلبة أو مساعدة الحالات التي تحتاج  .لمساعده  7- التقويم الواقعي محكي المرجع يقتضي تجنب المقارنات بين الطلبة .   </vt:lpstr>
      <vt:lpstr>كفايات المقوم </vt:lpstr>
      <vt:lpstr>نشاط رقم ( 1-5 )   في ضوء الرؤية الجديدة للتقويم .  ما الكفايات المعرفية التي يجب توافرها في المقوم (المعلم ) ،حسب رأيك ؟                                                             (10 دقيقة)  </vt:lpstr>
      <vt:lpstr>نشاط رقم ( 1-6 )   في ضوء الرؤية الجديدة للتقويم .  ما الكفايات الشخصية التي يجب توافرها في المقوم (المعلم ) ،حسب رأيك ؟                                                             (10 دقيقة)  </vt:lpstr>
      <vt:lpstr>الشريحة 25</vt:lpstr>
      <vt:lpstr>مناقشة الأنشطة </vt:lpstr>
      <vt:lpstr>نشاط رقم ( 1-5 )   في ضوء الرؤية الجديدة للتقويم .  ما الكفايات المعرفية التي يجب توافرها في المقوم (المعلم ) ،حسب رأيك ؟                                                             (10 دقيقة)  </vt:lpstr>
      <vt:lpstr>الشريحة 28</vt:lpstr>
      <vt:lpstr>نشاط رقم ( 1-6 )   في ضوء الرؤية الجديدة للتقويم .  ما الكفايات الشخصية التي يجب توافرها في المقوم (المعلم ) ،حسب رأيك ؟                                                             (10 دقيقة)  </vt:lpstr>
      <vt:lpstr>الشريحة 30</vt:lpstr>
      <vt:lpstr>الشريحة 31</vt:lpstr>
      <vt:lpstr>الشريحة 32</vt:lpstr>
      <vt:lpstr>الشريحة 33</vt:lpstr>
      <vt:lpstr>التعلم والتقويم</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قراءة النشرة رقم 2</vt:lpstr>
      <vt:lpstr>الشريحة 52</vt:lpstr>
      <vt:lpstr>الشريحة 53</vt:lpstr>
      <vt:lpstr>الشريحة 54</vt:lpstr>
      <vt:lpstr>الشريحة 55</vt:lpstr>
      <vt:lpstr>الشريحة 56</vt:lpstr>
      <vt:lpstr>دور المتعلم في التقويم المعتمد على الأداء :</vt:lpstr>
      <vt:lpstr>خطوات تصميم التقويم المعتمد على الأداء  :</vt:lpstr>
      <vt:lpstr>الشريحة 59</vt:lpstr>
      <vt:lpstr>- التواصل بلغة فصيحة بسيطة وسليمة . - التواصل البصري مع جميع المتعلمين . - استخدام حركات الجسم والإيماءات وتعابير الوجه . - الحيوية والحركة وقوة الشخصية . - جاهزية المواد والأدوات التي سيتم الاستعانة بها . - توظيف لغة الأحياء( المفاهيم والمصطلحات والمعلومات العلمية والصحية ) . - تعريف المفاهيم والمصطلحات ( تبادل الغازات , الربو, .....  ). - تحديد موقع كل جزء من أجزاء الجهاز التنفسي على المجسم. - توظيف اللوحة الجدارية بطريقة سليمة. - الإجابة على تساؤلات المتعلمين . - إنجاز التقديم خلال الوقت المحدد . </vt:lpstr>
      <vt:lpstr>الشريحة 61</vt:lpstr>
      <vt:lpstr>الشريحة 62</vt:lpstr>
      <vt:lpstr>الشريحة 63</vt:lpstr>
      <vt:lpstr>الشريحة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dc:creator>
  <cp:lastModifiedBy>dr</cp:lastModifiedBy>
  <cp:revision>77</cp:revision>
  <dcterms:created xsi:type="dcterms:W3CDTF">2016-11-17T08:50:08Z</dcterms:created>
  <dcterms:modified xsi:type="dcterms:W3CDTF">2016-12-05T06:43:59Z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TC100690461025</vt:lpwstr>
  </property>
</Properties>
</file>