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5"/>
  </p:notesMasterIdLst>
  <p:sldIdLst>
    <p:sldId id="256" r:id="rId2"/>
    <p:sldId id="289" r:id="rId3"/>
    <p:sldId id="290" r:id="rId4"/>
    <p:sldId id="422" r:id="rId5"/>
    <p:sldId id="423" r:id="rId6"/>
    <p:sldId id="334" r:id="rId7"/>
    <p:sldId id="335" r:id="rId8"/>
    <p:sldId id="409" r:id="rId9"/>
    <p:sldId id="410" r:id="rId10"/>
    <p:sldId id="336" r:id="rId11"/>
    <p:sldId id="337" r:id="rId12"/>
    <p:sldId id="362" r:id="rId13"/>
    <p:sldId id="338" r:id="rId14"/>
    <p:sldId id="339" r:id="rId15"/>
    <p:sldId id="411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408" r:id="rId24"/>
    <p:sldId id="365" r:id="rId25"/>
    <p:sldId id="367" r:id="rId26"/>
    <p:sldId id="393" r:id="rId27"/>
    <p:sldId id="394" r:id="rId28"/>
    <p:sldId id="395" r:id="rId29"/>
    <p:sldId id="396" r:id="rId30"/>
    <p:sldId id="397" r:id="rId31"/>
    <p:sldId id="414" r:id="rId32"/>
    <p:sldId id="368" r:id="rId33"/>
    <p:sldId id="369" r:id="rId34"/>
    <p:sldId id="412" r:id="rId35"/>
    <p:sldId id="370" r:id="rId36"/>
    <p:sldId id="425" r:id="rId37"/>
    <p:sldId id="371" r:id="rId38"/>
    <p:sldId id="372" r:id="rId39"/>
    <p:sldId id="373" r:id="rId40"/>
    <p:sldId id="374" r:id="rId41"/>
    <p:sldId id="424" r:id="rId42"/>
    <p:sldId id="376" r:id="rId43"/>
    <p:sldId id="375" r:id="rId44"/>
    <p:sldId id="377" r:id="rId45"/>
    <p:sldId id="418" r:id="rId46"/>
    <p:sldId id="415" r:id="rId47"/>
    <p:sldId id="417" r:id="rId48"/>
    <p:sldId id="416" r:id="rId49"/>
    <p:sldId id="398" r:id="rId50"/>
    <p:sldId id="399" r:id="rId51"/>
    <p:sldId id="413" r:id="rId52"/>
    <p:sldId id="400" r:id="rId53"/>
    <p:sldId id="401" r:id="rId54"/>
    <p:sldId id="419" r:id="rId55"/>
    <p:sldId id="420" r:id="rId56"/>
    <p:sldId id="421" r:id="rId57"/>
    <p:sldId id="402" r:id="rId58"/>
    <p:sldId id="403" r:id="rId59"/>
    <p:sldId id="404" r:id="rId60"/>
    <p:sldId id="405" r:id="rId61"/>
    <p:sldId id="406" r:id="rId62"/>
    <p:sldId id="407" r:id="rId63"/>
    <p:sldId id="34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174"/>
    <a:srgbClr val="E7F070"/>
    <a:srgbClr val="E0EC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31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0D8128-3987-4291-8CB2-5FF5F0AD1EE7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A9FF89-3830-4704-934E-6DD2794ECB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FF89-3830-4704-934E-6DD2794ECB81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9FF89-3830-4704-934E-6DD2794ECB81}" type="slidenum">
              <a:rPr lang="ar-SA" smtClean="0"/>
              <a:pPr/>
              <a:t>45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645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597D-F150-430B-84DD-F5B70CB3E2F2}" type="slidenum">
              <a:rPr lang="ar-SA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645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597D-F150-430B-84DD-F5B70CB3E2F2}" type="slidenum">
              <a:rPr lang="ar-SA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5C85-6C72-4130-93C0-AD8C35A1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FE1D-CFEF-42DC-AB6E-C1941274A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BD84-F344-489D-9310-3EB129E8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3141-7170-4FDF-9ED9-7F854265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DCAD-F374-4927-BC81-45B537744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EAAD-0235-4581-812C-D7DF8F9A6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1225-935F-496F-9436-B1F568EC3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7868-6F75-4F9E-857E-E96A7B47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D564-38BE-46A7-9171-451AE5BDE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480A-7154-43E3-9239-8598B21E7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2ADE3-9BAD-4542-8FA4-BC916D4A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31C1199-7672-43B6-BF8A-E8B50AE0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Arial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sa/url?sa=i&amp;rct=j&amp;q=%D9%82%D9%87%D9%88%D8%A9+%D8%B9%D8%B1%D8%A8%D9%8A%D8%A9&amp;source=images&amp;cd=&amp;cad=rja&amp;docid=hOxgc5Pf4kyUDM&amp;tbnid=quOD5f126hw_bM:&amp;ved=0CAUQjRw&amp;url=http://elqudos.com/vb//showthread.php?t=41149&amp;ei=3OGXUd6cJIerOuzZgZAG&amp;psig=AFQjCNH7a3ageF3hjr9YIoxgHi2BduNRfg&amp;ust=136899463463800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9%82%D9%84%D9%85%20%D9%88%D9%88%D8%B1%D9%82%D8%A9&amp;source=images&amp;cd=&amp;cad=rja&amp;docid=cpGaGP1MBycT4M&amp;tbnid=DrlpzxBw4haUEM:&amp;ved=0CAUQjRw&amp;url=http://vb.3dlat.com/showthread.php?t=84466&amp;ei=BTGXUfOIG8fdsgbU9oHoDQ&amp;psig=AFQjCNHhIiRrrEi_ZDLb813FQfaLWyy14A&amp;ust=1368949371701611" TargetMode="External"/><Relationship Id="rId2" Type="http://schemas.openxmlformats.org/officeDocument/2006/relationships/hyperlink" Target="http://www.google.com.sa/url?sa=i&amp;rct=j&amp;q=%D8%A7%D9%84%D8%AA%D9%82%D9%88%D9%8A%D9%85+%D8%A7%D9%84%D8%B5%D9%81%D9%8A&amp;source=images&amp;cd=&amp;cad=rja&amp;docid=6TwP6yUzvQh_7M&amp;tbnid=qXWFfp68n_8sSM:&amp;ved=0CAUQjRw&amp;url=http://vb.naqaae.eg/naqaae4080/&amp;ei=eXiQUbCZFcfGtAbWyoGgDA&amp;psig=AFQjCNHutL9t5Qovo64esY6viAHX64Ry3A&amp;ust=13685088619039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rct=j&amp;q=%D8%A7%D9%84%D8%AA%D9%82%D9%88%D9%8A%D9%85%20%D8%A7%D9%84%D8%B5%D9%81%D9%8A%20%D8%A7%D9%84%D9%81%D8%B9%D8%A7%D9%84&amp;source=images&amp;cd=&amp;cad=rja&amp;docid=SPuaJyjV3vgl8M&amp;tbnid=aPvrshWZzchaGM:&amp;ved=0CAUQjRw&amp;url=http://www.sst5.com/programDetails.aspx?ProgId=206&amp;SecID=34&amp;ei=bXeQUZmYBsiHtQati4GgDA&amp;psig=AFQjCNHp_sjwNbKm7a8-FsLwRcBBnr2ZLQ&amp;ust=136850857746147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%D8%A7%D9%84%D8%AA%D9%82%D9%88%D9%8A%D9%85+%D8%A7%D9%84%D8%B5%D9%81%D9%8A&amp;source=images&amp;cd=&amp;cad=rja&amp;docid=6TwP6yUzvQh_7M&amp;tbnid=qXWFfp68n_8sSM:&amp;ved=0CAUQjRw&amp;url=http://vb.naqaae.eg/naqaae4080/&amp;ei=eXiQUbCZFcfGtAbWyoGgDA&amp;psig=AFQjCNHutL9t5Qovo64esY6viAHX64Ry3A&amp;ust=1368508861903953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%D8%A7%D9%84%D9%88%D8%B1%D9%82%D8%A9+%D9%88%D8%A7%D9%84%D9%82%D9%84%D9%85&amp;source=images&amp;cd=&amp;cad=rja&amp;docid=4U8CVzP-5nY3kM&amp;tbnid=X0cRSgyEN-J0aM:&amp;ved=0CAUQjRw&amp;url=http://forum.sedty.com/t639708.html&amp;ei=dyWWUf6lH4G2O6yLgPgH&amp;psig=AFQjCNG0jcquQFoU8penGvkxJNvdZfbkXw&amp;ust=136888070276335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rct=j&amp;q=%D8%A7%D9%84%D8%B3%D8%AC%D9%84%D8%A7%D8%AA+%D8%A7%D9%84%D9%85%D8%AF%D8%B1%D8%B3%D9%8A%D8%A9&amp;source=images&amp;cd=&amp;cad=rja&amp;docid=kTHqshm9v3HcTM&amp;tbnid=45nqvEt4HwpcVM:&amp;ved=0CAUQjRw&amp;url=http://mehanyon.net/tech/index.php?view=topics&amp;action=topic_art&amp;id_art=478&amp;ei=1USWUeOtCczsO5zegYgM&amp;psig=AFQjCNFUw5ypnI_1ukunDPI997fdGyVuQA&amp;ust=1368888909230077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rct=j&amp;q=%D8%A7%D9%84%D9%83%D8%AA%D8%A7%D8%A8%D8%A9&amp;source=images&amp;cd=&amp;cad=rja&amp;docid=M9P7lUx7IgGnPM&amp;tbnid=7HGmqC2TvWbbLM:&amp;ved=&amp;url=http://www.annabaa.org/nbanews/62/390.htm&amp;ei=16-XUbODPMTkOvCUgZgI&amp;psig=AFQjCNGUHa_4ms6OwjxnFlKNcMpIt8Dqtg&amp;ust=136898184824055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>
                <a:cs typeface="PT Bold Heading" pitchFamily="2" charset="-78"/>
              </a:rPr>
              <a:t>التقويم الصفي الواقعي </a:t>
            </a:r>
          </a:p>
        </p:txBody>
      </p:sp>
      <p:sp>
        <p:nvSpPr>
          <p:cNvPr id="3075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اليوم الثاني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1368"/>
          <a:stretch>
            <a:fillRect/>
          </a:stretch>
        </p:blipFill>
        <p:spPr bwMode="auto">
          <a:xfrm>
            <a:off x="151388" y="123676"/>
            <a:ext cx="1684308" cy="10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151" y="95688"/>
            <a:ext cx="1466345" cy="9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99592" y="2018233"/>
          <a:ext cx="7439744" cy="3499915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7439744"/>
              </a:tblGrid>
              <a:tr h="47466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 err="1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المادة </a:t>
                      </a:r>
                      <a:r>
                        <a:rPr lang="ar-SA" sz="2400" b="1" dirty="0" err="1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: </a:t>
                      </a:r>
                      <a:r>
                        <a:rPr lang="ar-SA" sz="2400" b="1" dirty="0" err="1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.......</a:t>
                      </a:r>
                      <a:r>
                        <a:rPr lang="ar-SA" sz="24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التاريخ </a:t>
                      </a:r>
                      <a:r>
                        <a:rPr lang="ar-SA" sz="2400" b="1" dirty="0" err="1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: </a:t>
                      </a:r>
                      <a:r>
                        <a:rPr lang="ar-SA" sz="2400" b="1" dirty="0" err="1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.......</a:t>
                      </a:r>
                      <a:r>
                        <a:rPr lang="ar-SA" sz="24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اسم المتعلم : </a:t>
                      </a:r>
                      <a:r>
                        <a:rPr lang="ar-SA" sz="24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........ اسم </a:t>
                      </a:r>
                      <a:r>
                        <a:rPr lang="ar-SA" sz="24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الملاحظ </a:t>
                      </a:r>
                      <a:r>
                        <a:rPr lang="ar-SA" sz="2400" b="1" dirty="0" err="1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: </a:t>
                      </a:r>
                      <a:r>
                        <a:rPr lang="ar-SA" sz="2400" b="1" dirty="0" err="1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.........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0252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المشكلة : قلة الثقة </a:t>
                      </a:r>
                      <a:r>
                        <a:rPr lang="ar-SA" sz="24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بالنفس</a:t>
                      </a: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000" b="1" dirty="0" err="1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الملاحظة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: في مادة اللغة العربية،  قمت بتوزيع ورقة تبين خطة العمل لعرض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تمثيلي(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لعب الأدوار ) يقدمه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المتعلمون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في نهاية الفصل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الدراسي</a:t>
                      </a:r>
                      <a:r>
                        <a:rPr lang="ar-SA" sz="2000" b="1" baseline="0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حول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شعراء المهجر, إلا أن المتعلم ( ص ) رفض الفكرة والمشاركة فشعرت باستياء من هذا الرفض, وبعد انتهاء الحصة تحدثت مع الطالب حول أسباب رفضه المشاركة , فأجابني أن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الموضوع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ليس متعلقاً بي كمعلم ولكنه لا يحب الظهور أمام الجمهور ويخشى أن يتلعثم 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cs typeface="AL-Mohanad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التغذية الراجعة : قمت بطرح المشكلة على المرشد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التربوي ، وبدأنا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العمل معاً وتدريجياً لرفع معنويات الطالب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وزيادة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ثقته بنفسه وصقل مهاراته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،وطمأنته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بأنه يتمتع بحضور جيد وقدرة جيدة على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الإلقاء،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بالإضافة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إلى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أن هناك وقتاً لرفع كفاياته حتى نهاية </a:t>
                      </a:r>
                      <a:r>
                        <a:rPr lang="ar-SA" sz="2000" b="1" dirty="0" smtClean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الفصل </a:t>
                      </a:r>
                      <a:r>
                        <a:rPr lang="ar-SA" sz="2000" b="1" dirty="0">
                          <a:solidFill>
                            <a:srgbClr val="002060"/>
                          </a:solidFill>
                          <a:effectLst/>
                          <a:cs typeface="AL-Mohanad" pitchFamily="2" charset="-78"/>
                        </a:rPr>
                        <a:t>الدراسي .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1295400" y="828581"/>
            <a:ext cx="68357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0" hangingPunct="0"/>
            <a:r>
              <a:rPr lang="ar-SA" sz="2800" b="1" dirty="0" smtClean="0">
                <a:solidFill>
                  <a:srgbClr val="2E7174"/>
                </a:solidFill>
                <a:latin typeface="Traditional Arabic" pitchFamily="18" charset="-78"/>
                <a:ea typeface="Times New Roman" pitchFamily="18" charset="0"/>
                <a:cs typeface="PT Bold Heading" pitchFamily="2" charset="-78"/>
              </a:rPr>
              <a:t>نموذج </a:t>
            </a:r>
            <a:r>
              <a:rPr lang="ar-SA" sz="2800" b="1" dirty="0">
                <a:solidFill>
                  <a:srgbClr val="2E7174"/>
                </a:solidFill>
                <a:latin typeface="Traditional Arabic" pitchFamily="18" charset="-78"/>
                <a:ea typeface="Times New Roman" pitchFamily="18" charset="0"/>
                <a:cs typeface="PT Bold Heading" pitchFamily="2" charset="-78"/>
              </a:rPr>
              <a:t>لبطاقة ملاحظة داخل السجل القصصي</a:t>
            </a:r>
            <a:endParaRPr lang="en-US" sz="2800" b="1" dirty="0">
              <a:solidFill>
                <a:srgbClr val="2E7174"/>
              </a:solidFill>
              <a:latin typeface="Traditional Arabic" pitchFamily="18" charset="-78"/>
              <a:ea typeface="Times New Roman" pitchFamily="18" charset="0"/>
              <a:cs typeface="PT Bold Heading" pitchFamily="2" charset="-78"/>
            </a:endParaRPr>
          </a:p>
          <a:p>
            <a:pPr eaLnBrk="0" hangingPunct="0"/>
            <a:endParaRPr lang="en-US" dirty="0">
              <a:ea typeface="Times New Roman" pitchFamily="18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15616" y="816893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3-  استراتيجية التقويم بالتواصل </a:t>
            </a:r>
            <a:r>
              <a:rPr lang="en-US" sz="28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Communication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9592" y="3861048"/>
            <a:ext cx="7467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002060"/>
                </a:solidFill>
                <a:cs typeface="AL-Mohanad" pitchFamily="2" charset="-78"/>
              </a:rPr>
              <a:t>عملية تعاونية بين المعلم والمتعلم لجمع المعلومات من خلال فعاليات التواصل عن مدى التقدم الذي حققه </a:t>
            </a:r>
            <a:r>
              <a:rPr lang="ar-SA" sz="2800" b="1" dirty="0" err="1" smtClean="0">
                <a:solidFill>
                  <a:srgbClr val="002060"/>
                </a:solidFill>
                <a:cs typeface="AL-Mohanad" pitchFamily="2" charset="-78"/>
              </a:rPr>
              <a:t>المتعلم </a:t>
            </a:r>
            <a:r>
              <a:rPr lang="ar-SA" sz="2800" b="1" dirty="0" smtClean="0">
                <a:solidFill>
                  <a:srgbClr val="002060"/>
                </a:solidFill>
                <a:cs typeface="AL-Mohanad" pitchFamily="2" charset="-78"/>
              </a:rPr>
              <a:t>، وكذلك معرفة طبيعة تفكيره، وأسلوبه في حل المشكلات مما يعزز قدرة المتعلم على مراجعة الذات، ويساعد المعلم في تشخيص حاجات المتعلم والتخطيط </a:t>
            </a:r>
            <a:r>
              <a:rPr lang="ar-SA" sz="2800" b="1" dirty="0" err="1" smtClean="0">
                <a:solidFill>
                  <a:srgbClr val="002060"/>
                </a:solidFill>
                <a:cs typeface="AL-Mohanad" pitchFamily="2" charset="-78"/>
              </a:rPr>
              <a:t>للتدريس 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5"/>
            <a:ext cx="3744416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440284" cy="122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ربع نص 2"/>
          <p:cNvSpPr txBox="1">
            <a:spLocks noChangeArrowheads="1"/>
          </p:cNvSpPr>
          <p:nvPr/>
        </p:nvSpPr>
        <p:spPr bwMode="auto">
          <a:xfrm>
            <a:off x="2555875" y="836613"/>
            <a:ext cx="583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dirty="0">
                <a:solidFill>
                  <a:srgbClr val="2E7174"/>
                </a:solidFill>
                <a:cs typeface="PT Bold Heading" pitchFamily="2" charset="-78"/>
              </a:rPr>
              <a:t>خطوات تصميم التقويم بالتواصل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79512" y="2123559"/>
            <a:ext cx="8251056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buClr>
                <a:srgbClr val="002060"/>
              </a:buClr>
              <a:buFont typeface="+mj-lt"/>
              <a:buAutoNum type="arabicPeriod"/>
              <a:defRPr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تحديد الغرض من التقويم بشكل واضح.</a:t>
            </a:r>
          </a:p>
          <a:p>
            <a:pPr marL="514350" indent="-514350" algn="r" rtl="1">
              <a:buClr>
                <a:srgbClr val="002060"/>
              </a:buClr>
              <a:buFont typeface="+mj-lt"/>
              <a:buAutoNum type="arabicPeriod"/>
              <a:defRPr/>
            </a:pPr>
            <a:r>
              <a:rPr lang="ar-SA" sz="2800" dirty="0">
                <a:solidFill>
                  <a:srgbClr val="002060"/>
                </a:solidFill>
                <a:cs typeface="AL-Mohanad" pitchFamily="2" charset="-78"/>
              </a:rPr>
              <a:t> </a:t>
            </a: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تحديد الوقت و المكان المناسبين للتقويم.</a:t>
            </a:r>
          </a:p>
          <a:p>
            <a:pPr marL="514350" indent="-514350" algn="r" rtl="1">
              <a:buClr>
                <a:srgbClr val="002060"/>
              </a:buClr>
              <a:buFont typeface="+mj-lt"/>
              <a:buAutoNum type="arabicPeriod"/>
              <a:defRPr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إعداد أداة التقويم.</a:t>
            </a:r>
          </a:p>
          <a:p>
            <a:pPr marL="514350" indent="-514350" algn="r" rtl="1">
              <a:buClr>
                <a:srgbClr val="002060"/>
              </a:buClr>
              <a:buFont typeface="+mj-lt"/>
              <a:buAutoNum type="arabicPeriod"/>
              <a:defRPr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انتقاء و صياغة الأسئلة المناسبة بتعبيرات لغوية مناسبة لمستوى المتعلم.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الإصغاء وتركيز الانتباه خلال التقويم.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تحليل </a:t>
            </a:r>
            <a:r>
              <a:rPr lang="ar-SA" sz="2800" dirty="0" err="1" smtClean="0">
                <a:solidFill>
                  <a:srgbClr val="002060"/>
                </a:solidFill>
                <a:cs typeface="AL-Mohanad" pitchFamily="2" charset="-78"/>
              </a:rPr>
              <a:t>البيانات .</a:t>
            </a:r>
            <a:endParaRPr lang="ar-SA" sz="28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إعداد تغذية راجعة </a:t>
            </a:r>
            <a:r>
              <a:rPr lang="ar-SA" sz="2800" dirty="0" err="1" smtClean="0">
                <a:solidFill>
                  <a:srgbClr val="002060"/>
                </a:solidFill>
                <a:cs typeface="AL-Mohanad" pitchFamily="2" charset="-78"/>
              </a:rPr>
              <a:t>للمتعلم .</a:t>
            </a:r>
            <a:endParaRPr lang="ar-SA" sz="28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sz="2800" dirty="0" smtClean="0">
                <a:solidFill>
                  <a:srgbClr val="002060"/>
                </a:solidFill>
                <a:cs typeface="AL-Mohanad" pitchFamily="2" charset="-78"/>
              </a:rPr>
              <a:t>صياغة الخطوات اللاحقة</a:t>
            </a:r>
          </a:p>
          <a:p>
            <a:pPr algn="r" rt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ar-SA" sz="2800" dirty="0">
              <a:solidFill>
                <a:srgbClr val="002060"/>
              </a:solidFill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692696"/>
          <a:ext cx="7696200" cy="3946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6200"/>
              </a:tblGrid>
              <a:tr h="146595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 err="1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نشاط </a:t>
                      </a:r>
                      <a:r>
                        <a:rPr lang="ar-SA" sz="4400" b="1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ar-SA" sz="4400" b="1" dirty="0" err="1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(</a:t>
                      </a:r>
                      <a:r>
                        <a:rPr lang="ar-SA" sz="4400" b="1" dirty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en-US" sz="4400" b="1" dirty="0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3</a:t>
                      </a:r>
                      <a:r>
                        <a:rPr lang="ar-SA" sz="4400" b="1" baseline="0" dirty="0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ar-SA" sz="4400" b="1" baseline="0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-2</a:t>
                      </a:r>
                      <a:r>
                        <a:rPr lang="ar-SA" sz="4400" b="1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)</a:t>
                      </a:r>
                      <a:endParaRPr lang="ar-SA" sz="4400" b="1" dirty="0" smtClean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4400" b="1" dirty="0" smtClean="0">
                        <a:solidFill>
                          <a:srgbClr val="2E7174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44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ar-JO" sz="3200" b="1" dirty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ناقش مع فريقك الفعاليات التي تندرج تحت استراتيجية التواصل </a:t>
                      </a:r>
                      <a:r>
                        <a:rPr lang="ar-SA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،</a:t>
                      </a:r>
                      <a:r>
                        <a:rPr lang="ar-JO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مع </a:t>
                      </a:r>
                      <a:r>
                        <a:rPr lang="ar-JO" sz="3200" b="1" dirty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ذكر أمثلة عليها</a:t>
                      </a:r>
                      <a:r>
                        <a:rPr lang="ar-JO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.</a:t>
                      </a:r>
                      <a:r>
                        <a:rPr lang="ar-SA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                (10 دقائق)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4770438"/>
            <a:ext cx="8080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rtl="1">
              <a:spcBef>
                <a:spcPct val="50000"/>
              </a:spcBef>
              <a:buFontTx/>
              <a:buAutoNum type="arabicPeriod" startAt="3"/>
            </a:pPr>
            <a:endParaRPr lang="ar-JO">
              <a:solidFill>
                <a:schemeClr val="folHlink"/>
              </a:solidFill>
            </a:endParaRPr>
          </a:p>
          <a:p>
            <a:pPr marL="457200" indent="-457200" algn="just" rtl="1">
              <a:spcBef>
                <a:spcPct val="50000"/>
              </a:spcBef>
            </a:pPr>
            <a:r>
              <a:rPr lang="ar-SA">
                <a:latin typeface="Times New Roman" pitchFamily="18" charset="0"/>
                <a:cs typeface="Simplified Arabic" pitchFamily="18" charset="-78"/>
              </a:rPr>
              <a:t>     </a:t>
            </a:r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11560" y="1025435"/>
            <a:ext cx="789890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الفعاليات التي </a:t>
            </a:r>
            <a:r>
              <a:rPr lang="ar-JO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تندرج تحت استراتيجية </a:t>
            </a:r>
            <a:r>
              <a:rPr lang="ar-SA" sz="3200" b="1" dirty="0" err="1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التواصل :</a:t>
            </a:r>
            <a:endParaRPr lang="ar-SA" sz="3200" b="1" dirty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  <a:p>
            <a:pPr algn="r" rtl="1">
              <a:spcBef>
                <a:spcPct val="50000"/>
              </a:spcBef>
            </a:pPr>
            <a:endParaRPr lang="ar-SA" sz="1600" b="1" dirty="0">
              <a:solidFill>
                <a:srgbClr val="2E717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 eaLnBrk="0" hangingPunct="0"/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SA" sz="2400" b="1" dirty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-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الأسئلة والأجوبة </a:t>
            </a:r>
            <a:r>
              <a:rPr lang="en-US" sz="2400" b="1" dirty="0">
                <a:solidFill>
                  <a:srgbClr val="002060"/>
                </a:solidFill>
                <a:cs typeface="AL-Mohanad" pitchFamily="2" charset="-78"/>
              </a:rPr>
              <a:t>( question&amp; answer)</a:t>
            </a:r>
          </a:p>
          <a:p>
            <a:pPr algn="r" rtl="1" eaLnBrk="0" hangingPunct="0"/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جمع معلومات عن طبيعة تفكير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المتعلم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، وأسلوبه في حل المشكلات من خلال </a:t>
            </a:r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طرح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أسئلة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مباشرة من المعلم إلى المتعلم لرصد مدى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تقدمه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، وتختلف عن المقابلة في أن </a:t>
            </a:r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هذه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الأسئلة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غير معدة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مسبقاً .</a:t>
            </a:r>
            <a:endParaRPr lang="en-US" sz="2400" b="1" dirty="0">
              <a:solidFill>
                <a:srgbClr val="002060"/>
              </a:solidFill>
              <a:cs typeface="AL-Mohanad" pitchFamily="2" charset="-78"/>
            </a:endParaRPr>
          </a:p>
          <a:p>
            <a:pPr algn="r" rtl="1" eaLnBrk="0" hangingPunct="0"/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2-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المقابلة </a:t>
            </a:r>
            <a:r>
              <a:rPr lang="en-US" sz="2400" b="1" dirty="0">
                <a:solidFill>
                  <a:srgbClr val="002060"/>
                </a:solidFill>
                <a:cs typeface="AL-Mohanad" pitchFamily="2" charset="-78"/>
              </a:rPr>
              <a:t>(Interview)</a:t>
            </a:r>
            <a:endParaRPr lang="ar-SA" sz="2400" b="1" dirty="0">
              <a:solidFill>
                <a:srgbClr val="002060"/>
              </a:solidFill>
              <a:cs typeface="AL-Mohanad" pitchFamily="2" charset="-78"/>
            </a:endParaRPr>
          </a:p>
          <a:p>
            <a:pPr algn="r" rtl="1" eaLnBrk="0" hangingPunct="0"/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لقاء محدد ومعد له مسبقاً بين المعلم والمتعلم يمنح المعلم فرصة الحصول على معلومات تتعلق بأفكار المتعلم واتجاهاته نحو موضوع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معين .</a:t>
            </a:r>
            <a:endParaRPr lang="ar-SA" sz="2400" b="1" dirty="0">
              <a:solidFill>
                <a:srgbClr val="002060"/>
              </a:solidFill>
              <a:cs typeface="AL-Mohanad" pitchFamily="2" charset="-78"/>
            </a:endParaRPr>
          </a:p>
          <a:p>
            <a:pPr algn="r" rtl="1" eaLnBrk="0" hangingPunct="0"/>
            <a:r>
              <a:rPr lang="ar-SA" sz="2400" b="1" dirty="0" smtClean="0">
                <a:solidFill>
                  <a:srgbClr val="002060"/>
                </a:solidFill>
                <a:cs typeface="AL-Mohanad" pitchFamily="2" charset="-78"/>
              </a:rPr>
              <a:t>3-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المؤتمر </a:t>
            </a:r>
            <a:r>
              <a:rPr lang="en-US" sz="2400" b="1" dirty="0">
                <a:solidFill>
                  <a:srgbClr val="002060"/>
                </a:solidFill>
                <a:cs typeface="AL-Mohanad" pitchFamily="2" charset="-78"/>
              </a:rPr>
              <a:t>(Conference)</a:t>
            </a:r>
            <a:endParaRPr lang="ar-SA" sz="2400" b="1" dirty="0">
              <a:solidFill>
                <a:srgbClr val="002060"/>
              </a:solidFill>
              <a:cs typeface="AL-Mohanad" pitchFamily="2" charset="-78"/>
            </a:endParaRPr>
          </a:p>
          <a:p>
            <a:pPr algn="r" rtl="1" eaLnBrk="0" hangingPunct="0"/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لقاء مبرمج يعقد بين المعلم والمتعلم لتقويم مدى تقدم الطالب في مشروع معين حتى تاريخ معين من خلال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النقاش </a:t>
            </a:r>
            <a:r>
              <a:rPr lang="ar-SA" sz="2400" b="1" dirty="0">
                <a:solidFill>
                  <a:srgbClr val="002060"/>
                </a:solidFill>
                <a:cs typeface="AL-Mohanad" pitchFamily="2" charset="-78"/>
              </a:rPr>
              <a:t>، ومن ثم تحديد الخطوات اللاحقة واللازمة لتحسين </a:t>
            </a:r>
            <a:r>
              <a:rPr lang="ar-SA" sz="2400" b="1" dirty="0" err="1">
                <a:solidFill>
                  <a:srgbClr val="002060"/>
                </a:solidFill>
                <a:cs typeface="AL-Mohanad" pitchFamily="2" charset="-78"/>
              </a:rPr>
              <a:t>تعلمه </a:t>
            </a:r>
            <a:r>
              <a:rPr lang="ar-SA" sz="2400" b="1" dirty="0" err="1" smtClean="0">
                <a:solidFill>
                  <a:srgbClr val="002060"/>
                </a:solidFill>
                <a:cs typeface="AL-Mohanad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78384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لقاء مبرمج بين المعلم والمتعلم، يهدف إلى اطلاع المعلم على تقدم الطالب في مشروع معين لمبحث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الرياضيات </a:t>
            </a:r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( الإحصاء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) </a:t>
            </a:r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، يقوم المعلم بتوجيه أسئلة للمتعلم يدير من خلالها النقاش.</a:t>
            </a: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قد يوجه المعلم للمتعلم الأسئلة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التالية :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ما الطريقة التي قمت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بها</a:t>
            </a:r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بجمع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البيانات ؟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 كيف قمت بتحليل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البيانات ؟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 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الجهات </a:t>
            </a:r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/ الأشخاص التي تعاونت معك في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مشروعك ؟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  هل توصلت الى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نتائج ؟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   ما الفائدة التي قد يقدمها مشروعك للمدرسة/ للزملاء/ للجهات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المعنية ؟</a:t>
            </a:r>
            <a:endParaRPr lang="ar-SA" sz="2600" dirty="0" smtClean="0">
              <a:solidFill>
                <a:srgbClr val="002060"/>
              </a:solidFill>
              <a:cs typeface="AL-Mohanad" pitchFamily="2" charset="-78"/>
            </a:endParaRPr>
          </a:p>
          <a:p>
            <a:pPr algn="r" rtl="1"/>
            <a:r>
              <a:rPr lang="ar-SA" sz="2600" dirty="0" smtClean="0">
                <a:solidFill>
                  <a:srgbClr val="002060"/>
                </a:solidFill>
                <a:cs typeface="AL-Mohanad" pitchFamily="2" charset="-78"/>
              </a:rPr>
              <a:t>    ما المهارات التي اكتسبتها خلال عملك في </a:t>
            </a:r>
            <a:r>
              <a:rPr lang="ar-SA" sz="2600" dirty="0" err="1" smtClean="0">
                <a:solidFill>
                  <a:srgbClr val="002060"/>
                </a:solidFill>
                <a:cs typeface="AL-Mohanad" pitchFamily="2" charset="-78"/>
              </a:rPr>
              <a:t>المشروع؟</a:t>
            </a:r>
            <a:endParaRPr lang="ar-SA" sz="2600" dirty="0">
              <a:solidFill>
                <a:srgbClr val="002060"/>
              </a:solidFill>
              <a:cs typeface="AL-Mohana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44008" y="620688"/>
            <a:ext cx="3898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dirty="0" err="1" smtClean="0">
                <a:solidFill>
                  <a:srgbClr val="2E7174"/>
                </a:solidFill>
                <a:cs typeface="PT Bold Heading" pitchFamily="2" charset="-78"/>
              </a:rPr>
              <a:t>مثال </a:t>
            </a:r>
            <a:r>
              <a:rPr lang="ar-SA" sz="3600" dirty="0" smtClean="0">
                <a:solidFill>
                  <a:srgbClr val="2E7174"/>
                </a:solidFill>
                <a:cs typeface="PT Bold Heading" pitchFamily="2" charset="-78"/>
              </a:rPr>
              <a:t>: فعالية المؤتمر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782638"/>
            <a:ext cx="8459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800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4- </a:t>
            </a:r>
            <a:r>
              <a:rPr lang="ar-SA" sz="28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استراتيجية مراجعة </a:t>
            </a:r>
            <a:r>
              <a:rPr lang="ar-SA" sz="2800" b="1" dirty="0" err="1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الذات :</a:t>
            </a:r>
            <a:r>
              <a:rPr lang="ar-SA" sz="28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r>
              <a:rPr lang="en-US" sz="28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Reflection Assessment Strategy</a:t>
            </a:r>
            <a:r>
              <a:rPr lang="en-US" sz="2800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39552" y="2228671"/>
            <a:ext cx="8046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تحويل الخبرة السابقة إلى تعلم عن طريق تقييم ما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تعلمه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وتحديد ما سيتم تعلمه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لاحقاً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هي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عملية مستمرة، من خصائصها تعزيز قدرة المتعلمين على تحمل مسؤولية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تعلمهم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وتعزز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ثقتهم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بأنفسهم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كما تعزز مهارات التفكير العليا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لديهم .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3130624" y="3687415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4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يندرج تحت استراتيجية مراجعة الذات كل من </a:t>
            </a:r>
            <a:endParaRPr lang="en-US" sz="2400" b="1" dirty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755576" y="4012322"/>
            <a:ext cx="7639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ar-SA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أولاً 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تقويم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الذات.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ثانيا 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يوميات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الطالب.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          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ثالثاً 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ملف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الطالب.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09601" y="685800"/>
            <a:ext cx="78508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endParaRPr lang="ar-SA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 rtl="1"/>
            <a:r>
              <a:rPr lang="ar-SA" sz="3600" b="1" dirty="0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r>
              <a:rPr lang="ar-SA" sz="36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تقويم </a:t>
            </a:r>
            <a:r>
              <a:rPr lang="ar-SA" sz="3600" b="1" dirty="0" err="1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الذات:</a:t>
            </a:r>
            <a:r>
              <a:rPr lang="ar-SA" sz="36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</a:p>
          <a:p>
            <a:pPr algn="r" rtl="1"/>
            <a:endParaRPr lang="en-US" sz="3200" dirty="0">
              <a:solidFill>
                <a:srgbClr val="2E7174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القدرة على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ملاحظة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وتحليل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الأداء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والحكم عليه اعتماداً على معايير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واضحة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،ومن ثم وضع خطط التحسين بالتعاون مع المعلم.</a:t>
            </a:r>
          </a:p>
          <a:p>
            <a:pPr algn="r" rtl="1"/>
            <a:endParaRPr lang="ar-SA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endParaRPr lang="en-US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3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</a:t>
            </a: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ملاحظة: يهدف تقويم الذات إلى الحكم على الأداء.</a:t>
            </a:r>
          </a:p>
          <a:p>
            <a:pPr algn="r" rtl="1"/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              وتهدف مراجعة الذات إلى فهم </a:t>
            </a:r>
            <a:r>
              <a:rPr lang="ar-SA" sz="3200" b="1" dirty="0" err="1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الأداء.</a:t>
            </a: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 </a:t>
            </a:r>
            <a:endParaRPr lang="en-US" sz="3200" b="1" dirty="0">
              <a:solidFill>
                <a:srgbClr val="2E7174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01488" y="188640"/>
            <a:ext cx="8763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/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الصف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: .......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الابتدائي .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المادة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: التربية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الإسلامية .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النتاج </a:t>
            </a:r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التعليمي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يؤدي الصلاة بصورة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صحيحة .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الاستراتيجية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مراجعة الذات/ التقويم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الذاتي .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أداة </a:t>
            </a:r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التقويم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قائمة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الرصد .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الموقف </a:t>
            </a:r>
            <a:r>
              <a:rPr lang="ar-SA" sz="2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التقويمي </a:t>
            </a:r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عند انتهاء المعلم من شرح فروض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الصلاة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طلب المعلم من الطلبة أداء الصلاة أمامه في مسجد المدرسة أو في الغرفة الصفية ثم </a:t>
            </a:r>
            <a:r>
              <a:rPr lang="ar-SA" sz="22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وزع </a:t>
            </a: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/أو قرأ عليهم قائمة الرصد لتسجيل تقويمهم </a:t>
            </a:r>
            <a:r>
              <a:rPr lang="ar-SA" sz="2200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لأنفسهم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      </a:t>
            </a:r>
            <a:r>
              <a:rPr lang="ar-SA" sz="22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قائمة شطب لتقويم ذاتي لمهارة الطالب في أداء فروض الصلاة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eaLnBrk="0" hangingPunct="0"/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94184" y="3068960"/>
          <a:ext cx="6934200" cy="3205998"/>
        </p:xfrm>
        <a:graphic>
          <a:graphicData uri="http://schemas.openxmlformats.org/drawingml/2006/table">
            <a:tbl>
              <a:tblPr rtl="1">
                <a:tableStyleId>{ED083AE6-46FA-4A59-8FB0-9F97EB10719F}</a:tableStyleId>
              </a:tblPr>
              <a:tblGrid>
                <a:gridCol w="1013635"/>
                <a:gridCol w="4007077"/>
                <a:gridCol w="1013635"/>
                <a:gridCol w="899853"/>
              </a:tblGrid>
              <a:tr h="387936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الرقم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السلوك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التقدير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1338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نعم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لا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cs typeface="AL-Mohanad" pitchFamily="2" charset="-78"/>
                        </a:rPr>
                        <a:t>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أديت تكبيرة </a:t>
                      </a:r>
                      <a:r>
                        <a:rPr lang="ar-SA" sz="1800" b="1" dirty="0" smtClean="0">
                          <a:effectLst/>
                          <a:cs typeface="AL-Mohanad" pitchFamily="2" charset="-78"/>
                        </a:rPr>
                        <a:t>الإحرام</a:t>
                      </a: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وقفت بخشوع لقراءة الفاتحة 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قمت بالركوع باطمئنان 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أديت السجود مرتين في كل ركعة باطمئنان 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جلست بين السجدتين باطمئنان.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جلست في آخر الصلاة وقرأت التشهد والصلاة على النبي صلى الله عليه وسلم.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  <a:tr h="3325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AL-Mohanad" pitchFamily="2" charset="-78"/>
                        </a:rPr>
                        <a:t>سلمت تمهيداً للخروج من الصلاة .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95536" y="1891566"/>
            <a:ext cx="8100516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200" b="1" dirty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مثال : إذا كانت مذكرتك حول فيلم وثائقي عن زراعة القمح في المملكة شاهدته ، فيمكن مثلاً أن تبدأ بالجمل التالية :</a:t>
            </a:r>
            <a:endParaRPr lang="en-US" sz="2200" dirty="0">
              <a:solidFill>
                <a:srgbClr val="2E7174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لو كنت مكان كاتب النص لـ ...........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استغربت وجود  ............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لو كنت مكان المخرج ل.......... 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أكثر ما آثار اهتمامي في هذا الفيلم .................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أتساءل لماذا لم..............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أعتقد أن ...............</a:t>
            </a:r>
            <a:endParaRPr lang="en-US" sz="2200" b="1" dirty="0">
              <a:solidFill>
                <a:srgbClr val="92D05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b="1" dirty="0">
                <a:solidFill>
                  <a:srgbClr val="92D050"/>
                </a:solidFill>
                <a:latin typeface="Traditional Arabic" pitchFamily="18" charset="-78"/>
                <a:cs typeface="AL-Mohanad" pitchFamily="2" charset="-78"/>
              </a:rPr>
              <a:t>الجزء الذي ساعدني على فهم الفيلم هو ..............</a:t>
            </a:r>
          </a:p>
          <a:p>
            <a:pPr algn="r" rtl="1">
              <a:defRPr/>
            </a:pPr>
            <a:endParaRPr lang="en-US" sz="105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>
              <a:defRPr/>
            </a:pPr>
            <a:r>
              <a:rPr lang="ar-SA" sz="2200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(كما ويمكن استخدام هذه الجمل في التعبير عن حضورك لندوة أو مؤتمر أو مسرحية، أو انطباعات حول رحلة مدرسية أو رحلة افتراضية، أو نقد لرواية أو قصة ). </a:t>
            </a:r>
            <a:endParaRPr lang="en-US" sz="2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83310" y="701824"/>
            <a:ext cx="8229600" cy="1143000"/>
          </a:xfrm>
        </p:spPr>
        <p:txBody>
          <a:bodyPr/>
          <a:lstStyle/>
          <a:p>
            <a:pPr lvl="3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PT Bold Heading" pitchFamily="2" charset="-78"/>
              </a:rPr>
              <a:t>يوميات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PT Bold Heading" pitchFamily="2" charset="-78"/>
              </a:rPr>
              <a:t>الطالب</a:t>
            </a:r>
            <a:r>
              <a:rPr lang="ar-SA" sz="2400" b="1" dirty="0" err="1" smtClean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:</a:t>
            </a:r>
            <a:r>
              <a:rPr lang="ar-SA" sz="2400" b="1" dirty="0" smtClean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/>
            </a:r>
            <a:br>
              <a:rPr lang="ar-SA" sz="2400" b="1" dirty="0" smtClean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</a:b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مذكرة  يكتبها الطالب تتضمن خواطره حول ما قرأه أو شاهده أو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سمعه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ويوضع هذا الأنموذج في ملف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أو يكتب مباشرة  في سجل سير التعلم الخاص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به.</a:t>
            </a:r>
            <a:r>
              <a:rPr lang="en-US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</a:br>
            <a:endParaRPr lang="ar-SA" sz="2400" dirty="0"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2E7174"/>
                </a:solidFill>
                <a:cs typeface="PT Bold Heading" pitchFamily="2" charset="-78"/>
              </a:rPr>
              <a:t>قواعد العمل </a:t>
            </a:r>
            <a:endParaRPr lang="ar-SA" dirty="0">
              <a:solidFill>
                <a:srgbClr val="2E7174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82179"/>
            <a:ext cx="7989887" cy="4683125"/>
          </a:xfrm>
        </p:spPr>
        <p:txBody>
          <a:bodyPr/>
          <a:lstStyle/>
          <a:p>
            <a:pPr marL="0" indent="0" algn="r" rtl="1">
              <a:buFont typeface="Wingdings" pitchFamily="2" charset="2"/>
              <a:buNone/>
              <a:defRPr/>
            </a:pP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 </a:t>
            </a: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         </a:t>
            </a:r>
          </a:p>
          <a:p>
            <a:pPr algn="r" rtl="1">
              <a:defRPr/>
            </a:pP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الوصول 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بالوقت المحدد                     </a:t>
            </a:r>
            <a:endParaRPr lang="ar-SA" dirty="0" smtClean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الالتزام 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بمواعيد الورشة</a:t>
            </a:r>
            <a:endParaRPr lang="en-US" dirty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إغلاق الهواتف الخلوية                     </a:t>
            </a:r>
            <a:endParaRPr lang="ar-SA" dirty="0" smtClean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الإصغاء 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النشط                            </a:t>
            </a:r>
            <a:endParaRPr lang="ar-SA" dirty="0" smtClean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احترام 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الرأي الآخر</a:t>
            </a:r>
            <a:endParaRPr lang="en-US" dirty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عدم مقاطعة المتحدث                       </a:t>
            </a:r>
            <a:endParaRPr lang="ar-SA" dirty="0" smtClean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 algn="r" rtl="1">
              <a:defRPr/>
            </a:pPr>
            <a:r>
              <a:rPr lang="ar-EG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التعبير</a:t>
            </a:r>
            <a:r>
              <a:rPr lang="ar-SA" dirty="0" smtClean="0">
                <a:solidFill>
                  <a:srgbClr val="002060"/>
                </a:solidFill>
                <a:effectLst/>
                <a:cs typeface="AL-Mohanad" pitchFamily="2" charset="-78"/>
              </a:rPr>
              <a:t> 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عن الر</a:t>
            </a:r>
            <a:r>
              <a:rPr lang="ar-JO" dirty="0">
                <a:solidFill>
                  <a:srgbClr val="002060"/>
                </a:solidFill>
                <a:effectLst/>
                <a:cs typeface="AL-Mohanad" pitchFamily="2" charset="-78"/>
              </a:rPr>
              <a:t>أ</a:t>
            </a:r>
            <a:r>
              <a:rPr lang="ar-SA" dirty="0">
                <a:solidFill>
                  <a:srgbClr val="002060"/>
                </a:solidFill>
                <a:effectLst/>
                <a:cs typeface="AL-Mohanad" pitchFamily="2" charset="-78"/>
              </a:rPr>
              <a:t>ي الشخصي </a:t>
            </a:r>
            <a:endParaRPr lang="en-US" dirty="0">
              <a:solidFill>
                <a:srgbClr val="002060"/>
              </a:solidFill>
              <a:effectLst/>
              <a:cs typeface="AL-Mohanad" pitchFamily="2" charset="-78"/>
            </a:endParaRPr>
          </a:p>
          <a:p>
            <a:pPr>
              <a:defRPr/>
            </a:pPr>
            <a:endParaRPr lang="ar-SA" dirty="0">
              <a:solidFill>
                <a:srgbClr val="002060"/>
              </a:solidFill>
              <a:cs typeface="AL-Mohana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11368"/>
          <a:stretch>
            <a:fillRect/>
          </a:stretch>
        </p:blipFill>
        <p:spPr bwMode="auto">
          <a:xfrm>
            <a:off x="539552" y="627732"/>
            <a:ext cx="1684308" cy="10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7732"/>
            <a:ext cx="1466345" cy="9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836240" y="692696"/>
            <a:ext cx="7696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ctr" rtl="1"/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ملف </a:t>
            </a:r>
            <a:r>
              <a:rPr lang="ar-SA" sz="3200" b="1" dirty="0" err="1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الطالب :</a:t>
            </a: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endParaRPr lang="ar-SA" sz="3200" b="1" dirty="0" smtClean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  <a:p>
            <a:pPr lvl="3" algn="ctr" rtl="1"/>
            <a:endParaRPr lang="ar-SA" sz="3200" b="1" dirty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  <a:p>
            <a:pPr lvl="3" algn="ctr" rtl="1"/>
            <a:endParaRPr lang="en-US" sz="3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 rtl="1"/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ملف يتضمن تجميعاً محدوداً لأعمال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(عرض أفضل أعماله وتوضيح إنجازاته, أو رصد مدى التقدم التعليمي للطالب خلال فترة زمنية معينة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)،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.حيث يستخدم كدليل واضح على التقدم الذي يحرزه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؛ لأنه يضم أفضل أعماله, ويوضح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إنجازاته.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ويظهر الملف مواطن القوة  والنقاط التي تحتاج إلى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تحسين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مما يسمح بتحديد الخطوات اللاحقة في عملية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التعلم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و يركّز على عمليات تعلم مهمة يمكن تطويرها ومتابعتها داخل وخارج المدرسة، فهو يفتح آفاقاً للبحث والمعرفة أمام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 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692696"/>
          <a:ext cx="6705600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5600"/>
              </a:tblGrid>
              <a:tr h="11087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نشاط رقم </a:t>
                      </a:r>
                      <a:r>
                        <a:rPr lang="ar-SA" sz="4400" b="1" dirty="0" err="1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(</a:t>
                      </a:r>
                      <a:r>
                        <a:rPr lang="ar-SA" sz="4400" b="1" dirty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en-US" sz="4400" b="1" dirty="0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3</a:t>
                      </a:r>
                      <a:r>
                        <a:rPr lang="ar-SA" sz="4400" b="1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-3 )</a:t>
                      </a:r>
                      <a:endParaRPr lang="ar-SA" sz="4400" b="1" dirty="0" smtClean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2400" b="1" dirty="0" smtClean="0">
                        <a:solidFill>
                          <a:srgbClr val="2E7174"/>
                        </a:solidFill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rgbClr val="2E7174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ar-JO" sz="3200" b="1" dirty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ما الخصائص التي يتمتع بها ملف أعمال الطالب</a:t>
                      </a:r>
                      <a:r>
                        <a:rPr lang="ar-JO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؟</a:t>
                      </a:r>
                      <a:endParaRPr lang="ar-SA" sz="3200" b="1" dirty="0" smtClean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ar-SA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ea typeface="Times New Roman"/>
                          <a:cs typeface="AL-Mohanad" pitchFamily="2" charset="-78"/>
                        </a:rPr>
                        <a:t>                                        (10 دقائق)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381000" y="304800"/>
            <a:ext cx="8229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 rtl="1"/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خصائص ملف أعمال </a:t>
            </a:r>
            <a:r>
              <a:rPr lang="ar-SA" sz="3200" b="1" dirty="0" err="1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الطالب :</a:t>
            </a:r>
            <a:endParaRPr lang="ar-SA" sz="3200" b="1" dirty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  <a:p>
            <a:pPr algn="r" rtl="1"/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endParaRPr lang="en-US" sz="2800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يتناسب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مع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تفريد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التعليم</a:t>
            </a:r>
            <a:r>
              <a:rPr lang="ar-SA" sz="2800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.</a:t>
            </a:r>
            <a:endParaRPr lang="en-US" sz="28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يركز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على تقويم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النتاجات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يعزز جوانب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القوة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en-US" sz="28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يشرك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الطالب في عملية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التقويم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en-US" sz="28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يسهل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انتقال وتبادل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الخبرات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en-US" sz="28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1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يحتاج وقت طويل لبنائه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واستخدامه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en-US" sz="28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2.0zz0.com/2012/10/09/18/7968754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136904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757800" y="633462"/>
            <a:ext cx="3445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استراحة </a:t>
            </a:r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30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187950" y="1071563"/>
            <a:ext cx="331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4000" b="1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أدوات التقويم ،وهي :</a:t>
            </a:r>
            <a:r>
              <a:rPr lang="ar-SA" sz="4000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 </a:t>
            </a:r>
            <a:endParaRPr lang="en-US" sz="4000">
              <a:solidFill>
                <a:srgbClr val="660033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411760" y="2852936"/>
            <a:ext cx="146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kumimoji="0" lang="en-US" b="1" dirty="0">
                <a:latin typeface="Traditional Arabic" pitchFamily="18" charset="-78"/>
                <a:cs typeface="Traditional Arabic" pitchFamily="18" charset="-78"/>
              </a:rPr>
              <a:t>Rubric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65138" y="3216275"/>
            <a:ext cx="1382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2000" b="1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Check List</a:t>
            </a:r>
            <a:endParaRPr lang="ar-SA" sz="2000"/>
          </a:p>
        </p:txBody>
      </p:sp>
      <p:graphicFrame>
        <p:nvGraphicFramePr>
          <p:cNvPr id="54" name="جدول 53"/>
          <p:cNvGraphicFramePr>
            <a:graphicFrameLocks noGrp="1"/>
          </p:cNvGraphicFramePr>
          <p:nvPr/>
        </p:nvGraphicFramePr>
        <p:xfrm>
          <a:off x="971600" y="2303760"/>
          <a:ext cx="7320136" cy="2565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4093"/>
                <a:gridCol w="3242311"/>
                <a:gridCol w="3243732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b="1" dirty="0" smtClean="0">
                          <a:solidFill>
                            <a:srgbClr val="2E7174"/>
                          </a:solidFill>
                          <a:latin typeface="Traditional Arabic" pitchFamily="18" charset="-78"/>
                          <a:cs typeface="AL-Mateen" pitchFamily="2" charset="-78"/>
                        </a:rPr>
                        <a:t>قوائم الرصد.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2E7174"/>
                          </a:solidFill>
                        </a:rPr>
                        <a:t> </a:t>
                      </a:r>
                      <a:r>
                        <a:rPr kumimoji="0" lang="en-US" b="1" dirty="0" smtClean="0">
                          <a:solidFill>
                            <a:srgbClr val="2E7174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Check List</a:t>
                      </a:r>
                      <a:endParaRPr lang="ar-SA" dirty="0">
                        <a:solidFill>
                          <a:srgbClr val="2E717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سلم التقدير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Rating Scale</a:t>
                      </a:r>
                      <a:endParaRPr kumimoji="0" lang="ar-JO" sz="2400" b="1" dirty="0" smtClean="0">
                        <a:latin typeface="Traditional Arabic" pitchFamily="18" charset="-78"/>
                        <a:cs typeface="AL-Matee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سلم التقدير اللفظي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سجل وصف سير التعلم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Learning Log             </a:t>
                      </a:r>
                      <a:endParaRPr kumimoji="0" lang="ar-JO" sz="2400" b="1" dirty="0" smtClean="0">
                        <a:latin typeface="Traditional Arabic" pitchFamily="18" charset="-78"/>
                        <a:cs typeface="AL-Matee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السجل </a:t>
                      </a:r>
                      <a:r>
                        <a:rPr kumimoji="0" lang="ar-SA" sz="2400" b="1" dirty="0" err="1" smtClean="0">
                          <a:latin typeface="Traditional Arabic" pitchFamily="18" charset="-78"/>
                          <a:cs typeface="AL-Mateen" pitchFamily="2" charset="-78"/>
                        </a:rPr>
                        <a:t>القصصي </a:t>
                      </a:r>
                      <a:r>
                        <a:rPr kumimoji="0" lang="ar-SA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( سجل </a:t>
                      </a:r>
                      <a:r>
                        <a:rPr kumimoji="0" lang="ar-SA" sz="2400" b="1" dirty="0" err="1" smtClean="0">
                          <a:latin typeface="Traditional Arabic" pitchFamily="18" charset="-78"/>
                          <a:cs typeface="AL-Mateen" pitchFamily="2" charset="-78"/>
                        </a:rPr>
                        <a:t>المعلم ).</a:t>
                      </a:r>
                      <a:endParaRPr kumimoji="0" lang="ar-SA" sz="2400" b="1" dirty="0" smtClean="0">
                        <a:latin typeface="Traditional Arabic" pitchFamily="18" charset="-78"/>
                        <a:cs typeface="AL-Mateen" pitchFamily="2" charset="-78"/>
                      </a:endParaRPr>
                    </a:p>
                    <a:p>
                      <a:pPr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JO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 </a:t>
                      </a:r>
                      <a:r>
                        <a:rPr kumimoji="0" lang="en-US" sz="2400" b="1" dirty="0" smtClean="0">
                          <a:latin typeface="Traditional Arabic" pitchFamily="18" charset="-78"/>
                          <a:cs typeface="AL-Mateen" pitchFamily="2" charset="-78"/>
                        </a:rPr>
                        <a:t>Anecdotal Record             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 descr="http://t1.gstatic.com/images?q=tbn:ANd9GcToEQrxGdf69UHPEkZJTJ8NVDzVafH1N72adF-QJEa1OIPJtFv_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2076450"/>
            <a:ext cx="571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2051720" y="836712"/>
            <a:ext cx="518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  <a:cs typeface="AL-Mateen" pitchFamily="2" charset="-78"/>
              </a:rPr>
              <a:t>أدوات التقويم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cs typeface="AL-Mateen" pitchFamily="2" charset="-78"/>
            </a:endParaRPr>
          </a:p>
        </p:txBody>
      </p:sp>
      <p:pic>
        <p:nvPicPr>
          <p:cNvPr id="21509" name="Picture 6" descr="http://up.3dlat.com/uploads/1345683277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060848"/>
            <a:ext cx="46657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Tes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667000"/>
            <a:ext cx="6172200" cy="32861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7107" name="مستطيل 2"/>
          <p:cNvSpPr>
            <a:spLocks noChangeArrowheads="1"/>
          </p:cNvSpPr>
          <p:nvPr/>
        </p:nvSpPr>
        <p:spPr bwMode="auto">
          <a:xfrm>
            <a:off x="1524000" y="1066800"/>
            <a:ext cx="6484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r" rtl="1" eaLnBrk="0" hangingPunct="0">
              <a:tabLst>
                <a:tab pos="0" algn="l"/>
                <a:tab pos="228600" algn="l"/>
              </a:tabLst>
            </a:pPr>
            <a:r>
              <a:rPr lang="ar-SA" sz="4400" b="1"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3- قائمة الرصد  </a:t>
            </a:r>
            <a:r>
              <a:rPr lang="en-US" sz="4400" b="1"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Checklist</a:t>
            </a:r>
            <a:endParaRPr lang="en-US" sz="4400"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>
            <a:off x="3429000" y="304800"/>
            <a:ext cx="5715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algn="r" rtl="1" eaLnBrk="0" hangingPunct="0">
              <a:buFont typeface="Symbol" pitchFamily="18" charset="2"/>
              <a:buChar char=""/>
              <a:tabLst>
                <a:tab pos="0" algn="l"/>
                <a:tab pos="228600" algn="l"/>
              </a:tabLst>
            </a:pPr>
            <a:endParaRPr lang="ar-JO" sz="3600" b="1" dirty="0">
              <a:solidFill>
                <a:srgbClr val="C0000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lvl="2" algn="r" rtl="1" eaLnBrk="0" hangingPunct="0">
              <a:tabLst>
                <a:tab pos="0" algn="l"/>
                <a:tab pos="228600" algn="l"/>
              </a:tabLst>
            </a:pPr>
            <a:r>
              <a:rPr lang="ar-SA" sz="28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3- قائمة الرصد  </a:t>
            </a:r>
            <a:r>
              <a:rPr lang="en-US" sz="28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Checklist</a:t>
            </a:r>
            <a:r>
              <a:rPr lang="ar-SA" sz="2800" b="1" dirty="0" err="1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:</a:t>
            </a:r>
            <a:endParaRPr lang="en-US" sz="2800" dirty="0">
              <a:solidFill>
                <a:srgbClr val="C00000"/>
              </a:solidFill>
              <a:latin typeface="Traditional Arabic" pitchFamily="18" charset="-78"/>
              <a:cs typeface="AL-Mateen" pitchFamily="2" charset="-78"/>
            </a:endParaRPr>
          </a:p>
          <a:p>
            <a:pPr eaLnBrk="0" hangingPunct="0">
              <a:tabLst>
                <a:tab pos="0" algn="l"/>
                <a:tab pos="228600" algn="l"/>
              </a:tabLst>
            </a:pPr>
            <a:endParaRPr lang="en-US" sz="3600" dirty="0">
              <a:solidFill>
                <a:srgbClr val="2E717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8131" name="Line 9"/>
          <p:cNvSpPr>
            <a:spLocks noChangeShapeType="1"/>
          </p:cNvSpPr>
          <p:nvPr/>
        </p:nvSpPr>
        <p:spPr bwMode="auto">
          <a:xfrm flipV="1">
            <a:off x="622300" y="120332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8132" name="Rectangle 11"/>
          <p:cNvSpPr>
            <a:spLocks noChangeArrowheads="1"/>
          </p:cNvSpPr>
          <p:nvPr/>
        </p:nvSpPr>
        <p:spPr bwMode="auto">
          <a:xfrm>
            <a:off x="539552" y="1744355"/>
            <a:ext cx="7992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هي قوائم تشتمل على المكونات أو العناصر أو السلوكيات التي يتم تقديرها في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عملية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( قائمة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رصدالطريقة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) أو نتاج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معين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(قائمة رصد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النتيجة )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( قائمة رصد سلوك)، يرصدها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المعلم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أو الطالب بملاحظة كل من هذه العناصر أثناء تنفيذ الطالب لمهمة  أو مهارة </a:t>
            </a:r>
            <a:r>
              <a:rPr lang="ar-SA" sz="24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تعليمية .</a:t>
            </a:r>
            <a:endParaRPr lang="ar-SA" sz="2400" b="1" dirty="0" smtClean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وتتميز قوائم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الرصد :</a:t>
            </a:r>
            <a:endParaRPr lang="ar-SA" sz="24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1-  وسيلة فعالة للحصول على معلومات بصيغة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مختصرة .</a:t>
            </a:r>
            <a:endParaRPr lang="ar-SA" sz="24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2- تشخيصية.</a:t>
            </a:r>
          </a:p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3-يمكن استخدام هذه القوائم في تقييم كفاءة مجموعة من الطلبة المتباينين في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تحصيلهم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أو الطالب نفسه في مرات متكررة لتعرف تقدمه عبر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الزمن .</a:t>
            </a:r>
            <a:endParaRPr lang="ar-SA" sz="24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just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ويستجاب على فقراتها باختيار إحدى الكلمتين من مثل الأزواج </a:t>
            </a:r>
            <a:r>
              <a:rPr lang="ar-SA" sz="24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الآتية:</a:t>
            </a:r>
            <a:endParaRPr lang="ar-SA" sz="24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r" rtl="1" eaLnBrk="0" hangingPunct="0">
              <a:tabLst>
                <a:tab pos="407988" algn="l"/>
                <a:tab pos="539750" algn="l"/>
              </a:tabLst>
            </a:pP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  صح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أو خطأ         نعم أو لا      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موافق أو غير موافق    </a:t>
            </a:r>
            <a:r>
              <a:rPr lang="ar-SA" sz="24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مناسب أو غير مناسب</a:t>
            </a:r>
            <a:endParaRPr lang="en-US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tabLst>
                <a:tab pos="407988" algn="l"/>
                <a:tab pos="539750" algn="l"/>
              </a:tabLst>
            </a:pPr>
            <a:endParaRPr lang="ar-JO" sz="24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buFontTx/>
              <a:buChar char="•"/>
              <a:tabLst>
                <a:tab pos="407988" algn="l"/>
                <a:tab pos="539750" algn="l"/>
              </a:tabLst>
            </a:pPr>
            <a:endParaRPr lang="ar-SA" sz="24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مستطيل 1"/>
          <p:cNvSpPr>
            <a:spLocks noChangeArrowheads="1"/>
          </p:cNvSpPr>
          <p:nvPr/>
        </p:nvSpPr>
        <p:spPr bwMode="auto">
          <a:xfrm>
            <a:off x="1530424" y="1844824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buFontTx/>
              <a:buChar char="•"/>
              <a:tabLst>
                <a:tab pos="407988" algn="l"/>
                <a:tab pos="539750" algn="l"/>
              </a:tabLst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تحليل المحتوى للحصول على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نتاجات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التعلم .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buFontTx/>
              <a:buChar char="•"/>
              <a:tabLst>
                <a:tab pos="407988" algn="l"/>
                <a:tab pos="539750" algn="l"/>
              </a:tabLst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اختيار المعايير المناسبة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للتقويم .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ar-SA" sz="2800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buFontTx/>
              <a:buChar char="•"/>
              <a:tabLst>
                <a:tab pos="407988" algn="l"/>
                <a:tab pos="539750" algn="l"/>
              </a:tabLst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تخصيص علامة مناسبة لكل فقرة حسب أهميتها 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buFontTx/>
              <a:buChar char="•"/>
              <a:tabLst>
                <a:tab pos="407988" algn="l"/>
                <a:tab pos="539750" algn="l"/>
              </a:tabLst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مناقشة القائمة مع الطالبات والاتفاق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عليها .</a:t>
            </a:r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3568" y="3657600"/>
          <a:ext cx="7632847" cy="2057005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569815"/>
                <a:gridCol w="4909863"/>
                <a:gridCol w="1139774"/>
                <a:gridCol w="1013395"/>
              </a:tblGrid>
              <a:tr h="35044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الرقم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السلوك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التقدير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نعم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لا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endParaRPr lang="en-US" dirty="0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AL-Mateen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endParaRPr lang="en-US" dirty="0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endParaRPr lang="en-US" dirty="0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endParaRPr lang="en-US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endParaRPr lang="en-US" dirty="0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endParaRPr lang="en-US"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AL-Mateen" pitchFamily="2" charset="-78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03648" y="908720"/>
            <a:ext cx="6637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Traditional Arabic" pitchFamily="18" charset="-78"/>
                <a:cs typeface="PT Bold Heading" pitchFamily="2" charset="-78"/>
              </a:rPr>
              <a:t>خطوات تصميم قائمة </a:t>
            </a:r>
            <a:r>
              <a:rPr lang="ar-SA" sz="3200" b="1" dirty="0" err="1" smtClean="0">
                <a:solidFill>
                  <a:srgbClr val="C00000"/>
                </a:solidFill>
                <a:latin typeface="Traditional Arabic" pitchFamily="18" charset="-78"/>
                <a:cs typeface="PT Bold Heading" pitchFamily="2" charset="-78"/>
              </a:rPr>
              <a:t>الرصد </a:t>
            </a:r>
            <a:r>
              <a:rPr lang="ar-SA" sz="3200" b="1" dirty="0" smtClean="0">
                <a:solidFill>
                  <a:srgbClr val="C00000"/>
                </a:solidFill>
                <a:latin typeface="Traditional Arabic" pitchFamily="18" charset="-78"/>
                <a:cs typeface="PT Bold Heading" pitchFamily="2" charset="-78"/>
              </a:rPr>
              <a:t>/ </a:t>
            </a:r>
            <a:r>
              <a:rPr lang="ar-SA" sz="3200" b="1" dirty="0" err="1" smtClean="0">
                <a:solidFill>
                  <a:srgbClr val="C00000"/>
                </a:solidFill>
                <a:latin typeface="Traditional Arabic" pitchFamily="18" charset="-78"/>
                <a:cs typeface="PT Bold Heading" pitchFamily="2" charset="-78"/>
              </a:rPr>
              <a:t>الشطب :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2585" y="3314528"/>
          <a:ext cx="7393831" cy="3138808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551972"/>
                <a:gridCol w="4804483"/>
                <a:gridCol w="1238418"/>
                <a:gridCol w="798958"/>
              </a:tblGrid>
              <a:tr h="350441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 smtClean="0">
                          <a:solidFill>
                            <a:srgbClr val="C00000"/>
                          </a:solidFill>
                          <a:effectLst/>
                          <a:cs typeface="AL-Mohanad" pitchFamily="2" charset="-78"/>
                        </a:rPr>
                        <a:t>م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C00000"/>
                          </a:solidFill>
                          <a:effectLst/>
                          <a:cs typeface="AL-Mohanad" pitchFamily="2" charset="-78"/>
                        </a:rPr>
                        <a:t>السلوك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C00000"/>
                          </a:solidFill>
                          <a:effectLst/>
                          <a:cs typeface="AL-Mohanad" pitchFamily="2" charset="-78"/>
                        </a:rPr>
                        <a:t>التقدير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829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C00000"/>
                          </a:solidFill>
                          <a:effectLst/>
                          <a:cs typeface="AL-Mohanad" pitchFamily="2" charset="-78"/>
                        </a:rPr>
                        <a:t>نعم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C00000"/>
                          </a:solidFill>
                          <a:effectLst/>
                          <a:cs typeface="AL-Mohanad" pitchFamily="2" charset="-78"/>
                        </a:rPr>
                        <a:t>لا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صنف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المعدن إلى فلز ولا فلز حسب لمعانه.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2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حدد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اللون لسطح حديث القطع لمعدن ما 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3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حدد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لون مسحوق 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المعدن....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4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صنف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المعدن حسب قساوته.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حدد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الهيئة ........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تحدد الوزن ....... 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  <a:tr h="3504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7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</a:t>
                      </a:r>
                      <a:r>
                        <a:rPr lang="ar-SA" sz="2200" b="1" dirty="0" smtClean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توصل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إلى اسم المعدن .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70C0"/>
                          </a:solidFill>
                          <a:effectLst/>
                          <a:cs typeface="AL-Mohanad" pitchFamily="2" charset="-78"/>
                        </a:rPr>
                        <a:t> 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50227" name="Rectangle 1"/>
          <p:cNvSpPr>
            <a:spLocks noChangeArrowheads="1"/>
          </p:cNvSpPr>
          <p:nvPr/>
        </p:nvSpPr>
        <p:spPr bwMode="auto">
          <a:xfrm>
            <a:off x="827584" y="476672"/>
            <a:ext cx="7696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2600" b="1" dirty="0">
                <a:solidFill>
                  <a:srgbClr val="2E7174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مثال:</a:t>
            </a:r>
            <a:endParaRPr lang="en-US" sz="2600" dirty="0">
              <a:solidFill>
                <a:srgbClr val="2E7174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المادة: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العلوم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/ المرحلة الثانوية.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النتاج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التعليمي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تصنف المعادن حسب خصائصها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الفيزيائية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الاستراتيجية المستخدمة في التقويم: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الملاحظة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أداة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التقويم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قائمة شطب </a:t>
            </a:r>
            <a:r>
              <a:rPr lang="en-US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Check List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الموقف التعليمي: تطلب المعلمة من الطالبة تفحص مجموعة من المعادن وتحديد خصائصها الفيزيائية.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kumimoji="1" lang="ar-SA" sz="4400" b="1" kern="1200" dirty="0">
                <a:solidFill>
                  <a:srgbClr val="2E7174"/>
                </a:solidFill>
                <a:effectLst/>
                <a:latin typeface="Traditional Arabic" pitchFamily="18" charset="-78"/>
                <a:ea typeface="+mn-ea"/>
                <a:cs typeface="PT Bold Heading" pitchFamily="2" charset="-78"/>
              </a:rPr>
              <a:t>أهداف الدورة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8333"/>
            <a:ext cx="7918648" cy="4144963"/>
          </a:xfrm>
        </p:spPr>
        <p:txBody>
          <a:bodyPr/>
          <a:lstStyle/>
          <a:p>
            <a:pPr marL="0" indent="0" algn="r" rtl="1">
              <a:buClr>
                <a:srgbClr val="002060"/>
              </a:buClr>
              <a:buFont typeface="Wingdings" pitchFamily="2" charset="2"/>
              <a:buNone/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يتوقع من المتدرب في نهاية الورشة التدريبية أن :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يتعرف على الرؤية الحديثة للتقويم .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يتعرف على الدور الجديد لكل من المعلم والطالب في عملية التقويم في إطار الفكر التربوي المعاصر .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يتعرف على أغراض التقويم .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يتعرف على استراتيجيات وأدوات التقويم الواقعي .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 يصمم استراتيجيات وأدوات التقويم الواقعي</a:t>
            </a:r>
            <a:r>
              <a:rPr kumimoji="1" lang="ar-SA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 ويوظفها لتحسين عمليتي التعلم والتعليم</a:t>
            </a: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.</a:t>
            </a:r>
            <a:endParaRPr kumimoji="1" lang="en-US" sz="2400" b="1" kern="1200" dirty="0" smtClean="0">
              <a:solidFill>
                <a:srgbClr val="002060"/>
              </a:solidFill>
              <a:effectLst/>
              <a:latin typeface="Traditional Arabic" pitchFamily="18" charset="-78"/>
              <a:cs typeface="AL-Mohanad Bold" pitchFamily="2" charset="-78"/>
            </a:endParaRPr>
          </a:p>
          <a:p>
            <a:pPr algn="r" rtl="1">
              <a:buClr>
                <a:srgbClr val="002060"/>
              </a:buClr>
              <a:defRPr/>
            </a:pPr>
            <a:r>
              <a:rPr kumimoji="1" lang="ar-JO" sz="2400" b="1" kern="1200" dirty="0" smtClean="0">
                <a:solidFill>
                  <a:srgbClr val="002060"/>
                </a:solidFill>
                <a:effectLst/>
                <a:latin typeface="Traditional Arabic" pitchFamily="18" charset="-78"/>
                <a:cs typeface="AL-Mohanad Bold" pitchFamily="2" charset="-78"/>
              </a:rPr>
              <a:t>يكون اتجاهات إيجابية نحو التقويم الواقعي وممارساته .</a:t>
            </a:r>
            <a:r>
              <a:rPr lang="ar-JO" sz="2400" dirty="0" smtClean="0">
                <a:effectLst/>
                <a:cs typeface="AL-Mohanad Bold" pitchFamily="2" charset="-78"/>
              </a:rPr>
              <a:t>	</a:t>
            </a:r>
            <a:endParaRPr lang="en-US" sz="2400" dirty="0" smtClean="0">
              <a:effectLst/>
              <a:cs typeface="AL-Mohanad Bold" pitchFamily="2" charset="-7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ar-SA" sz="2400" dirty="0">
              <a:cs typeface="AL-Mohanad Bold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1368"/>
          <a:stretch>
            <a:fillRect/>
          </a:stretch>
        </p:blipFill>
        <p:spPr bwMode="auto">
          <a:xfrm>
            <a:off x="539552" y="627732"/>
            <a:ext cx="1684308" cy="10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27732"/>
            <a:ext cx="1466345" cy="9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683568" y="162880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بالتعاون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مع افراد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المجموعة </a:t>
            </a: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أكمل قائمة الرصد </a:t>
            </a:r>
            <a:r>
              <a:rPr lang="ar-SA" sz="32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المقتترحة</a:t>
            </a: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لتقويم بعض سمات المهارات الاجتماعية لدى طالب  </a:t>
            </a:r>
            <a:endParaRPr lang="ar-JO" sz="3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75656" y="70489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نشاط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3-4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قائمة </a:t>
            </a:r>
            <a:r>
              <a:rPr lang="ar-JO" sz="4000" b="1" dirty="0" err="1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الرصد 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( </a:t>
            </a:r>
            <a:r>
              <a:rPr lang="ar-JO" sz="4000" b="1" dirty="0" err="1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الشطب )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</a:t>
            </a:r>
            <a:endParaRPr lang="ar-JO" sz="4000" b="1" dirty="0">
              <a:solidFill>
                <a:srgbClr val="C0000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488832" cy="367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611560" y="1772816"/>
            <a:ext cx="77768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SA" sz="40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endParaRPr lang="ar-JO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بالتعاون مع افراد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المجموعة :</a:t>
            </a:r>
            <a:endParaRPr lang="ar-SA" sz="32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صممي قائمة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رصد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(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شطب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) مع تحديد الناتج التعليمي المرتبط </a:t>
            </a:r>
            <a:r>
              <a:rPr lang="ar-SA" sz="32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بأهداف المنهاج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للصف المراد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تقويمه .</a:t>
            </a:r>
            <a:endParaRPr lang="ar-JO" sz="3200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75656" y="70489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نشاط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</a:t>
            </a:r>
            <a:r>
              <a:rPr lang="ar-SA" sz="4000" b="1" dirty="0" err="1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3 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-5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قائمة </a:t>
            </a:r>
            <a:r>
              <a:rPr lang="ar-JO" sz="4000" b="1" dirty="0" err="1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الرصد 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( </a:t>
            </a:r>
            <a:r>
              <a:rPr lang="ar-JO" sz="4000" b="1" dirty="0" err="1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الشطب )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</a:t>
            </a:r>
            <a:endParaRPr lang="ar-JO" sz="4000" b="1" dirty="0">
              <a:solidFill>
                <a:srgbClr val="C0000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مستطيل 1"/>
          <p:cNvSpPr>
            <a:spLocks noChangeArrowheads="1"/>
          </p:cNvSpPr>
          <p:nvPr/>
        </p:nvSpPr>
        <p:spPr bwMode="auto">
          <a:xfrm>
            <a:off x="1563688" y="914400"/>
            <a:ext cx="5554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tabLst>
                <a:tab pos="449263" algn="l"/>
              </a:tabLst>
            </a:pPr>
            <a:r>
              <a:rPr lang="ar-SA" sz="4000" b="1" dirty="0" smtClean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2- </a:t>
            </a:r>
            <a:r>
              <a:rPr lang="ar-SA" sz="40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سلم التقدير </a:t>
            </a:r>
            <a:r>
              <a:rPr lang="en-US" sz="40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Rating Scale</a:t>
            </a:r>
            <a:endParaRPr lang="ar-JO" sz="4000" b="1" dirty="0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  <p:pic>
        <p:nvPicPr>
          <p:cNvPr id="4" name="Picture 4" descr="http://sst5.com/images/page_qu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6858000" cy="340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838453"/>
            <a:ext cx="706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سلم التقدير </a:t>
            </a:r>
            <a:r>
              <a:rPr lang="en-US" sz="3600" b="1" dirty="0" smtClean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Rating Scale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39552" y="241333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أداة بسيطة تظهر مستوى مهارات المتعلم, حيث تخضع كل فقرة لتدريج من عدة فئات </a:t>
            </a:r>
            <a:r>
              <a:rPr lang="ar-JO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أو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مستويات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حيث يمثل أحد طرفيه انعدام وجود الصفة التي نقدرها بشكل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ضئيل .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ويمثل الطرف الآخر تمام أو كمال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وجودها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وما بين الطرفين التدريج لمستوى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وجودها .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ومن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مزاياه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: توفير جهد المعلم ووقته وتمتعه بدرجة من الموضوعية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والثبات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,وتحديده بشكل واضح مواطن القوة والضعف في أداء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المتعلم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ومدى ما أحرزه من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تقدم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كما ويستخدم في تقويم أنواع مختلفة ومتعددة من أداء المتعلمين.</a:t>
            </a:r>
            <a:endParaRPr lang="ar-SA" sz="2800" dirty="0">
              <a:solidFill>
                <a:srgbClr val="002060"/>
              </a:solidFill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99592" y="2336681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0" hangingPunct="0">
              <a:tabLst>
                <a:tab pos="449263" algn="l"/>
              </a:tabLst>
              <a:defRPr/>
            </a:pP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خطوات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إعداده :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tabLst>
                <a:tab pos="449263" algn="l"/>
              </a:tabLst>
              <a:defRPr/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* 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تجزئة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المهارة أو المهمة إلى مجموعة من المهام الأصغر ، أو إلى مجموعة من</a:t>
            </a:r>
            <a:r>
              <a:rPr lang="ar-JO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السلوكيات 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tabLst>
                <a:tab pos="449263" algn="l"/>
              </a:tabLst>
              <a:defRPr/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*  ترتيب السلوكيات المكونة للمهارة حسب تسلسل حدوثها.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>
              <a:tabLst>
                <a:tab pos="449263" algn="l"/>
              </a:tabLst>
              <a:defRPr/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*  اختيار التدريج المناسب على سلم التقدير لتقدير مدى إنجاز المهارة.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eaLnBrk="0" hangingPunct="0">
              <a:tabLst>
                <a:tab pos="449263" algn="l"/>
              </a:tabLst>
              <a:defRPr/>
            </a:pPr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59632" y="838453"/>
            <a:ext cx="706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سلم التقدير </a:t>
            </a:r>
            <a:r>
              <a:rPr lang="en-US" sz="3600" b="1" dirty="0" smtClean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Rating Scale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923256" y="2178819"/>
            <a:ext cx="4953000" cy="746125"/>
            <a:chOff x="3060" y="8474"/>
            <a:chExt cx="5880" cy="1175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165" y="8989"/>
              <a:ext cx="5715" cy="660"/>
              <a:chOff x="3969" y="7254"/>
              <a:chExt cx="5715" cy="660"/>
            </a:xfrm>
          </p:grpSpPr>
          <p:sp>
            <p:nvSpPr>
              <p:cNvPr id="24602" name="Freeform 23"/>
              <p:cNvSpPr>
                <a:spLocks/>
              </p:cNvSpPr>
              <p:nvPr/>
            </p:nvSpPr>
            <p:spPr bwMode="auto">
              <a:xfrm>
                <a:off x="4194" y="7254"/>
                <a:ext cx="5220" cy="180"/>
              </a:xfrm>
              <a:custGeom>
                <a:avLst/>
                <a:gdLst>
                  <a:gd name="T0" fmla="*/ 5220 w 5220"/>
                  <a:gd name="T1" fmla="*/ 0 h 180"/>
                  <a:gd name="T2" fmla="*/ 5220 w 5220"/>
                  <a:gd name="T3" fmla="*/ 180 h 180"/>
                  <a:gd name="T4" fmla="*/ 3780 w 5220"/>
                  <a:gd name="T5" fmla="*/ 180 h 180"/>
                  <a:gd name="T6" fmla="*/ 3780 w 5220"/>
                  <a:gd name="T7" fmla="*/ 0 h 180"/>
                  <a:gd name="T8" fmla="*/ 3780 w 5220"/>
                  <a:gd name="T9" fmla="*/ 180 h 180"/>
                  <a:gd name="T10" fmla="*/ 2700 w 5220"/>
                  <a:gd name="T11" fmla="*/ 180 h 180"/>
                  <a:gd name="T12" fmla="*/ 2700 w 5220"/>
                  <a:gd name="T13" fmla="*/ 0 h 180"/>
                  <a:gd name="T14" fmla="*/ 2700 w 5220"/>
                  <a:gd name="T15" fmla="*/ 180 h 180"/>
                  <a:gd name="T16" fmla="*/ 1440 w 5220"/>
                  <a:gd name="T17" fmla="*/ 180 h 180"/>
                  <a:gd name="T18" fmla="*/ 1440 w 5220"/>
                  <a:gd name="T19" fmla="*/ 0 h 180"/>
                  <a:gd name="T20" fmla="*/ 1440 w 5220"/>
                  <a:gd name="T21" fmla="*/ 180 h 180"/>
                  <a:gd name="T22" fmla="*/ 0 w 5220"/>
                  <a:gd name="T23" fmla="*/ 180 h 180"/>
                  <a:gd name="T24" fmla="*/ 0 w 5220"/>
                  <a:gd name="T25" fmla="*/ 0 h 180"/>
                  <a:gd name="T26" fmla="*/ 0 w 5220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20"/>
                  <a:gd name="T43" fmla="*/ 0 h 180"/>
                  <a:gd name="T44" fmla="*/ 5220 w 5220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20" h="180">
                    <a:moveTo>
                      <a:pt x="5220" y="0"/>
                    </a:moveTo>
                    <a:lnTo>
                      <a:pt x="5220" y="180"/>
                    </a:lnTo>
                    <a:lnTo>
                      <a:pt x="3780" y="180"/>
                    </a:lnTo>
                    <a:lnTo>
                      <a:pt x="3780" y="0"/>
                    </a:lnTo>
                    <a:lnTo>
                      <a:pt x="3780" y="180"/>
                    </a:lnTo>
                    <a:lnTo>
                      <a:pt x="2700" y="180"/>
                    </a:lnTo>
                    <a:lnTo>
                      <a:pt x="2700" y="0"/>
                    </a:lnTo>
                    <a:lnTo>
                      <a:pt x="2700" y="180"/>
                    </a:lnTo>
                    <a:lnTo>
                      <a:pt x="1440" y="180"/>
                    </a:lnTo>
                    <a:lnTo>
                      <a:pt x="1440" y="0"/>
                    </a:lnTo>
                    <a:lnTo>
                      <a:pt x="1440" y="180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0" y="1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03" name="Text Box 22"/>
              <p:cNvSpPr txBox="1">
                <a:spLocks noChangeArrowheads="1"/>
              </p:cNvSpPr>
              <p:nvPr/>
            </p:nvSpPr>
            <p:spPr bwMode="auto">
              <a:xfrm>
                <a:off x="9144" y="7359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ar-JO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  <p:sp>
            <p:nvSpPr>
              <p:cNvPr id="24604" name="Text Box 21"/>
              <p:cNvSpPr txBox="1">
                <a:spLocks noChangeArrowheads="1"/>
              </p:cNvSpPr>
              <p:nvPr/>
            </p:nvSpPr>
            <p:spPr bwMode="auto">
              <a:xfrm>
                <a:off x="7719" y="7374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ar-JO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  <p:sp>
            <p:nvSpPr>
              <p:cNvPr id="24605" name="Text Box 20"/>
              <p:cNvSpPr txBox="1">
                <a:spLocks noChangeArrowheads="1"/>
              </p:cNvSpPr>
              <p:nvPr/>
            </p:nvSpPr>
            <p:spPr bwMode="auto">
              <a:xfrm>
                <a:off x="6639" y="7359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ar-JO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  <p:sp>
            <p:nvSpPr>
              <p:cNvPr id="24606" name="Text Box 19"/>
              <p:cNvSpPr txBox="1">
                <a:spLocks noChangeArrowheads="1"/>
              </p:cNvSpPr>
              <p:nvPr/>
            </p:nvSpPr>
            <p:spPr bwMode="auto">
              <a:xfrm>
                <a:off x="5379" y="7359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ar-JO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  <p:sp>
            <p:nvSpPr>
              <p:cNvPr id="24607" name="Text Box 18"/>
              <p:cNvSpPr txBox="1">
                <a:spLocks noChangeArrowheads="1"/>
              </p:cNvSpPr>
              <p:nvPr/>
            </p:nvSpPr>
            <p:spPr bwMode="auto">
              <a:xfrm>
                <a:off x="3969" y="7359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ar-JO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endParaRPr>
              </a:p>
            </p:txBody>
          </p:sp>
        </p:grpSp>
        <p:sp>
          <p:nvSpPr>
            <p:cNvPr id="24597" name="Text Box 16"/>
            <p:cNvSpPr txBox="1">
              <a:spLocks noChangeArrowheads="1"/>
            </p:cNvSpPr>
            <p:nvPr/>
          </p:nvSpPr>
          <p:spPr bwMode="auto">
            <a:xfrm>
              <a:off x="8220" y="852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/>
              <a:r>
                <a:rPr lang="ar-SA" b="1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rPr>
                <a:t>1</a:t>
              </a:r>
              <a:endParaRPr lang="ar-SA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24598" name="Text Box 15"/>
            <p:cNvSpPr txBox="1">
              <a:spLocks noChangeArrowheads="1"/>
            </p:cNvSpPr>
            <p:nvPr/>
          </p:nvSpPr>
          <p:spPr bwMode="auto">
            <a:xfrm>
              <a:off x="5715" y="852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/>
              <a:r>
                <a:rPr lang="ar-SA" b="1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rPr>
                <a:t>3</a:t>
              </a:r>
              <a:endParaRPr lang="ar-SA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24599" name="Text Box 14"/>
            <p:cNvSpPr txBox="1">
              <a:spLocks noChangeArrowheads="1"/>
            </p:cNvSpPr>
            <p:nvPr/>
          </p:nvSpPr>
          <p:spPr bwMode="auto">
            <a:xfrm>
              <a:off x="3060" y="851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/>
              <a:r>
                <a:rPr lang="ar-SA" b="1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rPr>
                <a:t>5</a:t>
              </a:r>
              <a:endParaRPr lang="ar-SA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24600" name="Text Box 13"/>
            <p:cNvSpPr txBox="1">
              <a:spLocks noChangeArrowheads="1"/>
            </p:cNvSpPr>
            <p:nvPr/>
          </p:nvSpPr>
          <p:spPr bwMode="auto">
            <a:xfrm>
              <a:off x="6780" y="847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/>
              <a:r>
                <a:rPr lang="ar-SA" b="1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rPr>
                <a:t>2</a:t>
              </a:r>
              <a:endParaRPr lang="ar-SA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24601" name="Text Box 12"/>
            <p:cNvSpPr txBox="1">
              <a:spLocks noChangeArrowheads="1"/>
            </p:cNvSpPr>
            <p:nvPr/>
          </p:nvSpPr>
          <p:spPr bwMode="auto">
            <a:xfrm>
              <a:off x="4440" y="8514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/>
              <a:r>
                <a:rPr lang="ar-SA" b="1">
                  <a:solidFill>
                    <a:srgbClr val="002060"/>
                  </a:solidFill>
                  <a:latin typeface="Traditional Arabic" pitchFamily="18" charset="-78"/>
                  <a:cs typeface="Traditional Arabic" pitchFamily="18" charset="-78"/>
                </a:rPr>
                <a:t>4</a:t>
              </a:r>
              <a:endParaRPr lang="ar-SA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533400" y="4495800"/>
            <a:ext cx="8088313" cy="1106488"/>
            <a:chOff x="3224" y="9654"/>
            <a:chExt cx="6081" cy="4841"/>
          </a:xfrm>
        </p:grpSpPr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H="1">
              <a:off x="4140" y="9654"/>
              <a:ext cx="5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>
              <a:off x="8780" y="115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>
              <a:off x="7200" y="115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590" name="Line 7"/>
            <p:cNvSpPr>
              <a:spLocks noChangeShapeType="1"/>
            </p:cNvSpPr>
            <p:nvPr/>
          </p:nvSpPr>
          <p:spPr bwMode="auto">
            <a:xfrm>
              <a:off x="5460" y="115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591" name="Line 6"/>
            <p:cNvSpPr>
              <a:spLocks noChangeShapeType="1"/>
            </p:cNvSpPr>
            <p:nvPr/>
          </p:nvSpPr>
          <p:spPr bwMode="auto">
            <a:xfrm>
              <a:off x="3620" y="1157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8220" y="11828"/>
              <a:ext cx="1080" cy="26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>
                <a:defRPr/>
              </a:pPr>
              <a:r>
                <a:rPr lang="ar-SA" b="1" dirty="0">
                  <a:solidFill>
                    <a:srgbClr val="2E7174"/>
                  </a:solidFill>
                  <a:latin typeface="Traditional Arabic" pitchFamily="18" charset="-78"/>
                  <a:cs typeface="AL-Mateen" pitchFamily="2" charset="-78"/>
                </a:rPr>
                <a:t>بشكل مطلق</a:t>
              </a: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6661" y="11828"/>
              <a:ext cx="1080" cy="26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>
                <a:defRPr/>
              </a:pPr>
              <a:r>
                <a:rPr lang="ar-JO" b="1" dirty="0">
                  <a:solidFill>
                    <a:srgbClr val="2E7174"/>
                  </a:solidFill>
                  <a:latin typeface="Traditional Arabic" pitchFamily="18" charset="-78"/>
                  <a:cs typeface="AL-Mateen" pitchFamily="2" charset="-78"/>
                </a:rPr>
                <a:t>معظم الأحيان</a:t>
              </a:r>
              <a:endParaRPr lang="ar-SA" b="1" dirty="0">
                <a:solidFill>
                  <a:srgbClr val="2E7174"/>
                </a:solidFill>
                <a:latin typeface="Traditional Arabic" pitchFamily="18" charset="-78"/>
                <a:cs typeface="AL-Mateen" pitchFamily="2" charset="-78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041" y="11932"/>
              <a:ext cx="1079" cy="22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>
                <a:defRPr/>
              </a:pPr>
              <a:r>
                <a:rPr lang="ar-JO" b="1" dirty="0">
                  <a:solidFill>
                    <a:srgbClr val="2E7174"/>
                  </a:solidFill>
                  <a:latin typeface="Traditional Arabic" pitchFamily="18" charset="-78"/>
                  <a:cs typeface="AL-Mateen" pitchFamily="2" charset="-78"/>
                </a:rPr>
                <a:t>بشكل محدود</a:t>
              </a:r>
              <a:endParaRPr lang="ar-SA" b="1" dirty="0">
                <a:solidFill>
                  <a:srgbClr val="2E7174"/>
                </a:solidFill>
                <a:latin typeface="Traditional Arabic" pitchFamily="18" charset="-78"/>
                <a:cs typeface="AL-Mateen" pitchFamily="2" charset="-78"/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224" y="12161"/>
              <a:ext cx="1080" cy="222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 eaLnBrk="0" hangingPunct="0">
                <a:defRPr/>
              </a:pPr>
              <a:r>
                <a:rPr lang="ar-JO" b="1" dirty="0">
                  <a:solidFill>
                    <a:srgbClr val="2E7174"/>
                  </a:solidFill>
                  <a:latin typeface="Traditional Arabic" pitchFamily="18" charset="-78"/>
                  <a:cs typeface="AL-Mateen" pitchFamily="2" charset="-78"/>
                </a:rPr>
                <a:t>غير إيجابي</a:t>
              </a:r>
              <a:endParaRPr lang="ar-SA" b="1" dirty="0">
                <a:solidFill>
                  <a:srgbClr val="2E7174"/>
                </a:solidFill>
                <a:latin typeface="Traditional Arabic" pitchFamily="18" charset="-78"/>
                <a:cs typeface="AL-Mateen" pitchFamily="2" charset="-78"/>
              </a:endParaRPr>
            </a:p>
          </p:txBody>
        </p:sp>
      </p:grpSp>
      <p:sp>
        <p:nvSpPr>
          <p:cNvPr id="24580" name="Rectangle 24"/>
          <p:cNvSpPr>
            <a:spLocks noChangeArrowheads="1"/>
          </p:cNvSpPr>
          <p:nvPr/>
        </p:nvSpPr>
        <p:spPr bwMode="auto">
          <a:xfrm>
            <a:off x="2057400" y="484882"/>
            <a:ext cx="63690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200" b="1" dirty="0">
                <a:solidFill>
                  <a:srgbClr val="0066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                                        اشكال سلالم التقدير </a:t>
            </a:r>
          </a:p>
          <a:p>
            <a:pPr algn="r" rtl="1" eaLnBrk="0" hangingPunct="0"/>
            <a:r>
              <a:rPr lang="ar-SA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سلم التقدير </a:t>
            </a:r>
            <a:r>
              <a:rPr lang="ar-SA" sz="3200" b="1" dirty="0" err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العددي </a:t>
            </a:r>
            <a:r>
              <a:rPr lang="ar-SA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: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ويدرج فيه وجود الصفة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رقمياً .</a:t>
            </a:r>
            <a:endParaRPr lang="en-US" sz="28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rtl="1" eaLnBrk="0" hangingPunct="0"/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مثل </a:t>
            </a: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: يستخدم لغة عربية سليمة في كتابة </a:t>
            </a:r>
            <a:r>
              <a:rPr lang="ar-SA" sz="28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تقريره .</a:t>
            </a:r>
            <a:endParaRPr lang="ar-SA" sz="28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rtl="1" eaLnBrk="0" hangingPunct="0"/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  <a:p>
            <a:pPr rtl="1" eaLnBrk="0" hangingPunct="0"/>
            <a:endParaRPr lang="ar-SA" sz="2800" b="1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 rtl="1" eaLnBrk="0" hangingPunct="0"/>
            <a:r>
              <a:rPr lang="ar-SA" sz="2800" b="1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             مفتاح السلم    </a:t>
            </a:r>
            <a:endParaRPr lang="en-US" sz="2800" b="1" dirty="0">
              <a:solidFill>
                <a:srgbClr val="C00000"/>
              </a:solidFill>
              <a:latin typeface="Traditional Arabic" pitchFamily="18" charset="-78"/>
              <a:cs typeface="AL-Mateen" pitchFamily="2" charset="-78"/>
            </a:endParaRPr>
          </a:p>
          <a:p>
            <a:pPr eaLnBrk="0" hangingPunct="0"/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24581" name="Rectangle 35"/>
          <p:cNvSpPr>
            <a:spLocks noChangeArrowheads="1"/>
          </p:cNvSpPr>
          <p:nvPr/>
        </p:nvSpPr>
        <p:spPr bwMode="auto">
          <a:xfrm>
            <a:off x="228600" y="3048000"/>
            <a:ext cx="822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0" hangingPunct="0"/>
            <a:r>
              <a:rPr lang="ar-SA" sz="3200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سلم التقدير الوصفي المختصر: </a:t>
            </a:r>
            <a:r>
              <a:rPr lang="ar-SA" sz="2800" b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ويدرج فيه وجود الصفة لفظياً وبصورة مختصرة. </a:t>
            </a:r>
            <a:endParaRPr lang="en-US" sz="2800" b="1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algn="r" rtl="1" eaLnBrk="0" hangingPunct="0"/>
            <a:r>
              <a:rPr lang="ar-SA" sz="2800" b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	        مثل : يظهر إيجابية في التعامل مع زملائه :</a:t>
            </a:r>
            <a:endParaRPr lang="en-US" sz="2800" b="1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r" eaLnBrk="0" hangingPunct="0"/>
            <a:endParaRPr lang="en-US" sz="2800" b="1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24582" name="Rectangle 40"/>
          <p:cNvSpPr>
            <a:spLocks noChangeArrowheads="1"/>
          </p:cNvSpPr>
          <p:nvPr/>
        </p:nvSpPr>
        <p:spPr bwMode="auto">
          <a:xfrm>
            <a:off x="0" y="11113"/>
            <a:ext cx="11509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 sz="140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Traditional Arabic" pitchFamily="18" charset="-78"/>
            </a:endParaRPr>
          </a:p>
          <a:p>
            <a:pPr rtl="1" eaLnBrk="0" hangingPunct="0"/>
            <a:r>
              <a:rPr lang="ar-SA" sz="140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</a:t>
            </a:r>
            <a:endParaRPr lang="en-US" sz="90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eaLnBrk="0" hangingPunct="0"/>
            <a:endParaRPr lang="en-US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flipH="1">
            <a:off x="8534400" y="4495800"/>
            <a:ext cx="158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3505200" y="4572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>
            <a:stCxn id="24587" idx="1"/>
          </p:cNvCxnSpPr>
          <p:nvPr/>
        </p:nvCxnSpPr>
        <p:spPr>
          <a:xfrm>
            <a:off x="1752600" y="4495800"/>
            <a:ext cx="0" cy="496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>
            <a:off x="5867400" y="4495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043608" y="1196752"/>
          <a:ext cx="6807590" cy="1940560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2098430"/>
                <a:gridCol w="1569720"/>
                <a:gridCol w="1569720"/>
                <a:gridCol w="1569720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مؤشرات الأداء</a:t>
                      </a:r>
                      <a:endParaRPr lang="ar-SA" sz="2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مستويات الاداء </a:t>
                      </a:r>
                      <a:endParaRPr lang="ar-SA" sz="2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عنصر نائب للمحتوى 3"/>
          <p:cNvGraphicFramePr>
            <a:graphicFrameLocks/>
          </p:cNvGraphicFramePr>
          <p:nvPr/>
        </p:nvGraphicFramePr>
        <p:xfrm>
          <a:off x="1043608" y="3429000"/>
          <a:ext cx="6807590" cy="1940560"/>
        </p:xfrm>
        <a:graphic>
          <a:graphicData uri="http://schemas.openxmlformats.org/drawingml/2006/table">
            <a:tbl>
              <a:tblPr rtl="1" firstRow="1" bandRow="1">
                <a:tableStyleId>{284E427A-3D55-4303-BF80-6455036E1DE7}</a:tableStyleId>
              </a:tblPr>
              <a:tblGrid>
                <a:gridCol w="2098430"/>
                <a:gridCol w="1569720"/>
                <a:gridCol w="1569720"/>
                <a:gridCol w="1569720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مؤشرات الأداء</a:t>
                      </a:r>
                      <a:endParaRPr lang="ar-SA" sz="2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مستويات الاداء </a:t>
                      </a:r>
                      <a:endParaRPr lang="ar-SA" sz="240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مقبول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جيد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متقدم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81000" y="1752600"/>
          <a:ext cx="8229600" cy="4132263"/>
        </p:xfrm>
        <a:graphic>
          <a:graphicData uri="http://schemas.openxmlformats.org/drawingml/2006/table">
            <a:tbl>
              <a:tblPr rtl="1"/>
              <a:tblGrid>
                <a:gridCol w="4144962"/>
                <a:gridCol w="1570038"/>
                <a:gridCol w="1196975"/>
                <a:gridCol w="1317625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معايير الأداء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مستوى متقدم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مستوى جيد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مستوى مقبول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صممت سلم تقدير ، حسب الخطوات التي تدربت عليها.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أعطت  أمثلة واقعية حسب الفعالية المطلوبة.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قدمت الأدلة والأسباب الداعمة لآرائها.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تندمج بسرعة في المهمة المطلوبة منها.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تطرح أفكارها بطريقة منظمة ومرتبة.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تحسن الإصغاء للآخرين.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تتواصل مع زميلاتها بلغة سليمة وبسيطة.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تشارك أفراد الفريق بطريقة فاعلة ونشطة.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L-Mateen" pitchFamily="2" charset="-78"/>
                        </a:rPr>
                        <a:t>تحترم آراء زميلاتها  وتقبلها.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L-Mateen" pitchFamily="2" charset="-7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C6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842954" y="715343"/>
            <a:ext cx="74222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L-Mateen" pitchFamily="2" charset="-78"/>
              </a:rPr>
              <a:t>سلم تقدير لتقويم أداء المتدربات أثناء النشاط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39552" y="1103313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endParaRPr lang="ar-SA" sz="2800" b="1" dirty="0">
              <a:solidFill>
                <a:srgbClr val="C0000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endParaRPr lang="en-US" sz="2800" b="1" dirty="0"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اخت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اري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 فعالية </a:t>
            </a:r>
            <a:r>
              <a:rPr lang="ar-SA" sz="2600" b="1" dirty="0" err="1">
                <a:latin typeface="Traditional Arabic" pitchFamily="18" charset="-78"/>
                <a:cs typeface="AL-Mohanad" pitchFamily="2" charset="-78"/>
              </a:rPr>
              <a:t>،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مثل </a:t>
            </a:r>
            <a:r>
              <a:rPr lang="ar-SA" sz="2600" b="1" dirty="0" err="1">
                <a:latin typeface="Traditional Arabic" pitchFamily="18" charset="-78"/>
                <a:cs typeface="AL-Mohanad" pitchFamily="2" charset="-78"/>
              </a:rPr>
              <a:t>(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كتابة رسالة لتنشر في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جريدة ،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أ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و 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تصميم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مطوية ،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 أو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ملصق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.....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إلخ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)  عن موضوع ما </a:t>
            </a:r>
            <a:r>
              <a:rPr lang="ar-SA" sz="2600" b="1" dirty="0" err="1">
                <a:latin typeface="Traditional Arabic" pitchFamily="18" charset="-78"/>
                <a:cs typeface="AL-Mohanad" pitchFamily="2" charset="-78"/>
              </a:rPr>
              <a:t>،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مثل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(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السمنة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, حل مشكلات السير في العاصمة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الرياض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، مضار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المخدرات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، حلول للهجرة من البادية والريف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للمدينة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، خدمات الرعاية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الصحية ....</a:t>
            </a:r>
            <a:r>
              <a:rPr lang="ar-SA" sz="2600" b="1" dirty="0" err="1">
                <a:latin typeface="Traditional Arabic" pitchFamily="18" charset="-78"/>
                <a:cs typeface="AL-Mohanad" pitchFamily="2" charset="-78"/>
              </a:rPr>
              <a:t>..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 إ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لخ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) 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، ثم صمم</a:t>
            </a:r>
            <a:r>
              <a:rPr lang="ar-SA" sz="2600" b="1" dirty="0">
                <a:latin typeface="Traditional Arabic" pitchFamily="18" charset="-78"/>
                <a:cs typeface="AL-Mohanad" pitchFamily="2" charset="-78"/>
              </a:rPr>
              <a:t>ي</a:t>
            </a:r>
            <a:r>
              <a:rPr lang="ar-JO" sz="2600" b="1" dirty="0">
                <a:latin typeface="Traditional Arabic" pitchFamily="18" charset="-78"/>
                <a:cs typeface="AL-Mohanad" pitchFamily="2" charset="-78"/>
              </a:rPr>
              <a:t> سلم تقدير عددي لتقويم </a:t>
            </a:r>
            <a:r>
              <a:rPr lang="ar-JO" sz="2600" b="1" dirty="0" err="1">
                <a:latin typeface="Traditional Arabic" pitchFamily="18" charset="-78"/>
                <a:cs typeface="AL-Mohanad" pitchFamily="2" charset="-78"/>
              </a:rPr>
              <a:t>الفعالية .</a:t>
            </a:r>
            <a:endParaRPr lang="ar-SA" sz="2600" b="1" dirty="0">
              <a:latin typeface="Traditional Arabic" pitchFamily="18" charset="-78"/>
              <a:cs typeface="AL-Mohanad" pitchFamily="2" charset="-78"/>
            </a:endParaRPr>
          </a:p>
          <a:p>
            <a:pPr algn="r" rtl="1"/>
            <a:endParaRPr lang="en-US" sz="11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آ</a:t>
            </a:r>
            <a:r>
              <a:rPr lang="ar-JO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خذ</a:t>
            </a:r>
            <a:r>
              <a:rPr lang="ar-SA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ة </a:t>
            </a:r>
            <a:r>
              <a:rPr lang="ar-JO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بعين الاعتبار ال</a:t>
            </a:r>
            <a:r>
              <a:rPr lang="ar-SA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أ</a:t>
            </a:r>
            <a:r>
              <a:rPr lang="ar-JO" sz="2600" b="1" dirty="0" err="1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مور</a:t>
            </a:r>
            <a:r>
              <a:rPr lang="ar-JO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 err="1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الآتية :</a:t>
            </a:r>
            <a:r>
              <a:rPr lang="ar-JO" sz="2600" b="1" dirty="0">
                <a:solidFill>
                  <a:srgbClr val="00660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600" b="1" dirty="0">
              <a:solidFill>
                <a:srgbClr val="00660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1-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ارتباط الموضوع المطروح بأهداف المنهاج للصف المراد </a:t>
            </a:r>
            <a:r>
              <a:rPr lang="ar-JO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تقويمه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2-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دمج التكنولوجيا لتحقيق الهدف كالرجوع إلى الإنترنت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</a:t>
            </a:r>
            <a:r>
              <a:rPr lang="ar-JO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أو استخدام برمجيات </a:t>
            </a:r>
            <a:r>
              <a:rPr lang="ar-JO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معينة ...</a:t>
            </a:r>
            <a:r>
              <a:rPr lang="ar-JO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إلخ</a:t>
            </a:r>
            <a:r>
              <a:rPr lang="ar-JO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ar-SA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3- عرض التصميم على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المجموعات.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     </a:t>
            </a:r>
          </a:p>
          <a:p>
            <a:pPr algn="r" rtl="1"/>
            <a:endParaRPr lang="en-US" sz="28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676400" y="6096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3600" b="1" dirty="0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نشاط </a:t>
            </a:r>
            <a:r>
              <a:rPr lang="ar-SA" sz="3600" b="1" dirty="0" smtClean="0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 4-1 </a:t>
            </a:r>
            <a:r>
              <a:rPr lang="ar-JO" sz="3600" b="1" dirty="0" smtClean="0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سلم </a:t>
            </a:r>
            <a:r>
              <a:rPr lang="ar-JO" sz="3600" b="1" dirty="0">
                <a:solidFill>
                  <a:srgbClr val="660033"/>
                </a:solidFill>
                <a:latin typeface="Traditional Arabic" pitchFamily="18" charset="-78"/>
                <a:cs typeface="AL-Mateen" pitchFamily="2" charset="-78"/>
              </a:rPr>
              <a:t>التقدير العددي </a:t>
            </a:r>
            <a:endParaRPr lang="ar-SA" b="1" dirty="0">
              <a:solidFill>
                <a:srgbClr val="660033"/>
              </a:solidFill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مستطيل 2"/>
          <p:cNvSpPr>
            <a:spLocks noChangeArrowheads="1"/>
          </p:cNvSpPr>
          <p:nvPr/>
        </p:nvSpPr>
        <p:spPr bwMode="auto">
          <a:xfrm>
            <a:off x="304800" y="9144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0" hangingPunct="0">
              <a:tabLst>
                <a:tab pos="914400" algn="l"/>
              </a:tabLst>
            </a:pPr>
            <a:r>
              <a:rPr lang="ar-SA" sz="4000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2- سلم التقدير اللفظي / قواعد التصحيح </a:t>
            </a:r>
            <a:r>
              <a:rPr lang="en-US" sz="4000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Rubric</a:t>
            </a:r>
            <a:endParaRPr lang="ar-JO" sz="4000" b="1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  <p:pic>
        <p:nvPicPr>
          <p:cNvPr id="5" name="Picture 4" descr="http://www.sst5.com/images/d8a8d988d8b1d8b5d8a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343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 descr="http://t1.gstatic.com/images?q=tbn:ANd9GcToEQrxGdf69UHPEkZJTJ8NVDzVafH1N72adF-QJEa1OIPJtFv_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2076450"/>
            <a:ext cx="571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1270" name="Picture 8" descr="http://t1.gstatic.com/images?q=tbn:ANd9GcToEQrxGdf69UHPEkZJTJ8NVDzVafH1N72adF-QJEa1OIPJtFv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750024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2362200" y="838200"/>
            <a:ext cx="518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  <a:cs typeface="PT Bold Heading" pitchFamily="2" charset="-78"/>
              </a:rPr>
              <a:t>استراتجيات التقويم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95536" y="1610320"/>
            <a:ext cx="806489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 eaLnBrk="0" hangingPunct="0">
              <a:tabLst>
                <a:tab pos="914400" algn="l"/>
              </a:tabLst>
            </a:pPr>
            <a:endParaRPr lang="en-US" sz="2800" dirty="0"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algn="r" rtl="1">
              <a:tabLst>
                <a:tab pos="914400" algn="l"/>
              </a:tabLst>
            </a:pP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أداة تظهر سلسلة من الصفات المختصرة التي تبين أداء الطالب في مستويات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مختلفة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فهو  يشبه سلم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التقدير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ولكنه أكثر تفصيلاً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منه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مما يجعله أكثر مساعدة للطالب في تحديد خطواته اللاحقة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للتحسن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ويجب أن يوفر مؤشرات واضحة للعمل الجيد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المطلوب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.ويستخدم سلم التقدير اللفظي لتقويم خطوات العمل و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المنتج 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مما يوفر تقويماً تكوينياً لأجل التغذية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الراجعة 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إضافة إلى التقويم الختامي لمهمة ما، مثل المقال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والمشروع .</a:t>
            </a:r>
            <a:r>
              <a:rPr lang="ar-SA" sz="2600" b="1" dirty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ويُعدّ من أكثر الأدوات موضوعية ودقة في تدريج السلوك أو الفعل كونه يتضمن أوصافاً لفظية واضحة ومحددة حول الأداء عند كل مستوى من مستوياته </a:t>
            </a:r>
            <a:r>
              <a:rPr lang="ar-SA" sz="2600" b="1" dirty="0" err="1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المختلفة </a:t>
            </a:r>
            <a:r>
              <a:rPr lang="ar-SA" sz="2600" b="1" dirty="0" err="1" smtClean="0"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.</a:t>
            </a:r>
            <a:endParaRPr lang="ar-SA" sz="2600" b="1" dirty="0" smtClean="0"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r" rtl="1">
              <a:tabLst>
                <a:tab pos="914400" algn="l"/>
              </a:tabLst>
            </a:pPr>
            <a:endParaRPr lang="ar-SA" sz="1200" b="1" dirty="0"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r" rtl="1">
              <a:tabLst>
                <a:tab pos="914400" algn="l"/>
              </a:tabLst>
            </a:pPr>
            <a:r>
              <a:rPr lang="ar-SA" sz="2600" b="1" dirty="0" smtClean="0">
                <a:solidFill>
                  <a:srgbClr val="660033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ar-SA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496" y="694437"/>
            <a:ext cx="8515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eaLnBrk="0" hangingPunct="0">
              <a:tabLst>
                <a:tab pos="914400" algn="l"/>
              </a:tabLst>
            </a:pPr>
            <a:r>
              <a:rPr lang="ar-SA" sz="3600" b="1" dirty="0" smtClean="0">
                <a:solidFill>
                  <a:srgbClr val="0066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3- سلم التقدير </a:t>
            </a:r>
            <a:r>
              <a:rPr lang="ar-SA" sz="3600" b="1" dirty="0" err="1" smtClean="0">
                <a:solidFill>
                  <a:srgbClr val="0066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اللفظي </a:t>
            </a:r>
            <a:r>
              <a:rPr lang="ar-SA" sz="3600" b="1" dirty="0" smtClean="0">
                <a:solidFill>
                  <a:srgbClr val="0066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/ قواعد التصحيح </a:t>
            </a:r>
            <a:r>
              <a:rPr lang="en-US" sz="3600" b="1" dirty="0" smtClean="0">
                <a:solidFill>
                  <a:srgbClr val="0066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Rubric</a:t>
            </a:r>
            <a:endParaRPr lang="ar-JO" sz="3600" b="1" dirty="0">
              <a:solidFill>
                <a:srgbClr val="00660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3"/>
          <p:cNvGraphicFramePr>
            <a:graphicFrameLocks/>
          </p:cNvGraphicFramePr>
          <p:nvPr/>
        </p:nvGraphicFramePr>
        <p:xfrm>
          <a:off x="755576" y="476672"/>
          <a:ext cx="7704856" cy="247904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375011"/>
                <a:gridCol w="1776615"/>
                <a:gridCol w="1776615"/>
                <a:gridCol w="1776615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مؤشرات الأداء</a:t>
                      </a:r>
                      <a:endParaRPr lang="ar-SA" sz="2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مستويات الاداء </a:t>
                      </a:r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متقدم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جيد 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مقبول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أعلى من مستوى الاتقان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مستوى الاتقان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أقل من مستوى الاتقان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عنصر نائب للمحتوى 3"/>
          <p:cNvGraphicFramePr>
            <a:graphicFrameLocks/>
          </p:cNvGraphicFramePr>
          <p:nvPr/>
        </p:nvGraphicFramePr>
        <p:xfrm>
          <a:off x="755576" y="3356992"/>
          <a:ext cx="7704855" cy="28448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929987"/>
                <a:gridCol w="1443717"/>
                <a:gridCol w="1443717"/>
                <a:gridCol w="1443717"/>
                <a:gridCol w="1443717"/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مؤشرات الأداء</a:t>
                      </a:r>
                      <a:endParaRPr lang="ar-SA" sz="2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مستويات الاداء </a:t>
                      </a:r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خبير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مؤهل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مبتدئ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ضعيف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أعلى من مستوى الاتقان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/>
                        <a:t>مستوى الاتقان</a:t>
                      </a:r>
                    </a:p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حركة نحو الاتقان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أقل من مستوى الاتقان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1219201"/>
          <a:ext cx="8519865" cy="5244069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06369"/>
                <a:gridCol w="1331371"/>
                <a:gridCol w="1609377"/>
                <a:gridCol w="1836374"/>
                <a:gridCol w="1836374"/>
              </a:tblGrid>
              <a:tr h="3558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المعيار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0" dirty="0">
                          <a:cs typeface="AL-Mateen" pitchFamily="2" charset="-78"/>
                        </a:rPr>
                        <a:t>ضعيف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0" dirty="0">
                          <a:cs typeface="AL-Mateen" pitchFamily="2" charset="-78"/>
                        </a:rPr>
                        <a:t>مبتدئ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0" dirty="0">
                          <a:cs typeface="AL-Mateen" pitchFamily="2" charset="-78"/>
                        </a:rPr>
                        <a:t>مؤهل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0" dirty="0">
                          <a:cs typeface="AL-Mateen" pitchFamily="2" charset="-78"/>
                        </a:rPr>
                        <a:t>خبير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951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طريقة العمل 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0" dirty="0">
                          <a:cs typeface="AL-Mateen" pitchFamily="2" charset="-78"/>
                        </a:rPr>
                        <a:t>لا يستطيع تحديد العمل </a:t>
                      </a:r>
                      <a:r>
                        <a:rPr lang="ar-SA" sz="1600" b="0" dirty="0" smtClean="0">
                          <a:cs typeface="AL-Mateen" pitchFamily="2" charset="-78"/>
                        </a:rPr>
                        <a:t>المطلوب.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يجد صعوبة في فهم المطلوب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، ويحتاج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لمزيد من الشرح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يحتاج للإشراف في بعض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الأحيان 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يستطيع العمل بمفرده ولا يحتاج للمراقبة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والإشراف.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951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تحديد وتحليل المشكلة 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0" dirty="0">
                          <a:cs typeface="AL-Mateen" pitchFamily="2" charset="-78"/>
                        </a:rPr>
                        <a:t>لا يستطيع تحديد المشكلة أو المهام.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يجد صعوبة في تحديد المشكلة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والمهام،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وينحاز لوجهة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نظره.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يحدد المشكلة والمهام المطلوبة , ويحللها 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يحدد المشكلة بوضوح وكذلك المهام , ويحللها .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253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الاتصال والتواصل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0" dirty="0">
                          <a:cs typeface="AL-Mateen" pitchFamily="2" charset="-78"/>
                        </a:rPr>
                        <a:t>لا يستطيع الاتصال مع </a:t>
                      </a:r>
                      <a:r>
                        <a:rPr lang="ar-SA" sz="1600" b="0" dirty="0" smtClean="0">
                          <a:cs typeface="AL-Mateen" pitchFamily="2" charset="-78"/>
                        </a:rPr>
                        <a:t>الآخرين، </a:t>
                      </a:r>
                      <a:r>
                        <a:rPr lang="ar-SA" sz="1600" b="0" dirty="0">
                          <a:cs typeface="AL-Mateen" pitchFamily="2" charset="-78"/>
                        </a:rPr>
                        <a:t>ولا يستطيع إيصال أفكاره </a:t>
                      </a:r>
                      <a:r>
                        <a:rPr lang="ar-SA" sz="1600" b="0" dirty="0" smtClean="0">
                          <a:cs typeface="AL-Mateen" pitchFamily="2" charset="-78"/>
                        </a:rPr>
                        <a:t>إليهم.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يحاول المشاركة مع الآخرين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بآرائه،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ولكن طريقة عرضه وتقديمه غير واضحة 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يتواصل مع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الآخرين،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وطريقة التقديم والعرض واضحة وممتعة ومترابطة.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يتواصل مع الآخرين بفعالية وطريقة التقديم والعرض مميزة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منظمة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ومرتبة،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ويستخدم مصادر مختلفة أثناء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العرض.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023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جمع البيانات وتحليلها 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0" dirty="0">
                          <a:cs typeface="AL-Mateen" pitchFamily="2" charset="-78"/>
                        </a:rPr>
                        <a:t>لا يستطيع جمع </a:t>
                      </a:r>
                      <a:r>
                        <a:rPr lang="ar-SA" sz="1600" b="0" dirty="0" smtClean="0">
                          <a:cs typeface="AL-Mateen" pitchFamily="2" charset="-78"/>
                        </a:rPr>
                        <a:t>البيانات.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يستطيع جمع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البيانات،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ولكنها غير مناسبة وغير دقيقة وغير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مرتبة.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يجمع البيانات الخام وينظمها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ويترجمها،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حسب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المطلوب.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يجمع البيانات الصحيحة وينظمها ببراعة ويترجمها بدقة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،حسب المطلوب.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0602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SA" sz="2000" b="0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اتخاذ القرار 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0" dirty="0">
                          <a:cs typeface="AL-Mateen" pitchFamily="2" charset="-78"/>
                        </a:rPr>
                        <a:t>لا يتخذ </a:t>
                      </a:r>
                      <a:r>
                        <a:rPr lang="ar-SA" sz="1600" b="0" dirty="0" smtClean="0">
                          <a:cs typeface="AL-Mateen" pitchFamily="2" charset="-78"/>
                        </a:rPr>
                        <a:t>قرارات.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يتخذ قرارات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،ولكنها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غير متعلقة بالبيانات التي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جمعها.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يتخذ قرارات مناسبة للبيانات ويحاول وضع الحلول وتطويرها معتمداً على البيانات التي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جمعها.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يتخذ قرارات باستقلالية تامة ويضع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الحلول، </a:t>
                      </a:r>
                      <a:r>
                        <a:rPr lang="ar-S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ومن ثم يعمل وبصورة مستمرة على 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تطويرها.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ateen" pitchFamily="2" charset="-78"/>
                      </a:endParaRPr>
                    </a:p>
                  </a:txBody>
                  <a:tcPr marL="67182" marR="671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0766" name="Rectangle 1"/>
          <p:cNvSpPr>
            <a:spLocks noChangeArrowheads="1"/>
          </p:cNvSpPr>
          <p:nvPr/>
        </p:nvSpPr>
        <p:spPr bwMode="auto">
          <a:xfrm>
            <a:off x="1066800" y="533400"/>
            <a:ext cx="721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0" hangingPunct="0">
              <a:tabLst>
                <a:tab pos="1452563" algn="l"/>
                <a:tab pos="3060700" algn="ctr"/>
              </a:tabLst>
            </a:pPr>
            <a:r>
              <a:rPr lang="ar-SA" sz="3200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مثال : 	سلم تقدير لفظي لتقويم مهارة الطلبة في حل المشكلات</a:t>
            </a:r>
            <a:endParaRPr lang="en-US" sz="3200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83568" y="558254"/>
            <a:ext cx="7776864" cy="546303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1" eaLnBrk="0" hangingPunct="0">
              <a:tabLst>
                <a:tab pos="914400" algn="l"/>
              </a:tabLst>
            </a:pPr>
            <a:r>
              <a:rPr lang="ar-SA" sz="3100" b="1" u="sng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يتشابه</a:t>
            </a:r>
            <a:r>
              <a:rPr lang="ar-SA" sz="3100" b="1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سلم التقدير العددي مع سلم التقدير اللفظي في الأمور </a:t>
            </a:r>
            <a:r>
              <a:rPr lang="ar-SA" sz="3100" b="1" dirty="0" err="1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الآتية :</a:t>
            </a:r>
            <a:r>
              <a:rPr lang="ar-SA" sz="3100" b="1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 </a:t>
            </a:r>
          </a:p>
          <a:p>
            <a:pPr algn="justLow" rtl="1" eaLnBrk="0" hangingPunct="0">
              <a:tabLst>
                <a:tab pos="914400" algn="l"/>
              </a:tabLst>
            </a:pPr>
            <a:endParaRPr lang="en-US" sz="1400" dirty="0">
              <a:latin typeface="Traditional Arabic" pitchFamily="18" charset="-78"/>
              <a:cs typeface="AL-Mateen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كلاهما يعتمد على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معايير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/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مؤشرات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يسمحان بإصدار حكم حول نوعية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العمل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عادة  يحتويان على( 3-5) مستويات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أداء .</a:t>
            </a:r>
            <a:endParaRPr lang="ar-SA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endParaRPr lang="en-US" sz="1600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justLow" rtl="1" eaLnBrk="0" hangingPunct="0">
              <a:tabLst>
                <a:tab pos="914400" algn="l"/>
              </a:tabLst>
            </a:pPr>
            <a:r>
              <a:rPr lang="ar-SA" sz="3200" b="1" u="sng" dirty="0">
                <a:solidFill>
                  <a:srgbClr val="006600"/>
                </a:solidFill>
                <a:latin typeface="Traditional Arabic" pitchFamily="18" charset="-78"/>
                <a:cs typeface="AL-Mateen" pitchFamily="2" charset="-78"/>
              </a:rPr>
              <a:t>ويختلف</a:t>
            </a:r>
            <a:r>
              <a:rPr lang="ar-SA" sz="3200" b="1" dirty="0">
                <a:solidFill>
                  <a:srgbClr val="006600"/>
                </a:solidFill>
                <a:latin typeface="Traditional Arabic" pitchFamily="18" charset="-78"/>
                <a:cs typeface="AL-Mateen" pitchFamily="2" charset="-78"/>
              </a:rPr>
              <a:t> سلم التقدير العددي عن سلم التقدير اللفظي بما </a:t>
            </a:r>
            <a:r>
              <a:rPr lang="ar-SA" sz="3200" b="1" dirty="0" err="1">
                <a:solidFill>
                  <a:srgbClr val="006600"/>
                </a:solidFill>
                <a:latin typeface="Traditional Arabic" pitchFamily="18" charset="-78"/>
                <a:cs typeface="AL-Mateen" pitchFamily="2" charset="-78"/>
              </a:rPr>
              <a:t>يأتي :</a:t>
            </a:r>
            <a:endParaRPr lang="ar-SA" sz="3200" b="1" dirty="0">
              <a:solidFill>
                <a:srgbClr val="006600"/>
              </a:solidFill>
              <a:latin typeface="Traditional Arabic" pitchFamily="18" charset="-78"/>
              <a:cs typeface="AL-Mateen" pitchFamily="2" charset="-78"/>
            </a:endParaRPr>
          </a:p>
          <a:p>
            <a:pPr algn="justLow" rtl="1" eaLnBrk="0" hangingPunct="0">
              <a:tabLst>
                <a:tab pos="914400" algn="l"/>
              </a:tabLst>
            </a:pPr>
            <a:endParaRPr lang="en-US" sz="1600" dirty="0">
              <a:solidFill>
                <a:srgbClr val="0020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800" b="1" dirty="0">
                <a:solidFill>
                  <a:srgbClr val="002060"/>
                </a:solidFill>
                <a:latin typeface="Traditional Arabic" pitchFamily="18" charset="-78"/>
                <a:cs typeface="AL-Mateen" pitchFamily="2" charset="-78"/>
              </a:rPr>
              <a:t>لا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يصف سلم التقدير العددي كيف يبدو الأداء في كل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مستوى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لا يعطي سلم التقدير العددي الطلبة فكرة دقيقة حول شكل أعلى مستوى أداء، والذي قد يطمح الطالب للوصول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إليه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justLow" rtl="1" eaLnBrk="0" hangingPunct="0">
              <a:buFontTx/>
              <a:buChar char="•"/>
              <a:tabLst>
                <a:tab pos="914400" algn="l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لا يعطي سلم التقدير العددي المعلمين  فكرة دقيقة حول شكل الأداء في كل مستوى بما يساعد المعلم على العدالة في التصحيح لجميع طلبة الصف والتوافق بينه وبين باقي المعلمين في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المدرسة 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ar-JO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683568" y="1001053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 eaLnBrk="0" hangingPunct="0"/>
            <a:r>
              <a:rPr lang="ar-JO" sz="40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نشاط 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4-2</a:t>
            </a:r>
            <a:r>
              <a:rPr lang="ar-JO" sz="4000" b="1" dirty="0" smtClean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:  </a:t>
            </a:r>
            <a:r>
              <a:rPr lang="ar-JO" sz="40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سلم التقدير اللفظي</a:t>
            </a:r>
          </a:p>
          <a:p>
            <a:pPr algn="ctr" rtl="1" eaLnBrk="0" hangingPunct="0"/>
            <a:endParaRPr lang="ar-JO" sz="4000" b="1" dirty="0">
              <a:solidFill>
                <a:srgbClr val="FFFF0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algn="ctr" rtl="1" eaLnBrk="0" hangingPunct="0"/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تصميم سلالم تقدير لفظية لأغراض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متنوعة .</a:t>
            </a:r>
            <a:endParaRPr lang="ar-SA" sz="32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ctr" rtl="1" eaLnBrk="0" hangingPunct="0"/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يرجى من كل مجموعة مناقشة ورقة العمل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المخصصة ل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ها تمهيداً لعرضها ضمن الوقت المخصص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</a:t>
            </a:r>
            <a:r>
              <a:rPr lang="ar-SA" sz="32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.</a:t>
            </a:r>
            <a:endParaRPr lang="ar-JO" sz="32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algn="ctr" rtl="1" eaLnBrk="0" hangingPunct="0"/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                       </a:t>
            </a:r>
            <a:r>
              <a:rPr lang="ar-SA" sz="3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      </a:t>
            </a:r>
          </a:p>
          <a:p>
            <a:pPr rtl="1" eaLnBrk="0" hangingPunct="0"/>
            <a:r>
              <a:rPr lang="ar-SA" sz="3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 </a:t>
            </a:r>
            <a:endParaRPr lang="ar-JO" sz="36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  <a:p>
            <a:pPr algn="ctr" rtl="1" eaLnBrk="0" hangingPunct="0"/>
            <a:r>
              <a:rPr lang="ar-JO" sz="4000" b="1" dirty="0">
                <a:solidFill>
                  <a:srgbClr val="FFFF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</a:t>
            </a:r>
            <a:endParaRPr lang="ar-JO" sz="4000" dirty="0">
              <a:solidFill>
                <a:srgbClr val="FFFF00"/>
              </a:solidFill>
              <a:ea typeface="Times New Roman" pitchFamily="18" charset="0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07504" y="188640"/>
            <a:ext cx="8928992" cy="6514337"/>
            <a:chOff x="107504" y="188640"/>
            <a:chExt cx="8928992" cy="65143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88640"/>
              <a:ext cx="8927976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496" y="6165303"/>
              <a:ext cx="8928000" cy="53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4837"/>
            <a:ext cx="8856984" cy="620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248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مستطيل 1"/>
          <p:cNvSpPr>
            <a:spLocks noChangeArrowheads="1"/>
          </p:cNvSpPr>
          <p:nvPr/>
        </p:nvSpPr>
        <p:spPr bwMode="auto">
          <a:xfrm>
            <a:off x="717550" y="609600"/>
            <a:ext cx="74295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0" hangingPunct="0">
              <a:lnSpc>
                <a:spcPct val="150000"/>
              </a:lnSpc>
            </a:pPr>
            <a:r>
              <a:rPr lang="ar-SA" sz="4000" b="1"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4- سجل وصف سير التعلم </a:t>
            </a:r>
            <a:r>
              <a:rPr lang="en-US" sz="4000" b="1"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Learning Log </a:t>
            </a:r>
            <a:endParaRPr lang="ar-SA" sz="3200" b="1"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  <p:sp>
        <p:nvSpPr>
          <p:cNvPr id="52227" name="AutoShape 4" descr="data:image/jpeg;base64,/9j/4AAQSkZJRgABAQAAAQABAAD/2wCEAAkGBxIQEBUQEhIUFBUQDw8PDxAVFBQWFA8QFBQWFhQUFBQYHCggGBolHBQUITEhJSkrLi4uFx8zODMsNygtLisBCgoKDg0OGhAQGywkHyQsLCwsLSwsLCwsLCwsLCwsLCwsLCwsLCwsLCwsLCwsLCwsLCwsLCwsLCwsLCwsLCwsLP/AABEIALcBEwMBEQACEQEDEQH/xAAcAAACAgMBAQAAAAAAAAAAAAAAAQQFAgYHAwj/xAA5EAABAwIDBQYEBQQCAwAAAAABAAIDBBEFBiESMUFRYRMiMnGRoQdCUoEzQ2Kx0RRywfAj4RWC8f/EABsBAQADAQEBAQAAAAAAAAAAAAABAgMEBQYH/8QALREBAAICAgIBAwQCAgIDAAAAAAECAxEEMRIhQQUTMiJRYXFCkYGhsfAUI1L/2gAMAwEAAhEDEQA/ANYzFhLmvJ2dL8ly+Vo7bTES1eekF1pExKutIclKRuUo28xM9iQjSVDipG9NQe1jTYtycR5GyrbFWfhaLzCVUVZmFnuLvMrOcPzC8ZP3QZcNY5RrJVb9MoM2DclMZ5juFZxR8IUtFI1axlrKk4ph49o5u+60iYlSYmGba1wU6QkR4kVAkx4mgmU2LlurXkeRKjxj9lvKV9h+c6mLdJfzVPt/snzlteF/FGRthI2/UFV1eFtxLb8K+JNPJYOdY9U85+TUNposfglF2vHqrReJRNViyVrtxBV1dM0AgEAiSQCAREkgCgSmAIBArIEiQg17FMAjlB0C01EqbaBj+Qt5YFnOL9lvNz/E8CmhJu0qmphO4lTyNG4ixU9oR5KUHcmjaK+nI3Ikm1D2lShNgxUjegsIcRa5RNYlO5SQ5ruSynDWfcLxkl5yUbXcFnOO1epW86z2hTYQ07kjJevZNKz0gTYU4blrHIj5UnFMdIr6ZzeBWsWiemcxMdsdkqUG2RwQezK1wQSI8RQWNFjz4zdj3N+6rNKyt5S27B/iRURWDiHj3VZpPwnyb7gnxQiks1+jiQLFR5WjtaIiW/0eICRodwO4q8SrqEwKUBAIEUSEAiCKkJAIBAIFZAkHmWq+1Xm+IHeFO0aVWI4FHKDdoU62NDx/4dtdcsHNU8E7c7xbKk8BNgSAo1pO1C8lps9tvsoNvN8bSmjaNJS8lCXgYnBB6R1bmoJ1Ni3NELGHEGuTUT2mJl7tcHblnbDWV4yTDdsu/DSWqi7eS0bSLtBGrhzss549tfpleM0T3Curfh/3nARuAbfvWNiuSubNin/7Ny0nHjyR+lo+KYJLAT3SWjjZdWHl48nyxvgtVVGy6mJbIQAYgYuNxQWeBSS9uwsFy1wd6JqR9B5bx58oZG6JzCBryPVJ38pq3qPcPJRpLJToCaAoSSnQE0gIEUCQCAQIoEiSsrKlZDTEhTtDFzAVIg1mFRyCxaD9lO0aabj2QIpb7LbfZNIc3xz4fzRElgNlWap21OppJYjZ7Sq6Sjh4KgYvgBUaTtHfTIl5gOagl0Nc5j2m19kh1udjuSZ0a27zl/4s0s3YwPHZCzWvc7cCOF1PlCNOlUdVDOy8bmPbu7tiFPqTpWYjlGlmBBZa++y4Mv03FefKPU/w6Kcq9fUtFxv4Ssdd0dj03FYTg5WH8LeUfy0+5iyflGmn1fw3DTZ7XM68P4WuPn6/Tlrpnfj/ADSUST4ZvOrHXXo0mt43Wdue0TWfaun+H1S3hf7KZrKIlaZbyzNTybbmFZza0LRES6zlt2t3Nso+5M/C3jpuEcoKttGmalAQBQ2SjSQpQECQJAIBAigSJ2LKUCykFkQxsiAQp2MSFOx4T0bXjUBTtDW8YydFMDdoTsc5zB8MiLujUTWBoeI4BUU51aSPJVmNJVoltoRZVGVgUG0/D/Bo6iZzXi9gLLO+LzjTSl/GdtkjyBFKJdneCbdFH2r1r6nckXrM+1YzL+J4edunmkFuAJ2T5t3LGc1qz+qF/t1nqWx4R8XqunIZW0/aAaGRg2Xem5a0zxLO1Jh0LL/xDw+tsGTtY8/lydx1/utfKFGzvjZINQHA/cJNa27jaYtMdKufAGb4yWHkNW+i5Z4dYndJmstozz/lG0Z0EkXjj22/U3X2VozZsX5xv+YRNKW/GXtAIH7gL8RxC3pyKZI9KTjtVLZQsG4K/pXcvdsVlCXoAgaAQFkCRIRAQIoEgEAgSChyzjrahgBPeAWOHL5epbZcU1n0vrrdiLqQXQBRBEIgiFYLZQ083wA71KNKjEMvxSjVo9EQ0bH/AIbxvuWiyTVO3OcZyHPCSWgkBVmptDy7XzUE+09pAOhUR6S3rBM6sbK4Hc9W8lZhuVDmCCbS4SfGUxMx09qzA6eoGrWm6xvxaWaVzzHbTsZ+Gcb+9Edk8FhODJT8Z2086W7VNMMZws/8MrnsHyOu5pHkVH3Zj8o0j7cT1LZsF+NQaRHX0zozuMjNW+ZC3rki3XtnNJh0fA800da3agnY+/y3AcPMFabVT6nD45NSLHg4aEfdZXwUv3C9clqo3YTReE7beR0d6rOKZMf4zuF/Ktu2VHibJCWbnN0LTvCvTN5zqY1Ktq69p1lqqSAQCBXQF0AgRQKyAQCBXQcCypjzmOGtnN915/xuO3vczjeO3aMBxllQwEHvAahdmPJF4/l4uTHNZW11szF0BqgLIAtRBbKnaC2VOwtlBi5oPBTtGkafD2P3tCCgxLJcEu9gRDUcU+GTd7NFGoS12fKVRTm7drRRNZjpO0ilxepg0N9Oap52r2nxiV/hucuDwpjLEo+3MNhpsaglG8a8CtP02Ru0T6R63L9LU32mNN+OiwvxaW9x6aRllqWJ/C5gd2lNI6J28FpIN/ss5xZadTtaLUt2VHjGO4YbEiriHyvHet0cFH3pr+UaT9uPiWwwfGWARO7anlilaPwyLtcejlrGWs9SzmkwmYFRVNY9uIdq1rpLO7FvhDeV1WazPv5WidRqem4/17maSMIt8w1CrOWY/KFvCJ6SYKxj/C4FXrkrbqVZrMdve60VF1AV0AgRQFkBZAIEgEHy9W07oZNNC0+q8fBl8o3D7b1lrqW45SzCWkOae8NHN5rp9x+qrwuVx/CfGenYcGxVlTGHNOvzDkV2Y8kXjcPJyU8ZWC1UCAQFkBZAbKIKylAsE2BTsNAFinaEeaha7eE2KTEcqxycAg1TEskEatVLY4laLzCgnwaWI7j9lhbHaOmsWrPYp6yWM6OPkVX7169p+3Wel1R5lkGjhdaV5VZ7UnDPwtocejf4m2WvnSynjaFDn2lgkpXPY1pfbSw1VbYaT7hP3LfLVcrY/V0rWyQiQNboWPaSwjl0XNq9Zafpl0nLnxPp6giKpb2LzYAnVjj58FrF/wB1Jq2aqwGKV3ascWlw0LToeuii2Cl52tGW1fSAWVlM6/4sfH6gFn9nJSd1ncftK8XpbuF7QVzJm3bv4tOhB8l0VnfbGYSrqQroBAkBZArIAoFdSON5rwMPBe0ajVfDcDl+M6l9Zivpz9kjoJNoaEHUc19Jjyb9unLirmo6FlTMJYRKw3H5jOa1ndJ86vns+Gaz42dZw3EGTxiRhvff0K7ceSLxuHm3pNZ1KWtFTQFkBsoHsoCyIFkNC6ILaUhqQICyI0xdEDvTZpEqMMY/eAiFHX5VjduCiaxK8WmGvVuWHM8KwvgiemkZdK10Eke9t/MLmtivXptF4t294KmI92Rn8eiiMto7JpE+224dLTmPYDG7Nt1guiuSJZTXSHieSKKpBOyGk8RorzESr7VFRgmMUkYjo6oPYDZrXgEtHK6mK6V9pmB4TjTiDUVbA3i0MBPqp0Nw/wDHWs4Os4bz9XmpNpwQO6BEoEgLKQWTQE0EoGkVMIcLL8vx3mJfSVlzrNuBFpMjRpxC+j4HL8o8ZdmHJr1LWcOrnU8lx4Se8F7tLp5XHjJXcdumZYx/sSJGG8b7bbeXUKYmcVvKOnz2TFvdbduo0lWyVgew3BAK7qWi0bhwWrNZ1L3DldAugNUBZA9lA9lECyAQF0NC6GgbqdoKyB7KkKyDB0QPBBEnw1juASdSe1NX5bY7cFlbFWV63mFBUYJLEbsusLYNdNYyRPZ0+KTRaOBVN2hOomF7QY6HaErWuRWarqCsDuK0iymkprwVZXTPRAyUCLkCugEBZToLZTQLKRp5C/Kn0SDX0ge0gjetsWSazuF4ly7M2DGF5IHdK+q4fKjJXU9u/Dl36lEwLFTTv2XeB2h/SvUpbfqXPzeLF48q9uoZYx7+mcATtQvt/wCt+KitpwT7/GXg5MflGvl0qGVrmhzSCCLg8wvRiYnpwzGp0zupCugYKB6oCyA2UDsiAgECugLogaoCykIhAWUgsg83xAoIVRhkbuAVZrErRbSrlwFt7tFlnOKF4uzho3sUeEwjcLCHa4q3tCVGVKHqEGSkJAbSBXUg1QJBqC/KX0REJsVONYa2ZhaRwXbxs847baVtO3KMZw50Ly0jyPRfWcfPGSu4ejhv5RqU/LOMbB7CQ912jHH5TyXbExaNS83ncWfzq6flTHv6dwhlN43eFx+Q/wAKMeScM+M/jP8A08bJTzjcduhNIIuNx1BXoRO3F/DJSkXQG0EQL9EBqgLIDZQFkSaICAJQLaQF0NFYogrKdg2U2CybCSQi0KEsdgKNJGz0QMNKDKykFlGgJoNSEXIMboNRX5U+hJQli9t1MToa1mbBBOw6ajcV6nC5c47Nsd5iXLqymLHFp0IK+pxXi0bh6VbRkq2fLOMiVv8ATynvAf8AG4/N0XTOskal4fN4s47edXSco5gLCKad2m6N54H6SVGHLOOfC/XxLzMuPzjyr38t6AXe5DAUjIIgIkXRBbSJF+iIGqAsgNlEnZAIBArogFyBIFYoDZQGyESaAQIlAroC6BaoAhAIBBp5X5TD6IKQKB5ysuFas6TDSc4YBtgyMHeG/qF7n07meM+MunHk8Zc9eC11xo5puOYPNfR1t8w77xGSrecAxUVcew7SWMa/rHMLa1Yy10+c5OCcF9x06Lk7MhdammPeGkbz8wHyk804+aaz9u//AA4c2Lf6qtx16LvcgseaJPZ80QNkIk0QESEQW0ESNroiBcoCyA2UBshEmEQECKDHaCJFzyQGqA2UBsoBAIBAkQSJK4UbGolflT6Ek2k02grIl4VEIIV6WmExLnGccB7N3asGl+8ORX0307meUeFnbgy6nTU4JnRPEjDsuaf9B6L2q206MuGuSvt0HC65tXEJWaPbbtGg6tdzHRXy44yV3Hb5rLitgvqenRcoZj7cdhKbStFmk/mgcfNX42eZ/Rfv/wAuTPi1+qvTaSV2uYtsIAHoUBr0QFuqA2QgaARIQCILaCA2uiA16IFbqiQGhAIBAIAogkSEHhPVxxi73tb5kBUtete5TFJnqFPWZvpY9zy88mi/uuS/1HBT53/TevFyT8aUtVnsnSKH7uP+FyW+qTP4VbRxIjuVPV5oqn75AwfpC578zkX+YhrXBjr1CrdiTybmZ9+PeKw3afc3lrrXUNzXyLqFkQESaIIolCrqUPaQRcELfFlms7haJ05ZmfBTTyEtHcdu/hfV8Hlxlrqe3fhy/EqvDMQfTSiVh6Obwe3iCvTpbxk5XGrlrqXQaWdsrG1MLiLkHQ2cxw4dCEz4vKPKvb520WxWmt+nSMq482pZsOsJWDvD6x9Q/wArfjZ/uR427hyZsXh7jpsC6mARIQCIIuHNAbXQoDXogWz1QPZCBoBEhAIgkSSARCNVYjDFrJIxvm4fss75aU/KYheuO1uoUlZnalZ4S6Q/pbp6lceT6nhr17/pvXiZJ79KWqz3K78KEN6uJPsuS/1TJP4V/wBtq8SkdypqzMVVJ4ptkfS2zf2XLflZ7flbX9N64ccdQqZJw43c5zz1JKwmIt3uV96/hgZbfKG9SVrXDPxXSJmPlCqsWjZ45R5Bbxx7T3J/wqqjM8Q8DC88ytq8WsNK4r2Q3Zpl4RttwW0Yqw0/+JZ2xfnqSRIQCICJIhTAq8Yw1s0ZY4bx6Lr4/InHbcNK21Lk2MYY6nkLHDTgeY5hfXcbkVy08oelhyecalngGLupJbnvRvsJWcx9Q6hdlL69S5eZxYyx67b8yUtdHUQO47UbxusR/uipmxzvzr28GJ1M0s6Vl3HW1cdwLSNAEjNNDzHQrrwZ4yx/Py48uKaT/C216D3XQyGyefogNgefnqgyCARIQCAQCICBOcALk26lRMxHaVZWZhpYvFMzyB2j6BYX5eKndoaVwZLdQpKvPsDfw2Pf10aPfVcd/quOPxiZb14d57mFRU55qX/hxsYOZBcffRc1vqWa34101jiY47mVNWYzUy/iVDrfSDb2auXJmzX/ADu2rjpH4wrHSMvvLisfGJ/eWnszKRuaG9Stq4bfEaV3CFVYrGzxzDyC2rxrWn3J7nqFTPmeEeBjnnmdy3rxKx2tGO9ldUZlndo0Bg91vGKsN68S3yrpqiWTxSOPS9grfpjqHVThR8vERBPKW8YaVZXAUamVt1r0XahPFX71X0Ovzt55IBA0CQCBOapiSGu5mwUVEZFu8Bdp6r0uFy5xW/hvS8xO3LKmmLHGN4sQSB/HkvrMd4vWJh6VLRaq2ypjn9O4wy/hPO8/lP8Aq8ufqujHeOpeXz+J5frr3H/beYppKWUSxnUajk5vEHmCsctLY7edO3j1mLR4WdKwLGGVcQkZodA9h3sdyP8AK7sGeuWu4/048mOaTqVkt1AgEAgEQ8p6lkYu97Wj9RA/dVtetY3Mpisz1CnrM30cf5u2eTAXe+5cl+fgr/lv+vbevGyW+FJVfEIbooCeRe63sFyX+rR/hVtXhT/lKnqs4VsnhLYx+luvq665rc7k369Nq8bDH8qaqq5JDeWZzuhcT7DRc17Xv+d20REdQiiRg3Au/wB6KkUr8RMpmZ+ZMyu4NDepsP3W1cV/iNK7qhVWJRs/EmHkFpHGmfmTf7Qqp8zwN8DXPPXcuivDiPj/AGtFb26V8+Zp3aMa1g91vXFSravFtKtmqZpPHI49BoFf9MdQ6a8KPl4iIcU8pdFePSrLQKPbTda9EZeSmKqWz1hJp6CeTwxu8zoFnfLip+VmM8iZ6hb0eTp3+Mho6b1xZPqeKv4xtSb3lf0WR4m6vu49VwZPq2Sfx9KT77XLMuQgW7Mei4p52WZ35J1Dbl47IIBAIBABAIMJGXCtE6lMNKzll/tWmVg743j6gvc+nczwnwtPp0YsvjLnr2X0O8e4/lfRxO429LcWj02rJ+OggUcx6U7zw5Rk/t6cl0Vt5Rp4PP4k1n7lP+W04dVyUcokZw0e07pGX8J/weC5r1tit50/5/lwRrJXxs6fheKR1EQlYdD4gd7HcWuXoYs1cldxLhvjmk6kqrGKeLxzRttw2gT6DVL8jHT8rQmuO9uoUtXnqkZ4duQ/pbYepXJf6lhjrc/+/wAtq8TJKkq/iDK7SKFreRcS4+y5LfVLz+FW9eFWPylT1eYq2XxSuaDwbZg9lz35PIv3Ov8AprXFir1G1TKbm75C4+Zcuaa792nbWJn4hgJWbgC7/el1aKR8Qjf7yHTOHBrOpIH8rWMd/wCld1QarFImeOYHoP8AtaV40z+8p8p/ZVz5nhHgY5/U/wDei6K8TXf/AGtFL26QJ8zTu0YAwLaMVY+W1eLeVbNVSyeKRx6A2VoikdQ6K8OPl5CAbz6lTN5dFeNSvwysAo9tYilSMgCmKzKs5q1e0FLLJ4I3O+1h6lUtfHT8phlPI317W9HlGok8VmD1K5L/AFLDTr2ynJaV7R5FYNZHOd97BcGT6vb/AAjSs7nudr6iy3DH4Yx6Lz8nPy37lHpaxUTRuAXJbNMnkkNp1nN0berYlSbIZdmo8hKWSoQCBogIEiQUAg8Z4rhaVtpaHOM54AWHt4xoTd4HA819L9O5vlHhbv4dWHL4+mnyNvqN43/yF7MS7rVi0N7yvjn9WzsJT/zMb3XH85gG/wDuHHnv526I1eHzfM4s4beVekupY5twCRzF9/Qry+Vx5r7hXFk2jFzfESevdt7lcNaRHba1rSQmb8rS71P7ae60in7QpM/vIdO4DUtYOpA9hc+60jHeVdx8K+qxSFnjmueQ/k3W1ONMz8k2Vs+Z4h4Iy48zr++i3rxf6WilrfugVGZah+jbMC2jDSO5bU4t5V0s8snikcfvZW/THUOmvCj5eYgH/wBU+cuivFpVlYBV9tdUqRkAUxWZRbLWGcMb5PAxzvIaeqraa1/KdMZ5MfC0pcr1Um9oYOZNz6BcuTn4KfO2c5bz0vKLIY3ySE8wNAuHJ9Y//EKT5T3K/ocq08e6MX5nUrz8v1HNf5RqI+FzBQNbuAC4rZrSeSSynWU3lG3q2FVm6NvQRqs2QyDFXYyDVGw9lNoFkHoqgQNEBDRIGgSJCBFBErKYPaQRcEWIW+LJNZ3C8T7cszNgpppNpo7hOh5dCvq+Dy4zV99u3Dl16lSNJaRIwlpa4EEb2OG4gr0YnXuHRfFGSsxMdtrfnCORjRJG4SHuyOFuzH6hrfra2i1ma3jU/Lwcn07LS8zXpUVGZGgns4r202jx9VzV40R79I+1k30r6jMNQ/QEN8lp9qny0rxbygSSyP8AE9x+9laPGvUOivDie2IpwNfcqfKZdNePSnxDKwCr7X1SAZAOCnxT9yIg4mvfoxrnf2gn3UW8a/lMQxnkR8e1nS5aqpPk2Rzcf8Bc1+dgp87/AKZzltPUf7XdHkUnWSQnmGi3uuLJ9XiPwqr+qe5X1DlGnj17ME83an3XnZfqea/yrqq7gw5rdzQPsuK2e09ybSm0yxnIPZsKpN1Zl6CJV8jbMMUbDDVXaNnZNmzARB2UAsgEAgyUAQNEEiQgYRAQJAIli4KRW4phzZmFjhcEELqwZ7Y7RMSvWzlONYW+lksd3yn6hyK+u4vIjNXcPRwZd9q2eRg47xfZtchdMU302yZ6V77ecj2m3QctbnfdW05/Os+5eRkA4eqmKonJEfAYXP0aCf7Wk/sk6r3OmU8iP3WVLlyqk/L2QeLzb2C5r83BT/Lf9M5yWnqP9rqjyK4/iSHyaLe5XFl+r1j8K/7U3ae5X1Dk6nZrsbR5u1/defl+qZrfOv6RqPleU+GtYLNaB5BcN+Ra3cp2lR0w5LGciNvdkCzmyNvRsSrNkPQRqvkjbINUbD2UQdlAAE2HZNgsmwWUAKkJAIBBkoAgEAgEAgaIJEhAJsYkKYkUmYcGbURlpGvA8iu/h8q2G24a0tpy6TLVQZXMDR3TbaLha3S2q+qjm4ftxaWtsnv0tKLI7jrJL9mgfubrlyfVoj8K/wC2e7T3K+osm07NSzaPNxv+68/J9UzW+df0r4wu6bC2M0a0DyAXDfkWt3KYlLjpQsZybQ9mwhZzZV6tiCrNh6CNV2MgxQhlZVDspQYVQwgEAgEAgECugV1IEAgdkH//2Q=="/>
          <p:cNvSpPr>
            <a:spLocks noChangeAspect="1" noChangeArrowheads="1"/>
          </p:cNvSpPr>
          <p:nvPr/>
        </p:nvSpPr>
        <p:spPr bwMode="auto">
          <a:xfrm>
            <a:off x="698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2228" name="AutoShape 6" descr="data:image/jpeg;base64,/9j/4AAQSkZJRgABAQAAAQABAAD/2wCEAAkGBxIQEBUQEhIUFBUQDw8PDxAVFBQWFA8QFBQWFhQUFBQYHCggGBolHBQUITEhJSkrLi4uFx8zODMsNygtLisBCgoKDg0OGhAQGywkHyQsLCwsLSwsLCwsLCwsLCwsLCwsLCwsLCwsLCwsLCwsLCwsLCwsLCwsLCwsLCwsLCwsLP/AABEIALcBEwMBEQACEQEDEQH/xAAcAAACAgMBAQAAAAAAAAAAAAAAAQQFAgYHAwj/xAA5EAABAwIDBQYEBQQCAwAAAAABAAIDBBEFBiESMUFRYRMiMnGRoQdCUoEzQ2Kx0RRywfAj4RWC8f/EABsBAQADAQEBAQAAAAAAAAAAAAABAgMEBQYH/8QALREBAAICAgIBAwQCAgIDAAAAAAECAxEEMRIhQQUTMiJRYXFCkYGhsfAUI1L/2gAMAwEAAhEDEQA/ANYzFhLmvJ2dL8ly+Vo7bTES1eekF1pExKutIclKRuUo28xM9iQjSVDipG9NQe1jTYtycR5GyrbFWfhaLzCVUVZmFnuLvMrOcPzC8ZP3QZcNY5RrJVb9MoM2DclMZ5juFZxR8IUtFI1axlrKk4ph49o5u+60iYlSYmGba1wU6QkR4kVAkx4mgmU2LlurXkeRKjxj9lvKV9h+c6mLdJfzVPt/snzlteF/FGRthI2/UFV1eFtxLb8K+JNPJYOdY9U85+TUNposfglF2vHqrReJRNViyVrtxBV1dM0AgEAiSQCAREkgCgSmAIBArIEiQg17FMAjlB0C01EqbaBj+Qt5YFnOL9lvNz/E8CmhJu0qmphO4lTyNG4ixU9oR5KUHcmjaK+nI3Ikm1D2lShNgxUjegsIcRa5RNYlO5SQ5ruSynDWfcLxkl5yUbXcFnOO1epW86z2hTYQ07kjJevZNKz0gTYU4blrHIj5UnFMdIr6ZzeBWsWiemcxMdsdkqUG2RwQezK1wQSI8RQWNFjz4zdj3N+6rNKyt5S27B/iRURWDiHj3VZpPwnyb7gnxQiks1+jiQLFR5WjtaIiW/0eICRodwO4q8SrqEwKUBAIEUSEAiCKkJAIBAIFZAkHmWq+1Xm+IHeFO0aVWI4FHKDdoU62NDx/4dtdcsHNU8E7c7xbKk8BNgSAo1pO1C8lps9tvsoNvN8bSmjaNJS8lCXgYnBB6R1bmoJ1Ni3NELGHEGuTUT2mJl7tcHblnbDWV4yTDdsu/DSWqi7eS0bSLtBGrhzss549tfpleM0T3Curfh/3nARuAbfvWNiuSubNin/7Ny0nHjyR+lo+KYJLAT3SWjjZdWHl48nyxvgtVVGy6mJbIQAYgYuNxQWeBSS9uwsFy1wd6JqR9B5bx58oZG6JzCBryPVJ38pq3qPcPJRpLJToCaAoSSnQE0gIEUCQCAQIoEiSsrKlZDTEhTtDFzAVIg1mFRyCxaD9lO0aabj2QIpb7LbfZNIc3xz4fzRElgNlWap21OppJYjZ7Sq6Sjh4KgYvgBUaTtHfTIl5gOagl0Nc5j2m19kh1udjuSZ0a27zl/4s0s3YwPHZCzWvc7cCOF1PlCNOlUdVDOy8bmPbu7tiFPqTpWYjlGlmBBZa++y4Mv03FefKPU/w6Kcq9fUtFxv4Ssdd0dj03FYTg5WH8LeUfy0+5iyflGmn1fw3DTZ7XM68P4WuPn6/Tlrpnfj/ADSUST4ZvOrHXXo0mt43Wdue0TWfaun+H1S3hf7KZrKIlaZbyzNTybbmFZza0LRES6zlt2t3Nso+5M/C3jpuEcoKttGmalAQBQ2SjSQpQECQJAIBAigSJ2LKUCykFkQxsiAQp2MSFOx4T0bXjUBTtDW8YydFMDdoTsc5zB8MiLujUTWBoeI4BUU51aSPJVmNJVoltoRZVGVgUG0/D/Bo6iZzXi9gLLO+LzjTSl/GdtkjyBFKJdneCbdFH2r1r6nckXrM+1YzL+J4edunmkFuAJ2T5t3LGc1qz+qF/t1nqWx4R8XqunIZW0/aAaGRg2Xem5a0zxLO1Jh0LL/xDw+tsGTtY8/lydx1/utfKFGzvjZINQHA/cJNa27jaYtMdKufAGb4yWHkNW+i5Z4dYndJmstozz/lG0Z0EkXjj22/U3X2VozZsX5xv+YRNKW/GXtAIH7gL8RxC3pyKZI9KTjtVLZQsG4K/pXcvdsVlCXoAgaAQFkCRIRAQIoEgEAgSChyzjrahgBPeAWOHL5epbZcU1n0vrrdiLqQXQBRBEIgiFYLZQ083wA71KNKjEMvxSjVo9EQ0bH/AIbxvuWiyTVO3OcZyHPCSWgkBVmptDy7XzUE+09pAOhUR6S3rBM6sbK4Hc9W8lZhuVDmCCbS4SfGUxMx09qzA6eoGrWm6xvxaWaVzzHbTsZ+Gcb+9Edk8FhODJT8Z2086W7VNMMZws/8MrnsHyOu5pHkVH3Zj8o0j7cT1LZsF+NQaRHX0zozuMjNW+ZC3rki3XtnNJh0fA800da3agnY+/y3AcPMFabVT6nD45NSLHg4aEfdZXwUv3C9clqo3YTReE7beR0d6rOKZMf4zuF/Ktu2VHibJCWbnN0LTvCvTN5zqY1Ktq69p1lqqSAQCBXQF0AgRQKyAQCBXQcCypjzmOGtnN915/xuO3vczjeO3aMBxllQwEHvAahdmPJF4/l4uTHNZW11szF0BqgLIAtRBbKnaC2VOwtlBi5oPBTtGkafD2P3tCCgxLJcEu9gRDUcU+GTd7NFGoS12fKVRTm7drRRNZjpO0ilxepg0N9Oap52r2nxiV/hucuDwpjLEo+3MNhpsaglG8a8CtP02Ru0T6R63L9LU32mNN+OiwvxaW9x6aRllqWJ/C5gd2lNI6J28FpIN/ss5xZadTtaLUt2VHjGO4YbEiriHyvHet0cFH3pr+UaT9uPiWwwfGWARO7anlilaPwyLtcejlrGWs9SzmkwmYFRVNY9uIdq1rpLO7FvhDeV1WazPv5WidRqem4/17maSMIt8w1CrOWY/KFvCJ6SYKxj/C4FXrkrbqVZrMdve60VF1AV0AgRQFkBZAIEgEHy9W07oZNNC0+q8fBl8o3D7b1lrqW45SzCWkOae8NHN5rp9x+qrwuVx/CfGenYcGxVlTGHNOvzDkV2Y8kXjcPJyU8ZWC1UCAQFkBZAbKIKylAsE2BTsNAFinaEeaha7eE2KTEcqxycAg1TEskEatVLY4laLzCgnwaWI7j9lhbHaOmsWrPYp6yWM6OPkVX7169p+3Wel1R5lkGjhdaV5VZ7UnDPwtocejf4m2WvnSynjaFDn2lgkpXPY1pfbSw1VbYaT7hP3LfLVcrY/V0rWyQiQNboWPaSwjl0XNq9Zafpl0nLnxPp6giKpb2LzYAnVjj58FrF/wB1Jq2aqwGKV3ascWlw0LToeuii2Cl52tGW1fSAWVlM6/4sfH6gFn9nJSd1ncftK8XpbuF7QVzJm3bv4tOhB8l0VnfbGYSrqQroBAkBZArIAoFdSON5rwMPBe0ajVfDcDl+M6l9Zivpz9kjoJNoaEHUc19Jjyb9unLirmo6FlTMJYRKw3H5jOa1ndJ86vns+Gaz42dZw3EGTxiRhvff0K7ceSLxuHm3pNZ1KWtFTQFkBsoHsoCyIFkNC6ILaUhqQICyI0xdEDvTZpEqMMY/eAiFHX5VjduCiaxK8WmGvVuWHM8KwvgiemkZdK10Eke9t/MLmtivXptF4t294KmI92Rn8eiiMto7JpE+224dLTmPYDG7Nt1guiuSJZTXSHieSKKpBOyGk8RorzESr7VFRgmMUkYjo6oPYDZrXgEtHK6mK6V9pmB4TjTiDUVbA3i0MBPqp0Nw/wDHWs4Os4bz9XmpNpwQO6BEoEgLKQWTQE0EoGkVMIcLL8vx3mJfSVlzrNuBFpMjRpxC+j4HL8o8ZdmHJr1LWcOrnU8lx4Se8F7tLp5XHjJXcdumZYx/sSJGG8b7bbeXUKYmcVvKOnz2TFvdbduo0lWyVgew3BAK7qWi0bhwWrNZ1L3DldAugNUBZA9lA9lECyAQF0NC6GgbqdoKyB7KkKyDB0QPBBEnw1juASdSe1NX5bY7cFlbFWV63mFBUYJLEbsusLYNdNYyRPZ0+KTRaOBVN2hOomF7QY6HaErWuRWarqCsDuK0iymkprwVZXTPRAyUCLkCugEBZToLZTQLKRp5C/Kn0SDX0ge0gjetsWSazuF4ly7M2DGF5IHdK+q4fKjJXU9u/Dl36lEwLFTTv2XeB2h/SvUpbfqXPzeLF48q9uoZYx7+mcATtQvt/wCt+KitpwT7/GXg5MflGvl0qGVrmhzSCCLg8wvRiYnpwzGp0zupCugYKB6oCyA2UDsiAgECugLogaoCykIhAWUgsg83xAoIVRhkbuAVZrErRbSrlwFt7tFlnOKF4uzho3sUeEwjcLCHa4q3tCVGVKHqEGSkJAbSBXUg1QJBqC/KX0REJsVONYa2ZhaRwXbxs847baVtO3KMZw50Ly0jyPRfWcfPGSu4ejhv5RqU/LOMbB7CQ912jHH5TyXbExaNS83ncWfzq6flTHv6dwhlN43eFx+Q/wAKMeScM+M/jP8A08bJTzjcduhNIIuNx1BXoRO3F/DJSkXQG0EQL9EBqgLIDZQFkSaICAJQLaQF0NFYogrKdg2U2CybCSQi0KEsdgKNJGz0QMNKDKykFlGgJoNSEXIMboNRX5U+hJQli9t1MToa1mbBBOw6ajcV6nC5c47Nsd5iXLqymLHFp0IK+pxXi0bh6VbRkq2fLOMiVv8ATynvAf8AG4/N0XTOskal4fN4s47edXSco5gLCKad2m6N54H6SVGHLOOfC/XxLzMuPzjyr38t6AXe5DAUjIIgIkXRBbSJF+iIGqAsgNlEnZAIBArogFyBIFYoDZQGyESaAQIlAroC6BaoAhAIBBp5X5TD6IKQKB5ysuFas6TDSc4YBtgyMHeG/qF7n07meM+MunHk8Zc9eC11xo5puOYPNfR1t8w77xGSrecAxUVcew7SWMa/rHMLa1Yy10+c5OCcF9x06Lk7MhdammPeGkbz8wHyk804+aaz9u//AA4c2Lf6qtx16LvcgseaJPZ80QNkIk0QESEQW0ESNroiBcoCyA2UBshEmEQECKDHaCJFzyQGqA2UBsoBAIBAkQSJK4UbGolflT6Ek2k02grIl4VEIIV6WmExLnGccB7N3asGl+8ORX0307meUeFnbgy6nTU4JnRPEjDsuaf9B6L2q206MuGuSvt0HC65tXEJWaPbbtGg6tdzHRXy44yV3Hb5rLitgvqenRcoZj7cdhKbStFmk/mgcfNX42eZ/Rfv/wAuTPi1+qvTaSV2uYtsIAHoUBr0QFuqA2QgaARIQCILaCA2uiA16IFbqiQGhAIBAIAogkSEHhPVxxi73tb5kBUtete5TFJnqFPWZvpY9zy88mi/uuS/1HBT53/TevFyT8aUtVnsnSKH7uP+FyW+qTP4VbRxIjuVPV5oqn75AwfpC578zkX+YhrXBjr1CrdiTybmZ9+PeKw3afc3lrrXUNzXyLqFkQESaIIolCrqUPaQRcELfFlms7haJ05ZmfBTTyEtHcdu/hfV8Hlxlrqe3fhy/EqvDMQfTSiVh6Obwe3iCvTpbxk5XGrlrqXQaWdsrG1MLiLkHQ2cxw4dCEz4vKPKvb520WxWmt+nSMq482pZsOsJWDvD6x9Q/wArfjZ/uR427hyZsXh7jpsC6mARIQCIIuHNAbXQoDXogWz1QPZCBoBEhAIgkSSARCNVYjDFrJIxvm4fss75aU/KYheuO1uoUlZnalZ4S6Q/pbp6lceT6nhr17/pvXiZJ79KWqz3K78KEN6uJPsuS/1TJP4V/wBtq8SkdypqzMVVJ4ptkfS2zf2XLflZ7flbX9N64ccdQqZJw43c5zz1JKwmIt3uV96/hgZbfKG9SVrXDPxXSJmPlCqsWjZ45R5Bbxx7T3J/wqqjM8Q8DC88ytq8WsNK4r2Q3Zpl4RttwW0Yqw0/+JZ2xfnqSRIQCICJIhTAq8Yw1s0ZY4bx6Lr4/InHbcNK21Lk2MYY6nkLHDTgeY5hfXcbkVy08oelhyecalngGLupJbnvRvsJWcx9Q6hdlL69S5eZxYyx67b8yUtdHUQO47UbxusR/uipmxzvzr28GJ1M0s6Vl3HW1cdwLSNAEjNNDzHQrrwZ4yx/Py48uKaT/C216D3XQyGyefogNgefnqgyCARIQCAQCICBOcALk26lRMxHaVZWZhpYvFMzyB2j6BYX5eKndoaVwZLdQpKvPsDfw2Pf10aPfVcd/quOPxiZb14d57mFRU55qX/hxsYOZBcffRc1vqWa34101jiY47mVNWYzUy/iVDrfSDb2auXJmzX/ADu2rjpH4wrHSMvvLisfGJ/eWnszKRuaG9Stq4bfEaV3CFVYrGzxzDyC2rxrWn3J7nqFTPmeEeBjnnmdy3rxKx2tGO9ldUZlndo0Bg91vGKsN68S3yrpqiWTxSOPS9grfpjqHVThR8vERBPKW8YaVZXAUamVt1r0XahPFX71X0Ovzt55IBA0CQCBOapiSGu5mwUVEZFu8Bdp6r0uFy5xW/hvS8xO3LKmmLHGN4sQSB/HkvrMd4vWJh6VLRaq2ypjn9O4wy/hPO8/lP8Aq8ufqujHeOpeXz+J5frr3H/beYppKWUSxnUajk5vEHmCsctLY7edO3j1mLR4WdKwLGGVcQkZodA9h3sdyP8AK7sGeuWu4/048mOaTqVkt1AgEAgEQ8p6lkYu97Wj9RA/dVtetY3Mpisz1CnrM30cf5u2eTAXe+5cl+fgr/lv+vbevGyW+FJVfEIbooCeRe63sFyX+rR/hVtXhT/lKnqs4VsnhLYx+luvq665rc7k369Nq8bDH8qaqq5JDeWZzuhcT7DRc17Xv+d20REdQiiRg3Au/wB6KkUr8RMpmZ+ZMyu4NDepsP3W1cV/iNK7qhVWJRs/EmHkFpHGmfmTf7Qqp8zwN8DXPPXcuivDiPj/AGtFb26V8+Zp3aMa1g91vXFSravFtKtmqZpPHI49BoFf9MdQ6a8KPl4iIcU8pdFePSrLQKPbTda9EZeSmKqWz1hJp6CeTwxu8zoFnfLip+VmM8iZ6hb0eTp3+Mho6b1xZPqeKv4xtSb3lf0WR4m6vu49VwZPq2Sfx9KT77XLMuQgW7Mei4p52WZ35J1Dbl47IIBAIBABAIMJGXCtE6lMNKzll/tWmVg743j6gvc+nczwnwtPp0YsvjLnr2X0O8e4/lfRxO429LcWj02rJ+OggUcx6U7zw5Rk/t6cl0Vt5Rp4PP4k1n7lP+W04dVyUcokZw0e07pGX8J/weC5r1tit50/5/lwRrJXxs6fheKR1EQlYdD4gd7HcWuXoYs1cldxLhvjmk6kqrGKeLxzRttw2gT6DVL8jHT8rQmuO9uoUtXnqkZ4duQ/pbYepXJf6lhjrc/+/wAtq8TJKkq/iDK7SKFreRcS4+y5LfVLz+FW9eFWPylT1eYq2XxSuaDwbZg9lz35PIv3Ov8AprXFir1G1TKbm75C4+Zcuaa792nbWJn4hgJWbgC7/el1aKR8Qjf7yHTOHBrOpIH8rWMd/wCld1QarFImeOYHoP8AtaV40z+8p8p/ZVz5nhHgY5/U/wDei6K8TXf/AGtFL26QJ8zTu0YAwLaMVY+W1eLeVbNVSyeKRx6A2VoikdQ6K8OPl5CAbz6lTN5dFeNSvwysAo9tYilSMgCmKzKs5q1e0FLLJ4I3O+1h6lUtfHT8phlPI317W9HlGok8VmD1K5L/AFLDTr2ynJaV7R5FYNZHOd97BcGT6vb/AAjSs7nudr6iy3DH4Yx6Lz8nPy37lHpaxUTRuAXJbNMnkkNp1nN0berYlSbIZdmo8hKWSoQCBogIEiQUAg8Z4rhaVtpaHOM54AWHt4xoTd4HA819L9O5vlHhbv4dWHL4+mnyNvqN43/yF7MS7rVi0N7yvjn9WzsJT/zMb3XH85gG/wDuHHnv526I1eHzfM4s4beVekupY5twCRzF9/Qry+Vx5r7hXFk2jFzfESevdt7lcNaRHba1rSQmb8rS71P7ae60in7QpM/vIdO4DUtYOpA9hc+60jHeVdx8K+qxSFnjmueQ/k3W1ONMz8k2Vs+Z4h4Iy48zr++i3rxf6WilrfugVGZah+jbMC2jDSO5bU4t5V0s8snikcfvZW/THUOmvCj5eYgH/wBU+cuivFpVlYBV9tdUqRkAUxWZRbLWGcMb5PAxzvIaeqraa1/KdMZ5MfC0pcr1Um9oYOZNz6BcuTn4KfO2c5bz0vKLIY3ySE8wNAuHJ9Y//EKT5T3K/ocq08e6MX5nUrz8v1HNf5RqI+FzBQNbuAC4rZrSeSSynWU3lG3q2FVm6NvQRqs2QyDFXYyDVGw9lNoFkHoqgQNEBDRIGgSJCBFBErKYPaQRcEWIW+LJNZ3C8T7cszNgpppNpo7hOh5dCvq+Dy4zV99u3Dl16lSNJaRIwlpa4EEb2OG4gr0YnXuHRfFGSsxMdtrfnCORjRJG4SHuyOFuzH6hrfra2i1ma3jU/Lwcn07LS8zXpUVGZGgns4r202jx9VzV40R79I+1k30r6jMNQ/QEN8lp9qny0rxbygSSyP8AE9x+9laPGvUOivDie2IpwNfcqfKZdNePSnxDKwCr7X1SAZAOCnxT9yIg4mvfoxrnf2gn3UW8a/lMQxnkR8e1nS5aqpPk2Rzcf8Bc1+dgp87/AKZzltPUf7XdHkUnWSQnmGi3uuLJ9XiPwqr+qe5X1DlGnj17ME83an3XnZfqea/yrqq7gw5rdzQPsuK2e09ybSm0yxnIPZsKpN1Zl6CJV8jbMMUbDDVXaNnZNmzARB2UAsgEAgyUAQNEEiQgYRAQJAIli4KRW4phzZmFjhcEELqwZ7Y7RMSvWzlONYW+lksd3yn6hyK+u4vIjNXcPRwZd9q2eRg47xfZtchdMU302yZ6V77ecj2m3QctbnfdW05/Os+5eRkA4eqmKonJEfAYXP0aCf7Wk/sk6r3OmU8iP3WVLlyqk/L2QeLzb2C5r83BT/Lf9M5yWnqP9rqjyK4/iSHyaLe5XFl+r1j8K/7U3ae5X1Dk6nZrsbR5u1/defl+qZrfOv6RqPleU+GtYLNaB5BcN+Ra3cp2lR0w5LGciNvdkCzmyNvRsSrNkPQRqvkjbINUbD2UQdlAAE2HZNgsmwWUAKkJAIBBkoAgEAgEAgaIJEhAJsYkKYkUmYcGbURlpGvA8iu/h8q2G24a0tpy6TLVQZXMDR3TbaLha3S2q+qjm4ftxaWtsnv0tKLI7jrJL9mgfubrlyfVoj8K/wC2e7T3K+osm07NSzaPNxv+68/J9UzW+df0r4wu6bC2M0a0DyAXDfkWt3KYlLjpQsZybQ9mwhZzZV6tiCrNh6CNV2MgxQhlZVDspQYVQwgEAgEAgECugV1IEAgdkH//2Q=="/>
          <p:cNvSpPr>
            <a:spLocks noChangeAspect="1" noChangeArrowheads="1"/>
          </p:cNvSpPr>
          <p:nvPr/>
        </p:nvSpPr>
        <p:spPr bwMode="auto">
          <a:xfrm>
            <a:off x="698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2229" name="AutoShape 8" descr="data:image/jpeg;base64,/9j/4AAQSkZJRgABAQAAAQABAAD/2wCEAAkGBxIQEBUQEhIUFBUQDw8PDxAVFBQWFA8QFBQWFhQUFBQYHCggGBolHBQUITEhJSkrLi4uFx8zODMsNygtLisBCgoKDg0OGhAQGywkHyQsLCwsLSwsLCwsLCwsLCwsLCwsLCwsLCwsLCwsLCwsLCwsLCwsLCwsLCwsLCwsLCwsLP/AABEIALcBEwMBEQACEQEDEQH/xAAcAAACAgMBAQAAAAAAAAAAAAAAAQQFAgYHAwj/xAA5EAABAwIDBQYEBQQCAwAAAAABAAIDBBEFBiESMUFRYRMiMnGRoQdCUoEzQ2Kx0RRywfAj4RWC8f/EABsBAQADAQEBAQAAAAAAAAAAAAABAgMEBQYH/8QALREBAAICAgIBAwQCAgIDAAAAAAECAxEEMRIhQQUTMiJRYXFCkYGhsfAUI1L/2gAMAwEAAhEDEQA/ANYzFhLmvJ2dL8ly+Vo7bTES1eekF1pExKutIclKRuUo28xM9iQjSVDipG9NQe1jTYtycR5GyrbFWfhaLzCVUVZmFnuLvMrOcPzC8ZP3QZcNY5RrJVb9MoM2DclMZ5juFZxR8IUtFI1axlrKk4ph49o5u+60iYlSYmGba1wU6QkR4kVAkx4mgmU2LlurXkeRKjxj9lvKV9h+c6mLdJfzVPt/snzlteF/FGRthI2/UFV1eFtxLb8K+JNPJYOdY9U85+TUNposfglF2vHqrReJRNViyVrtxBV1dM0AgEAiSQCAREkgCgSmAIBArIEiQg17FMAjlB0C01EqbaBj+Qt5YFnOL9lvNz/E8CmhJu0qmphO4lTyNG4ixU9oR5KUHcmjaK+nI3Ikm1D2lShNgxUjegsIcRa5RNYlO5SQ5ruSynDWfcLxkl5yUbXcFnOO1epW86z2hTYQ07kjJevZNKz0gTYU4blrHIj5UnFMdIr6ZzeBWsWiemcxMdsdkqUG2RwQezK1wQSI8RQWNFjz4zdj3N+6rNKyt5S27B/iRURWDiHj3VZpPwnyb7gnxQiks1+jiQLFR5WjtaIiW/0eICRodwO4q8SrqEwKUBAIEUSEAiCKkJAIBAIFZAkHmWq+1Xm+IHeFO0aVWI4FHKDdoU62NDx/4dtdcsHNU8E7c7xbKk8BNgSAo1pO1C8lps9tvsoNvN8bSmjaNJS8lCXgYnBB6R1bmoJ1Ni3NELGHEGuTUT2mJl7tcHblnbDWV4yTDdsu/DSWqi7eS0bSLtBGrhzss549tfpleM0T3Curfh/3nARuAbfvWNiuSubNin/7Ny0nHjyR+lo+KYJLAT3SWjjZdWHl48nyxvgtVVGy6mJbIQAYgYuNxQWeBSS9uwsFy1wd6JqR9B5bx58oZG6JzCBryPVJ38pq3qPcPJRpLJToCaAoSSnQE0gIEUCQCAQIoEiSsrKlZDTEhTtDFzAVIg1mFRyCxaD9lO0aabj2QIpb7LbfZNIc3xz4fzRElgNlWap21OppJYjZ7Sq6Sjh4KgYvgBUaTtHfTIl5gOagl0Nc5j2m19kh1udjuSZ0a27zl/4s0s3YwPHZCzWvc7cCOF1PlCNOlUdVDOy8bmPbu7tiFPqTpWYjlGlmBBZa++y4Mv03FefKPU/w6Kcq9fUtFxv4Ssdd0dj03FYTg5WH8LeUfy0+5iyflGmn1fw3DTZ7XM68P4WuPn6/Tlrpnfj/ADSUST4ZvOrHXXo0mt43Wdue0TWfaun+H1S3hf7KZrKIlaZbyzNTybbmFZza0LRES6zlt2t3Nso+5M/C3jpuEcoKttGmalAQBQ2SjSQpQECQJAIBAigSJ2LKUCykFkQxsiAQp2MSFOx4T0bXjUBTtDW8YydFMDdoTsc5zB8MiLujUTWBoeI4BUU51aSPJVmNJVoltoRZVGVgUG0/D/Bo6iZzXi9gLLO+LzjTSl/GdtkjyBFKJdneCbdFH2r1r6nckXrM+1YzL+J4edunmkFuAJ2T5t3LGc1qz+qF/t1nqWx4R8XqunIZW0/aAaGRg2Xem5a0zxLO1Jh0LL/xDw+tsGTtY8/lydx1/utfKFGzvjZINQHA/cJNa27jaYtMdKufAGb4yWHkNW+i5Z4dYndJmstozz/lG0Z0EkXjj22/U3X2VozZsX5xv+YRNKW/GXtAIH7gL8RxC3pyKZI9KTjtVLZQsG4K/pXcvdsVlCXoAgaAQFkCRIRAQIoEgEAgSChyzjrahgBPeAWOHL5epbZcU1n0vrrdiLqQXQBRBEIgiFYLZQ083wA71KNKjEMvxSjVo9EQ0bH/AIbxvuWiyTVO3OcZyHPCSWgkBVmptDy7XzUE+09pAOhUR6S3rBM6sbK4Hc9W8lZhuVDmCCbS4SfGUxMx09qzA6eoGrWm6xvxaWaVzzHbTsZ+Gcb+9Edk8FhODJT8Z2086W7VNMMZws/8MrnsHyOu5pHkVH3Zj8o0j7cT1LZsF+NQaRHX0zozuMjNW+ZC3rki3XtnNJh0fA800da3agnY+/y3AcPMFabVT6nD45NSLHg4aEfdZXwUv3C9clqo3YTReE7beR0d6rOKZMf4zuF/Ktu2VHibJCWbnN0LTvCvTN5zqY1Ktq69p1lqqSAQCBXQF0AgRQKyAQCBXQcCypjzmOGtnN915/xuO3vczjeO3aMBxllQwEHvAahdmPJF4/l4uTHNZW11szF0BqgLIAtRBbKnaC2VOwtlBi5oPBTtGkafD2P3tCCgxLJcEu9gRDUcU+GTd7NFGoS12fKVRTm7drRRNZjpO0ilxepg0N9Oap52r2nxiV/hucuDwpjLEo+3MNhpsaglG8a8CtP02Ru0T6R63L9LU32mNN+OiwvxaW9x6aRllqWJ/C5gd2lNI6J28FpIN/ss5xZadTtaLUt2VHjGO4YbEiriHyvHet0cFH3pr+UaT9uPiWwwfGWARO7anlilaPwyLtcejlrGWs9SzmkwmYFRVNY9uIdq1rpLO7FvhDeV1WazPv5WidRqem4/17maSMIt8w1CrOWY/KFvCJ6SYKxj/C4FXrkrbqVZrMdve60VF1AV0AgRQFkBZAIEgEHy9W07oZNNC0+q8fBl8o3D7b1lrqW45SzCWkOae8NHN5rp9x+qrwuVx/CfGenYcGxVlTGHNOvzDkV2Y8kXjcPJyU8ZWC1UCAQFkBZAbKIKylAsE2BTsNAFinaEeaha7eE2KTEcqxycAg1TEskEatVLY4laLzCgnwaWI7j9lhbHaOmsWrPYp6yWM6OPkVX7169p+3Wel1R5lkGjhdaV5VZ7UnDPwtocejf4m2WvnSynjaFDn2lgkpXPY1pfbSw1VbYaT7hP3LfLVcrY/V0rWyQiQNboWPaSwjl0XNq9Zafpl0nLnxPp6giKpb2LzYAnVjj58FrF/wB1Jq2aqwGKV3ascWlw0LToeuii2Cl52tGW1fSAWVlM6/4sfH6gFn9nJSd1ncftK8XpbuF7QVzJm3bv4tOhB8l0VnfbGYSrqQroBAkBZArIAoFdSON5rwMPBe0ajVfDcDl+M6l9Zivpz9kjoJNoaEHUc19Jjyb9unLirmo6FlTMJYRKw3H5jOa1ndJ86vns+Gaz42dZw3EGTxiRhvff0K7ceSLxuHm3pNZ1KWtFTQFkBsoHsoCyIFkNC6ILaUhqQICyI0xdEDvTZpEqMMY/eAiFHX5VjduCiaxK8WmGvVuWHM8KwvgiemkZdK10Eke9t/MLmtivXptF4t294KmI92Rn8eiiMto7JpE+224dLTmPYDG7Nt1guiuSJZTXSHieSKKpBOyGk8RorzESr7VFRgmMUkYjo6oPYDZrXgEtHK6mK6V9pmB4TjTiDUVbA3i0MBPqp0Nw/wDHWs4Os4bz9XmpNpwQO6BEoEgLKQWTQE0EoGkVMIcLL8vx3mJfSVlzrNuBFpMjRpxC+j4HL8o8ZdmHJr1LWcOrnU8lx4Se8F7tLp5XHjJXcdumZYx/sSJGG8b7bbeXUKYmcVvKOnz2TFvdbduo0lWyVgew3BAK7qWi0bhwWrNZ1L3DldAugNUBZA9lA9lECyAQF0NC6GgbqdoKyB7KkKyDB0QPBBEnw1juASdSe1NX5bY7cFlbFWV63mFBUYJLEbsusLYNdNYyRPZ0+KTRaOBVN2hOomF7QY6HaErWuRWarqCsDuK0iymkprwVZXTPRAyUCLkCugEBZToLZTQLKRp5C/Kn0SDX0ge0gjetsWSazuF4ly7M2DGF5IHdK+q4fKjJXU9u/Dl36lEwLFTTv2XeB2h/SvUpbfqXPzeLF48q9uoZYx7+mcATtQvt/wCt+KitpwT7/GXg5MflGvl0qGVrmhzSCCLg8wvRiYnpwzGp0zupCugYKB6oCyA2UDsiAgECugLogaoCykIhAWUgsg83xAoIVRhkbuAVZrErRbSrlwFt7tFlnOKF4uzho3sUeEwjcLCHa4q3tCVGVKHqEGSkJAbSBXUg1QJBqC/KX0REJsVONYa2ZhaRwXbxs847baVtO3KMZw50Ly0jyPRfWcfPGSu4ejhv5RqU/LOMbB7CQ912jHH5TyXbExaNS83ncWfzq6flTHv6dwhlN43eFx+Q/wAKMeScM+M/jP8A08bJTzjcduhNIIuNx1BXoRO3F/DJSkXQG0EQL9EBqgLIDZQFkSaICAJQLaQF0NFYogrKdg2U2CybCSQi0KEsdgKNJGz0QMNKDKykFlGgJoNSEXIMboNRX5U+hJQli9t1MToa1mbBBOw6ajcV6nC5c47Nsd5iXLqymLHFp0IK+pxXi0bh6VbRkq2fLOMiVv8ATynvAf8AG4/N0XTOskal4fN4s47edXSco5gLCKad2m6N54H6SVGHLOOfC/XxLzMuPzjyr38t6AXe5DAUjIIgIkXRBbSJF+iIGqAsgNlEnZAIBArogFyBIFYoDZQGyESaAQIlAroC6BaoAhAIBBp5X5TD6IKQKB5ysuFas6TDSc4YBtgyMHeG/qF7n07meM+MunHk8Zc9eC11xo5puOYPNfR1t8w77xGSrecAxUVcew7SWMa/rHMLa1Yy10+c5OCcF9x06Lk7MhdammPeGkbz8wHyk804+aaz9u//AA4c2Lf6qtx16LvcgseaJPZ80QNkIk0QESEQW0ESNroiBcoCyA2UBshEmEQECKDHaCJFzyQGqA2UBsoBAIBAkQSJK4UbGolflT6Ek2k02grIl4VEIIV6WmExLnGccB7N3asGl+8ORX0307meUeFnbgy6nTU4JnRPEjDsuaf9B6L2q206MuGuSvt0HC65tXEJWaPbbtGg6tdzHRXy44yV3Hb5rLitgvqenRcoZj7cdhKbStFmk/mgcfNX42eZ/Rfv/wAuTPi1+qvTaSV2uYtsIAHoUBr0QFuqA2QgaARIQCILaCA2uiA16IFbqiQGhAIBAIAogkSEHhPVxxi73tb5kBUtete5TFJnqFPWZvpY9zy88mi/uuS/1HBT53/TevFyT8aUtVnsnSKH7uP+FyW+qTP4VbRxIjuVPV5oqn75AwfpC578zkX+YhrXBjr1CrdiTybmZ9+PeKw3afc3lrrXUNzXyLqFkQESaIIolCrqUPaQRcELfFlms7haJ05ZmfBTTyEtHcdu/hfV8Hlxlrqe3fhy/EqvDMQfTSiVh6Obwe3iCvTpbxk5XGrlrqXQaWdsrG1MLiLkHQ2cxw4dCEz4vKPKvb520WxWmt+nSMq482pZsOsJWDvD6x9Q/wArfjZ/uR427hyZsXh7jpsC6mARIQCIIuHNAbXQoDXogWz1QPZCBoBEhAIgkSSARCNVYjDFrJIxvm4fss75aU/KYheuO1uoUlZnalZ4S6Q/pbp6lceT6nhr17/pvXiZJ79KWqz3K78KEN6uJPsuS/1TJP4V/wBtq8SkdypqzMVVJ4ptkfS2zf2XLflZ7flbX9N64ccdQqZJw43c5zz1JKwmIt3uV96/hgZbfKG9SVrXDPxXSJmPlCqsWjZ45R5Bbxx7T3J/wqqjM8Q8DC88ytq8WsNK4r2Q3Zpl4RttwW0Yqw0/+JZ2xfnqSRIQCICJIhTAq8Yw1s0ZY4bx6Lr4/InHbcNK21Lk2MYY6nkLHDTgeY5hfXcbkVy08oelhyecalngGLupJbnvRvsJWcx9Q6hdlL69S5eZxYyx67b8yUtdHUQO47UbxusR/uipmxzvzr28GJ1M0s6Vl3HW1cdwLSNAEjNNDzHQrrwZ4yx/Py48uKaT/C216D3XQyGyefogNgefnqgyCARIQCAQCICBOcALk26lRMxHaVZWZhpYvFMzyB2j6BYX5eKndoaVwZLdQpKvPsDfw2Pf10aPfVcd/quOPxiZb14d57mFRU55qX/hxsYOZBcffRc1vqWa34101jiY47mVNWYzUy/iVDrfSDb2auXJmzX/ADu2rjpH4wrHSMvvLisfGJ/eWnszKRuaG9Stq4bfEaV3CFVYrGzxzDyC2rxrWn3J7nqFTPmeEeBjnnmdy3rxKx2tGO9ldUZlndo0Bg91vGKsN68S3yrpqiWTxSOPS9grfpjqHVThR8vERBPKW8YaVZXAUamVt1r0XahPFX71X0Ovzt55IBA0CQCBOapiSGu5mwUVEZFu8Bdp6r0uFy5xW/hvS8xO3LKmmLHGN4sQSB/HkvrMd4vWJh6VLRaq2ypjn9O4wy/hPO8/lP8Aq8ufqujHeOpeXz+J5frr3H/beYppKWUSxnUajk5vEHmCsctLY7edO3j1mLR4WdKwLGGVcQkZodA9h3sdyP8AK7sGeuWu4/048mOaTqVkt1AgEAgEQ8p6lkYu97Wj9RA/dVtetY3Mpisz1CnrM30cf5u2eTAXe+5cl+fgr/lv+vbevGyW+FJVfEIbooCeRe63sFyX+rR/hVtXhT/lKnqs4VsnhLYx+luvq665rc7k369Nq8bDH8qaqq5JDeWZzuhcT7DRc17Xv+d20REdQiiRg3Au/wB6KkUr8RMpmZ+ZMyu4NDepsP3W1cV/iNK7qhVWJRs/EmHkFpHGmfmTf7Qqp8zwN8DXPPXcuivDiPj/AGtFb26V8+Zp3aMa1g91vXFSravFtKtmqZpPHI49BoFf9MdQ6a8KPl4iIcU8pdFePSrLQKPbTda9EZeSmKqWz1hJp6CeTwxu8zoFnfLip+VmM8iZ6hb0eTp3+Mho6b1xZPqeKv4xtSb3lf0WR4m6vu49VwZPq2Sfx9KT77XLMuQgW7Mei4p52WZ35J1Dbl47IIBAIBABAIMJGXCtE6lMNKzll/tWmVg743j6gvc+nczwnwtPp0YsvjLnr2X0O8e4/lfRxO429LcWj02rJ+OggUcx6U7zw5Rk/t6cl0Vt5Rp4PP4k1n7lP+W04dVyUcokZw0e07pGX8J/weC5r1tit50/5/lwRrJXxs6fheKR1EQlYdD4gd7HcWuXoYs1cldxLhvjmk6kqrGKeLxzRttw2gT6DVL8jHT8rQmuO9uoUtXnqkZ4duQ/pbYepXJf6lhjrc/+/wAtq8TJKkq/iDK7SKFreRcS4+y5LfVLz+FW9eFWPylT1eYq2XxSuaDwbZg9lz35PIv3Ov8AprXFir1G1TKbm75C4+Zcuaa792nbWJn4hgJWbgC7/el1aKR8Qjf7yHTOHBrOpIH8rWMd/wCld1QarFImeOYHoP8AtaV40z+8p8p/ZVz5nhHgY5/U/wDei6K8TXf/AGtFL26QJ8zTu0YAwLaMVY+W1eLeVbNVSyeKRx6A2VoikdQ6K8OPl5CAbz6lTN5dFeNSvwysAo9tYilSMgCmKzKs5q1e0FLLJ4I3O+1h6lUtfHT8phlPI317W9HlGok8VmD1K5L/AFLDTr2ynJaV7R5FYNZHOd97BcGT6vb/AAjSs7nudr6iy3DH4Yx6Lz8nPy37lHpaxUTRuAXJbNMnkkNp1nN0berYlSbIZdmo8hKWSoQCBogIEiQUAg8Z4rhaVtpaHOM54AWHt4xoTd4HA819L9O5vlHhbv4dWHL4+mnyNvqN43/yF7MS7rVi0N7yvjn9WzsJT/zMb3XH85gG/wDuHHnv526I1eHzfM4s4beVekupY5twCRzF9/Qry+Vx5r7hXFk2jFzfESevdt7lcNaRHba1rSQmb8rS71P7ae60in7QpM/vIdO4DUtYOpA9hc+60jHeVdx8K+qxSFnjmueQ/k3W1ONMz8k2Vs+Z4h4Iy48zr++i3rxf6WilrfugVGZah+jbMC2jDSO5bU4t5V0s8snikcfvZW/THUOmvCj5eYgH/wBU+cuivFpVlYBV9tdUqRkAUxWZRbLWGcMb5PAxzvIaeqraa1/KdMZ5MfC0pcr1Um9oYOZNz6BcuTn4KfO2c5bz0vKLIY3ySE8wNAuHJ9Y//EKT5T3K/ocq08e6MX5nUrz8v1HNf5RqI+FzBQNbuAC4rZrSeSSynWU3lG3q2FVm6NvQRqs2QyDFXYyDVGw9lNoFkHoqgQNEBDRIGgSJCBFBErKYPaQRcEWIW+LJNZ3C8T7cszNgpppNpo7hOh5dCvq+Dy4zV99u3Dl16lSNJaRIwlpa4EEb2OG4gr0YnXuHRfFGSsxMdtrfnCORjRJG4SHuyOFuzH6hrfra2i1ma3jU/Lwcn07LS8zXpUVGZGgns4r202jx9VzV40R79I+1k30r6jMNQ/QEN8lp9qny0rxbygSSyP8AE9x+9laPGvUOivDie2IpwNfcqfKZdNePSnxDKwCr7X1SAZAOCnxT9yIg4mvfoxrnf2gn3UW8a/lMQxnkR8e1nS5aqpPk2Rzcf8Bc1+dgp87/AKZzltPUf7XdHkUnWSQnmGi3uuLJ9XiPwqr+qe5X1DlGnj17ME83an3XnZfqea/yrqq7gw5rdzQPsuK2e09ybSm0yxnIPZsKpN1Zl6CJV8jbMMUbDDVXaNnZNmzARB2UAsgEAgyUAQNEEiQgYRAQJAIli4KRW4phzZmFjhcEELqwZ7Y7RMSvWzlONYW+lksd3yn6hyK+u4vIjNXcPRwZd9q2eRg47xfZtchdMU302yZ6V77ecj2m3QctbnfdW05/Os+5eRkA4eqmKonJEfAYXP0aCf7Wk/sk6r3OmU8iP3WVLlyqk/L2QeLzb2C5r83BT/Lf9M5yWnqP9rqjyK4/iSHyaLe5XFl+r1j8K/7U3ae5X1Dk6nZrsbR5u1/defl+qZrfOv6RqPleU+GtYLNaB5BcN+Ra3cp2lR0w5LGciNvdkCzmyNvRsSrNkPQRqvkjbINUbD2UQdlAAE2HZNgsmwWUAKkJAIBBkoAgEAgEAgaIJEhAJsYkKYkUmYcGbURlpGvA8iu/h8q2G24a0tpy6TLVQZXMDR3TbaLha3S2q+qjm4ftxaWtsnv0tKLI7jrJL9mgfubrlyfVoj8K/wC2e7T3K+osm07NSzaPNxv+68/J9UzW+df0r4wu6bC2M0a0DyAXDfkWt3KYlLjpQsZybQ9mwhZzZV6tiCrNh6CNV2MgxQhlZVDspQYVQwgEAgEAgECugV1IEAgdkH//2Q=="/>
          <p:cNvSpPr>
            <a:spLocks noChangeAspect="1" noChangeArrowheads="1"/>
          </p:cNvSpPr>
          <p:nvPr/>
        </p:nvSpPr>
        <p:spPr bwMode="auto">
          <a:xfrm>
            <a:off x="698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30730" name="Picture 10" descr="http://uploads.sedty.com/imagehosting/240441_13449951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5715000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051720" y="764704"/>
            <a:ext cx="4795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40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استراتيجيات </a:t>
            </a:r>
            <a:r>
              <a:rPr lang="ar-SA" sz="4000" b="1" dirty="0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التقويم</a:t>
            </a:r>
            <a:endParaRPr lang="en-US" sz="3200" b="1" dirty="0">
              <a:solidFill>
                <a:schemeClr val="folHlink"/>
              </a:solidFill>
              <a:cs typeface="PT Bold Heading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3568" y="2636912"/>
          <a:ext cx="7701930" cy="1743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7578"/>
                <a:gridCol w="404352"/>
              </a:tblGrid>
              <a:tr h="45920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استراتيجية التقويم المعتمد على الأداء  </a:t>
                      </a:r>
                      <a:r>
                        <a:rPr lang="en-US" sz="20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Performance</a:t>
                      </a:r>
                      <a:r>
                        <a:rPr lang="en-US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en-US" sz="20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Based Assessment</a:t>
                      </a:r>
                      <a:endParaRPr lang="en-US" sz="2400" b="1" i="0" dirty="0"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1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solidFill>
                      <a:srgbClr val="2E7174"/>
                    </a:solidFill>
                  </a:tcPr>
                </a:tc>
              </a:tr>
              <a:tr h="45920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استراتيجية </a:t>
                      </a:r>
                      <a:r>
                        <a:rPr lang="ar-SA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الملاحظة</a:t>
                      </a:r>
                      <a:r>
                        <a:rPr lang="en-US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Observation                                              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2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solidFill>
                      <a:srgbClr val="2E7174"/>
                    </a:solidFill>
                  </a:tcPr>
                </a:tc>
              </a:tr>
              <a:tr h="32101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استراتيجية التواصل  </a:t>
                      </a:r>
                      <a:r>
                        <a:rPr lang="ar-SA" sz="2400" b="1" i="0" dirty="0" err="1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.</a:t>
                      </a:r>
                      <a:r>
                        <a:rPr lang="ar-SA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                                      </a:t>
                      </a:r>
                      <a:r>
                        <a:rPr lang="en-US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Communication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3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solidFill>
                      <a:srgbClr val="2E7174"/>
                    </a:solidFill>
                  </a:tcPr>
                </a:tc>
              </a:tr>
              <a:tr h="45920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استراتيجية مراجعة الذات </a:t>
                      </a:r>
                      <a:r>
                        <a:rPr lang="en-US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Reflection                                         </a:t>
                      </a:r>
                      <a:r>
                        <a:rPr lang="ar-SA" sz="2400" b="1" i="0" dirty="0" err="1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.</a:t>
                      </a:r>
                      <a:r>
                        <a:rPr lang="ar-SA" sz="2400" b="1" i="0" dirty="0" smtClean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2400" b="1" i="0" dirty="0"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4</a:t>
                      </a:r>
                      <a:endParaRPr lang="en-US" sz="2400" b="1" i="0" dirty="0"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0" marR="68580" marT="0" marB="0">
                    <a:solidFill>
                      <a:srgbClr val="2E717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179512" y="692696"/>
            <a:ext cx="83058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r" rtl="1" eaLnBrk="0" hangingPunct="0">
              <a:lnSpc>
                <a:spcPct val="150000"/>
              </a:lnSpc>
            </a:pPr>
            <a:r>
              <a:rPr lang="ar-SA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4- سجل وصف سير التعلم </a:t>
            </a:r>
            <a:r>
              <a:rPr lang="en-US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Learning Log </a:t>
            </a:r>
            <a:endParaRPr lang="ar-SA" b="1" dirty="0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2348880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سجل منظم تكتب فيه الطالبة عبر الوقت عبارات حول أمور قرأتها أو شاهدتها أو تجارب مرتّ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بها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في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حياتها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حيث يسمح لها بالتعبير بحرّية عن آرائها الخاصة واستجاباتها حول ما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تعلمته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وبذلك تتاح لها الفرصة للتوسع في التعبير عن انطباعاتها الأولية بحرّية وإمكانية ربط الخبرة مع أنواع التعلم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الأخرى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فالكتابة تحسن من قدرتها على التعبير وتطور إبداعاتها ويتطلب تطبيق هذه الاستراتيجية معلمة حساسة, وبيئة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آمنة .</a:t>
            </a:r>
            <a:endParaRPr lang="en-US" sz="2800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60" y="3460968"/>
          <a:ext cx="7848872" cy="2560320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75260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ملاحظات </a:t>
                      </a:r>
                      <a:r>
                        <a:rPr lang="ar-SA" sz="2800" b="1" dirty="0" err="1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الطالبة: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:...........................................................................................................................................................</a:t>
                      </a:r>
                      <a:endParaRPr lang="en-US" sz="2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ملاحظات </a:t>
                      </a:r>
                      <a:r>
                        <a:rPr lang="ar-SA" sz="2800" b="1" dirty="0" err="1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المعلمة </a:t>
                      </a:r>
                      <a:r>
                        <a:rPr lang="ar-SA" sz="2800" b="1" dirty="0" err="1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: </a:t>
                      </a:r>
                      <a:r>
                        <a:rPr lang="ar-SA" sz="2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............................................................................................................................................................</a:t>
                      </a:r>
                      <a:endParaRPr lang="en-US" sz="2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179512" y="692696"/>
            <a:ext cx="83058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r" rtl="1" eaLnBrk="0" hangingPunct="0">
              <a:lnSpc>
                <a:spcPct val="150000"/>
              </a:lnSpc>
            </a:pPr>
            <a:r>
              <a:rPr lang="ar-SA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4- سجل وصف سير التعلم </a:t>
            </a:r>
            <a:r>
              <a:rPr lang="en-US" sz="3200" b="1" dirty="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Learning Log </a:t>
            </a:r>
            <a:endParaRPr lang="ar-SA" b="1" dirty="0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  <p:sp>
        <p:nvSpPr>
          <p:cNvPr id="53257" name="Rectangle 2"/>
          <p:cNvSpPr>
            <a:spLocks noChangeArrowheads="1"/>
          </p:cNvSpPr>
          <p:nvPr/>
        </p:nvSpPr>
        <p:spPr bwMode="auto">
          <a:xfrm>
            <a:off x="827584" y="1916832"/>
            <a:ext cx="7620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/>
            <a:r>
              <a:rPr lang="ar-SA" sz="26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مثال 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r" rtl="1" eaLnBrk="0" hangingPunct="0"/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الاسم : .........................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الموضوع  : ......................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التاريخ : ..................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algn="ctr" rtl="1" eaLnBrk="0" hangingPunct="0"/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تسجيل انطباعات  طالبة حول مسرحية مدرسية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شاهدتها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1519808"/>
          <a:ext cx="8011616" cy="4717504"/>
        </p:xfrm>
        <a:graphic>
          <a:graphicData uri="http://schemas.openxmlformats.org/drawingml/2006/table">
            <a:tbl>
              <a:tblPr/>
              <a:tblGrid>
                <a:gridCol w="8011616"/>
              </a:tblGrid>
              <a:tr h="4327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الاسم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: .............................  الموضوع : 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التاريخ </a:t>
                      </a:r>
                      <a:r>
                        <a:rPr lang="ar-SA" sz="2000" b="1" dirty="0" err="1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: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</a:t>
                      </a:r>
                      <a:endParaRPr lang="en-US" sz="20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2847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الهدف من هذا النشاط : 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الشيء الذي شاركت به : 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تعلمت من هذا النشاط : 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أفادني هذا النشاط في تحسين مهارتي في : 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784215" algn="ctr"/>
                          <a:tab pos="5806440" algn="r"/>
                        </a:tabLs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أكثر جزء أعجبني في النشاط كان :...................................................................................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784215" algn="ctr"/>
                          <a:tab pos="5806440" algn="r"/>
                        </a:tabLs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أستطيع توظيف هذا النشاط في :......................................................................................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ملاحظاتي : ........................................           ملاحظات </a:t>
                      </a:r>
                      <a:r>
                        <a:rPr lang="ar-SA" sz="1800" b="1" dirty="0" err="1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المعلمة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: ...................................... 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            </a:t>
                      </a:r>
                      <a:r>
                        <a:rPr lang="ar-SA" sz="1800" b="1" dirty="0" err="1" smtClean="0">
                          <a:solidFill>
                            <a:schemeClr val="tx1"/>
                          </a:solidFill>
                          <a:latin typeface="Traditional Arabic" pitchFamily="2" charset="-78"/>
                          <a:ea typeface="Times New Roman"/>
                          <a:cs typeface="AL-Mateen" pitchFamily="2" charset="-78"/>
                        </a:rPr>
                        <a:t>.............................................................</a:t>
                      </a:r>
                      <a:endParaRPr lang="en-US" sz="1800" dirty="0">
                        <a:solidFill>
                          <a:schemeClr val="tx1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4282" name="Rectangle 1"/>
          <p:cNvSpPr>
            <a:spLocks noChangeArrowheads="1"/>
          </p:cNvSpPr>
          <p:nvPr/>
        </p:nvSpPr>
        <p:spPr bwMode="auto">
          <a:xfrm>
            <a:off x="0" y="762000"/>
            <a:ext cx="8991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0" hangingPunct="0">
              <a:tabLst>
                <a:tab pos="5784850" algn="ctr"/>
                <a:tab pos="5807075" algn="r"/>
              </a:tabLst>
            </a:pPr>
            <a:r>
              <a:rPr lang="ar-SA" sz="2800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</a:t>
            </a:r>
            <a:r>
              <a:rPr lang="ar-SA" sz="2800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مثال: تسجيل طالبة لملاحظاتها حول نشاط صفي</a:t>
            </a:r>
          </a:p>
          <a:p>
            <a:pPr algn="r" rtl="1" eaLnBrk="0" hangingPunct="0">
              <a:tabLst>
                <a:tab pos="5784850" algn="ctr"/>
                <a:tab pos="5807075" algn="r"/>
              </a:tabLst>
            </a:pPr>
            <a:r>
              <a:rPr lang="ar-SA" b="1">
                <a:solidFill>
                  <a:srgbClr val="660033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   </a:t>
            </a:r>
            <a:endParaRPr lang="en-US" sz="2000">
              <a:solidFill>
                <a:srgbClr val="660033"/>
              </a:solidFill>
              <a:latin typeface="Traditional Arabic" pitchFamily="18" charset="-78"/>
              <a:ea typeface="Times New Roman" pitchFamily="18" charset="0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828800" y="762000"/>
            <a:ext cx="56388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838200" y="83820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36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L-Mateen" pitchFamily="2" charset="-78"/>
              </a:rPr>
              <a:t>نشاط </a:t>
            </a:r>
            <a:r>
              <a:rPr lang="ar-SA" sz="3600" b="1" dirty="0" smtClean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L-Mateen" pitchFamily="2" charset="-78"/>
              </a:rPr>
              <a:t> 4-3 </a:t>
            </a:r>
            <a:r>
              <a:rPr lang="ar-JO" sz="3600" b="1" dirty="0" smtClean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L-Mateen" pitchFamily="2" charset="-78"/>
              </a:rPr>
              <a:t>سجل </a:t>
            </a:r>
            <a:r>
              <a:rPr lang="ar-JO" sz="3600" b="1" dirty="0">
                <a:solidFill>
                  <a:srgbClr val="C00000"/>
                </a:solidFill>
                <a:latin typeface="SimHei" pitchFamily="49" charset="-122"/>
                <a:ea typeface="SimHei" pitchFamily="49" charset="-122"/>
                <a:cs typeface="AL-Mateen" pitchFamily="2" charset="-78"/>
              </a:rPr>
              <a:t>سير التعلم</a:t>
            </a:r>
            <a:endParaRPr lang="en-US" sz="3600" b="1" dirty="0">
              <a:solidFill>
                <a:srgbClr val="C00000"/>
              </a:solidFill>
              <a:latin typeface="SimHei" pitchFamily="49" charset="-122"/>
              <a:ea typeface="SimHei" pitchFamily="49" charset="-122"/>
              <a:cs typeface="AL-Mateen" pitchFamily="2" charset="-78"/>
            </a:endParaRPr>
          </a:p>
          <a:p>
            <a:endParaRPr lang="ar-JO" sz="3600" dirty="0">
              <a:solidFill>
                <a:srgbClr val="C00000"/>
              </a:solidFill>
              <a:latin typeface="SimHei" pitchFamily="49" charset="-122"/>
              <a:ea typeface="SimHei" pitchFamily="49" charset="-122"/>
              <a:cs typeface="AL-Mateen" pitchFamily="2" charset="-78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4000">
              <a:cs typeface="AL-Mateen" pitchFamily="2" charset="-78"/>
            </a:endParaRPr>
          </a:p>
          <a:p>
            <a:pPr algn="ctr"/>
            <a:r>
              <a:rPr lang="ar-SA" sz="3600" b="1">
                <a:latin typeface="Traditional Arabic" pitchFamily="18" charset="-78"/>
                <a:cs typeface="AL-Mateen" pitchFamily="2" charset="-78"/>
              </a:rPr>
              <a:t>لمناقشتها</a:t>
            </a:r>
            <a:r>
              <a:rPr lang="en-US" sz="3600" b="1">
                <a:latin typeface="Traditional Arabic" pitchFamily="18" charset="-78"/>
                <a:cs typeface="AL-Mateen" pitchFamily="2" charset="-78"/>
              </a:rPr>
              <a:t> </a:t>
            </a:r>
            <a:r>
              <a:rPr lang="ar-JO" sz="3600" b="1">
                <a:latin typeface="Traditional Arabic" pitchFamily="18" charset="-78"/>
                <a:cs typeface="AL-Mateen" pitchFamily="2" charset="-78"/>
              </a:rPr>
              <a:t>تدارس</a:t>
            </a:r>
            <a:r>
              <a:rPr lang="ar-SA" sz="3600" b="1">
                <a:latin typeface="Traditional Arabic" pitchFamily="18" charset="-78"/>
                <a:cs typeface="AL-Mateen" pitchFamily="2" charset="-78"/>
              </a:rPr>
              <a:t>ي</a:t>
            </a:r>
            <a:r>
              <a:rPr lang="ar-JO" sz="3600" b="1">
                <a:latin typeface="Traditional Arabic" pitchFamily="18" charset="-78"/>
                <a:cs typeface="AL-Mateen" pitchFamily="2" charset="-78"/>
              </a:rPr>
              <a:t> ضمن مجموعتك الحالات الدراسية تمهيداً</a:t>
            </a:r>
          </a:p>
        </p:txBody>
      </p:sp>
      <p:pic>
        <p:nvPicPr>
          <p:cNvPr id="55301" name="Picture 5" descr="http://mehanyon.net/tech/upLoadedFiles/images/200x150/السجلا_29n7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9368"/>
            <a:ext cx="8848428" cy="6407984"/>
          </a:xfrm>
          <a:prstGeom prst="rect">
            <a:avLst/>
          </a:prstGeom>
          <a:noFill/>
          <a:ln w="38100">
            <a:solidFill>
              <a:srgbClr val="2E717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8640"/>
            <a:ext cx="8820472" cy="6192688"/>
          </a:xfrm>
          <a:prstGeom prst="rect">
            <a:avLst/>
          </a:prstGeom>
          <a:noFill/>
          <a:ln w="38100">
            <a:solidFill>
              <a:srgbClr val="2E717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2480" cy="6336704"/>
          </a:xfrm>
          <a:prstGeom prst="rect">
            <a:avLst/>
          </a:prstGeom>
          <a:noFill/>
          <a:ln w="28575">
            <a:solidFill>
              <a:srgbClr val="2E717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0" y="83820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>
                <a:solidFill>
                  <a:srgbClr val="C00000"/>
                </a:solidFill>
                <a:cs typeface="AL-Mateen" pitchFamily="2" charset="-78"/>
              </a:rPr>
              <a:t>نماذج لجمل مفتاحية لكتابة فقرة أو بطاقة في سجل وصف سير التعلم</a:t>
            </a:r>
            <a:r>
              <a:rPr lang="ar-SA" sz="2800" b="1">
                <a:cs typeface="AL-Mateen" pitchFamily="2" charset="-78"/>
              </a:rPr>
              <a:t/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أفضل أن 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أعتقد أن 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لو كنت مكان المؤلف 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لو أتيحت لي الفرصة 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أستغرب 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وجدت 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أحب ..............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أشعر بأن 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تأثرت ..............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ألاحظ ..............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>• من الصعب أن أصدق .............</a:t>
            </a:r>
            <a:br>
              <a:rPr lang="ar-SA" sz="2800" b="1">
                <a:cs typeface="AL-Mateen" pitchFamily="2" charset="-78"/>
              </a:rPr>
            </a:br>
            <a:r>
              <a:rPr lang="ar-SA" sz="2800" b="1">
                <a:cs typeface="AL-Mateen" pitchFamily="2" charset="-78"/>
              </a:rPr>
              <a:t/>
            </a:r>
            <a:br>
              <a:rPr lang="ar-SA" sz="2800" b="1">
                <a:cs typeface="AL-Mateen" pitchFamily="2" charset="-78"/>
              </a:rPr>
            </a:br>
            <a:endParaRPr lang="en-US" sz="2800" b="1"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مستطيل 1"/>
          <p:cNvSpPr>
            <a:spLocks noChangeArrowheads="1"/>
          </p:cNvSpPr>
          <p:nvPr/>
        </p:nvSpPr>
        <p:spPr bwMode="auto">
          <a:xfrm>
            <a:off x="1676400" y="838200"/>
            <a:ext cx="6477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800">
                <a:cs typeface="AL-Mateen" pitchFamily="2" charset="-78"/>
              </a:rPr>
              <a:t>• لم أفهم 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هذا مشابه لـ ..............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هذا الجزء يذكرني ..............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في هذا الفصل / الوحدة / الفكرة الرئيسية هي 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الشخصية الرئيسية في القصة ................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الجزء المثير هو .......... لأن 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الجزء الذي شوش أفكاري 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أود أن أغيّر أو أعدّل في ..............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الفكرة الرئيسية أو الجملة الرئيسية ..............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أعتقد أنه كان مضحكاً عندما .............</a:t>
            </a:r>
            <a:br>
              <a:rPr lang="ar-SA" sz="2800">
                <a:cs typeface="AL-Mateen" pitchFamily="2" charset="-78"/>
              </a:rPr>
            </a:br>
            <a:r>
              <a:rPr lang="ar-SA" sz="2800">
                <a:cs typeface="AL-Mateen" pitchFamily="2" charset="-78"/>
              </a:rPr>
              <a:t>• ليس من السهل أن تكون ............</a:t>
            </a:r>
            <a:endParaRPr lang="en-US" sz="2800"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مستطيل 3"/>
          <p:cNvSpPr>
            <a:spLocks noChangeArrowheads="1"/>
          </p:cNvSpPr>
          <p:nvPr/>
        </p:nvSpPr>
        <p:spPr bwMode="auto">
          <a:xfrm>
            <a:off x="2743200" y="914400"/>
            <a:ext cx="3787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b="1"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5- السجل القصصي</a:t>
            </a:r>
            <a:endParaRPr lang="en-US" sz="4800">
              <a:ea typeface="Times New Roman" pitchFamily="18" charset="0"/>
              <a:cs typeface="AL-Mateen" pitchFamily="2" charset="-78"/>
            </a:endParaRPr>
          </a:p>
        </p:txBody>
      </p:sp>
      <p:pic>
        <p:nvPicPr>
          <p:cNvPr id="63490" name="Picture 2" descr="http://t2.gstatic.com/images?q=tbn:ANd9GcQoRlNpPRfQCNUF_UC_4fo_3vyWHHpw6S5-gIPuCBbVC8TCN9wN-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629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0386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JO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2- استراتيجية الملاحظة </a:t>
            </a:r>
            <a:r>
              <a:rPr lang="en-US" sz="3200" b="1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Observation</a:t>
            </a:r>
            <a:r>
              <a:rPr lang="en-US" sz="3200" dirty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133600"/>
          <a:ext cx="7680325" cy="2674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0325"/>
              </a:tblGrid>
              <a:tr h="102882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3600" b="1" dirty="0" err="1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نشاط </a:t>
                      </a:r>
                      <a:r>
                        <a:rPr lang="ar-SA" sz="3600" b="1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ar-SA" sz="3600" b="1" dirty="0" err="1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(</a:t>
                      </a:r>
                      <a:r>
                        <a:rPr lang="ar-SA" sz="3600" b="1" dirty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3</a:t>
                      </a:r>
                      <a:r>
                        <a:rPr lang="ar-SA" sz="3600" b="1" dirty="0" err="1" smtClean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-1 </a:t>
                      </a:r>
                      <a:r>
                        <a:rPr lang="ar-SA" sz="3600" b="1" dirty="0">
                          <a:solidFill>
                            <a:srgbClr val="C0000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)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1" marR="685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61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ar-JO" sz="3200" b="1" dirty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ما تعريفك للملاحظة كاستراتيجية تقويم </a:t>
                      </a:r>
                      <a:r>
                        <a:rPr lang="ar-JO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cs typeface="AL-Mohanad" pitchFamily="2" charset="-78"/>
                        </a:rPr>
                        <a:t>؟</a:t>
                      </a:r>
                      <a:endParaRPr lang="ar-SA" sz="3200" b="1" dirty="0" smtClean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cs typeface="AL-Mohanad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ar-SA" sz="3200" b="1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2" charset="-78"/>
                          <a:ea typeface="Times New Roman"/>
                          <a:cs typeface="AL-Mohanad" pitchFamily="2" charset="-78"/>
                        </a:rPr>
                        <a:t>                                    (15 دقيقة)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raditional Arabic" pitchFamily="2" charset="-78"/>
                        <a:ea typeface="Times New Roman"/>
                        <a:cs typeface="AL-Mohanad" pitchFamily="2" charset="-78"/>
                      </a:endParaRPr>
                    </a:p>
                  </a:txBody>
                  <a:tcPr marL="68581" marR="685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683568" y="1628800"/>
            <a:ext cx="77768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88900" algn="just" rtl="1" eaLnBrk="0" hangingPunct="0">
              <a:tabLst>
                <a:tab pos="5581650" algn="r"/>
                <a:tab pos="5940425" algn="r"/>
                <a:tab pos="6030913" algn="r"/>
              </a:tabLst>
            </a:pPr>
            <a:endParaRPr lang="ar-SA" sz="2600" b="1" dirty="0">
              <a:solidFill>
                <a:srgbClr val="002060"/>
              </a:solidFill>
              <a:latin typeface="Traditional Arabic" pitchFamily="18" charset="-78"/>
              <a:ea typeface="Times New Roman" pitchFamily="18" charset="0"/>
              <a:cs typeface="AL-Mohanad" pitchFamily="2" charset="-78"/>
            </a:endParaRPr>
          </a:p>
          <a:p>
            <a:pPr indent="88900" algn="just" rtl="1" eaLnBrk="0" hangingPunct="0">
              <a:tabLst>
                <a:tab pos="5581650" algn="r"/>
                <a:tab pos="5940425" algn="r"/>
                <a:tab pos="6030913" algn="r"/>
              </a:tabLst>
            </a:pP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وصف قصير مدون من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المعلمة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تسجل فيه ما تفعله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المتعلمة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والحالة التي تمت عندها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الملاحظة 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ويعطي السجل القصصي صورة واضحة عن تقدم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المتعلمة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ويجب على المعلمة أن تكون أحكامها موضوعية عندما تدون ملاحظاتها في السجل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القصصي .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 وأن تكون مستعدة للتسجيل في أي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وقت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لأن المتعلمات يظهرن دلالات على النمو والتطور في أوقات غير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متوقعة 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ويعطي السجل القصصي مؤشرات صادقة في التعرف على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مهارات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واهتمامات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المتعلمة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وسلوكها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وشخصيتها بشكل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عام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، ويمكن توظيفه لأغراض تنبؤيه  أو إرشادية وتوجيهية أو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علاجية </a:t>
            </a:r>
            <a:r>
              <a:rPr lang="ar-SA" sz="2600" b="1" dirty="0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, كما يتطلب وقتاً للتدوين والمتابعة </a:t>
            </a:r>
            <a:r>
              <a:rPr lang="ar-SA" sz="2600" b="1" dirty="0" err="1">
                <a:solidFill>
                  <a:srgbClr val="002060"/>
                </a:solidFill>
                <a:latin typeface="Traditional Arabic" pitchFamily="18" charset="-78"/>
                <a:ea typeface="Times New Roman" pitchFamily="18" charset="0"/>
                <a:cs typeface="AL-Mohanad" pitchFamily="2" charset="-78"/>
              </a:rPr>
              <a:t>والتفسير .</a:t>
            </a:r>
            <a:endParaRPr lang="en-US" sz="2600" b="1" dirty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03848" y="776898"/>
            <a:ext cx="4233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  <a:cs typeface="AL-Mateen" pitchFamily="2" charset="-78"/>
              </a:rPr>
              <a:t>5- السجل القصصي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57200"/>
          <a:ext cx="8678863" cy="6157001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8678863"/>
              </a:tblGrid>
              <a:tr h="60964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SA" sz="3200" b="1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بطاقة ملاحظة "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6807" marR="66807" marT="0" marB="0"/>
                </a:tc>
              </a:tr>
              <a:tr h="74334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اسم </a:t>
                      </a:r>
                      <a:r>
                        <a:rPr lang="ar-JO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الطالب</a:t>
                      </a:r>
                      <a:r>
                        <a:rPr lang="ar-SA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ة</a:t>
                      </a:r>
                      <a:r>
                        <a:rPr lang="ar-JO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JO" sz="2800" b="1" dirty="0" err="1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:</a:t>
                      </a: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مرام</a:t>
                      </a:r>
                      <a:r>
                        <a:rPr lang="ar-JO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                                                 الم</a:t>
                      </a:r>
                      <a:r>
                        <a:rPr lang="ar-SA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ادة</a:t>
                      </a:r>
                      <a:r>
                        <a:rPr lang="ar-JO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: </a:t>
                      </a:r>
                      <a:endParaRPr lang="en-US" sz="2800" b="1" dirty="0">
                        <a:solidFill>
                          <a:srgbClr val="006600"/>
                        </a:solidFill>
                        <a:cs typeface="AL-Mateen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الصف </a:t>
                      </a:r>
                      <a:r>
                        <a:rPr lang="ar-JO" sz="2800" b="1" dirty="0" err="1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:</a:t>
                      </a: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الثاني المتوسط                                            </a:t>
                      </a:r>
                      <a:r>
                        <a:rPr lang="ar-JO" sz="2800" b="1" dirty="0" err="1" smtClean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التاريخ </a:t>
                      </a:r>
                      <a:r>
                        <a:rPr lang="ar-JO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:    /    / 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6807" marR="66807" marT="0" marB="0"/>
                </a:tc>
              </a:tr>
              <a:tr h="402388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2800" b="1" dirty="0">
                        <a:cs typeface="AL-Mateen" pitchFamily="2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cs typeface="AL-Mateen" pitchFamily="2" charset="-78"/>
                        </a:rPr>
                        <a:t>   </a:t>
                      </a:r>
                      <a:r>
                        <a:rPr lang="ar-SA" sz="2800" b="1" u="sng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 الموقف</a:t>
                      </a:r>
                      <a:r>
                        <a:rPr lang="ar-SA" sz="2800" b="1" dirty="0">
                          <a:solidFill>
                            <a:srgbClr val="C00000"/>
                          </a:solidFill>
                          <a:cs typeface="AL-Mateen" pitchFamily="2" charset="-78"/>
                        </a:rPr>
                        <a:t>   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: كتابة تقرير متميز عن " الاستثمار في المملكة العربية السعودية " .</a:t>
                      </a:r>
                      <a:endParaRPr lang="en-US" sz="2800" b="1" dirty="0">
                        <a:cs typeface="AL-Mateen" pitchFamily="2" charset="-78"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  </a:t>
                      </a:r>
                      <a:r>
                        <a:rPr lang="ar-SA" sz="2800" b="1" u="sng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الملاحظة</a:t>
                      </a:r>
                      <a:r>
                        <a:rPr lang="ar-SA" sz="2800" b="1" dirty="0">
                          <a:solidFill>
                            <a:srgbClr val="006600"/>
                          </a:solidFill>
                          <a:cs typeface="AL-Mateen" pitchFamily="2" charset="-78"/>
                        </a:rPr>
                        <a:t>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: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قامت الطالبة بكتابة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تقرير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تناولت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من خلاله ( الاستثمار في المملكة العربية السعودية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)،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وقد لاحظت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أنها كانت متميزة</a:t>
                      </a:r>
                      <a:r>
                        <a:rPr lang="ar-SA" sz="2800" b="1" baseline="0" dirty="0" smtClean="0">
                          <a:cs typeface="AL-Mateen" pitchFamily="2" charset="-78"/>
                        </a:rPr>
                        <a:t>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في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طريقة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عرضها ومصادرها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التي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اعتمدتها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في كتابة التقرير حيث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استخدمت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بكفاءة شبكة الإنترنت من خلال الدخول للمواقع الإلكترونية المناسبة  للحصول على معلومات حديثة وقيمة حول الاستثمار ، وقد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ركزت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في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تقريرها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بشكل واضح ومتميز على الدور الذي تقدمه المؤسسات ذات العلاقة لتشجيع الاستثمار وما تقدمه من مزايا للمستثمرين المحليين والعرب والأجانب ، كما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تناولت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في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تقريرها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القوانين الجديدة التي تشجع الاستثمار والتسهيلات  المقدمة بهذا الشأن .</a:t>
                      </a:r>
                      <a:endParaRPr lang="en-US" sz="2800" b="1" dirty="0">
                        <a:cs typeface="AL-Mateen" pitchFamily="2" charset="-78"/>
                      </a:endParaRPr>
                    </a:p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cs typeface="AL-Mateen" pitchFamily="2" charset="-78"/>
                        </a:rPr>
                        <a:t>وقد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أكد التقرير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تقدمها</a:t>
                      </a:r>
                      <a:r>
                        <a:rPr lang="ar-SA" sz="2800" b="1" baseline="0" dirty="0" smtClean="0">
                          <a:cs typeface="AL-Mateen" pitchFamily="2" charset="-78"/>
                        </a:rPr>
                        <a:t>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في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مهارة كتابة التقارير مقارنة بما </a:t>
                      </a:r>
                      <a:r>
                        <a:rPr lang="ar-SA" sz="2800" b="1" dirty="0" smtClean="0">
                          <a:cs typeface="AL-Mateen" pitchFamily="2" charset="-78"/>
                        </a:rPr>
                        <a:t>كتبته </a:t>
                      </a:r>
                      <a:r>
                        <a:rPr lang="ar-SA" sz="2800" b="1" dirty="0">
                          <a:cs typeface="AL-Mateen" pitchFamily="2" charset="-78"/>
                        </a:rPr>
                        <a:t>في المراحل السابقة .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raditional Arabic" pitchFamily="2" charset="-78"/>
                        <a:ea typeface="Times New Roman"/>
                        <a:cs typeface="AL-Mateen" pitchFamily="2" charset="-78"/>
                      </a:endParaRPr>
                    </a:p>
                  </a:txBody>
                  <a:tcPr marL="66807" marR="6680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1200" y="609600"/>
            <a:ext cx="49530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3" name="مستطيل مستدير الزوايا 6"/>
          <p:cNvSpPr>
            <a:spLocks noChangeArrowheads="1"/>
          </p:cNvSpPr>
          <p:nvPr/>
        </p:nvSpPr>
        <p:spPr bwMode="auto">
          <a:xfrm>
            <a:off x="685800" y="2743200"/>
            <a:ext cx="7848600" cy="714375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ar-SA" sz="3600" b="1">
              <a:latin typeface="SimHei" pitchFamily="49" charset="-122"/>
              <a:ea typeface="SimHei" pitchFamily="49" charset="-122"/>
              <a:cs typeface="AL-Mateen" pitchFamily="2" charset="-78"/>
            </a:endParaRP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2286000" y="838200"/>
            <a:ext cx="5872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 sz="4800" b="1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نشاط </a:t>
            </a:r>
            <a:r>
              <a:rPr lang="ar-SA" sz="48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4-4</a:t>
            </a:r>
            <a:r>
              <a:rPr lang="ar-JO" sz="4800" b="1" dirty="0" smtClean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السجل </a:t>
            </a:r>
            <a:r>
              <a:rPr lang="ar-JO" sz="4800" b="1" dirty="0">
                <a:solidFill>
                  <a:srgbClr val="C00000"/>
                </a:solidFill>
                <a:latin typeface="Traditional Arabic" pitchFamily="18" charset="-78"/>
                <a:cs typeface="AL-Mateen" pitchFamily="2" charset="-78"/>
              </a:rPr>
              <a:t>القصصي </a:t>
            </a:r>
            <a:endParaRPr lang="en-US" sz="4800" b="1" dirty="0">
              <a:solidFill>
                <a:srgbClr val="C0000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2743200" y="5181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ar-JO"/>
          </a:p>
        </p:txBody>
      </p:sp>
      <p:sp>
        <p:nvSpPr>
          <p:cNvPr id="61446" name="Rectangle 3"/>
          <p:cNvSpPr>
            <a:spLocks noChangeArrowheads="1"/>
          </p:cNvSpPr>
          <p:nvPr/>
        </p:nvSpPr>
        <p:spPr bwMode="auto">
          <a:xfrm>
            <a:off x="457200" y="25908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د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وّ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ن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أكثر الأمور التي قد تهم المعلم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ة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ل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ت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رصدها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ف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ي السجل </a:t>
            </a:r>
            <a:r>
              <a:rPr lang="en-US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JO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القصصي  فيما يخدم تعلم الط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البات</a:t>
            </a:r>
            <a:r>
              <a:rPr lang="ar-JO" sz="3200" b="1" dirty="0" err="1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600200" y="990600"/>
            <a:ext cx="61722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4400" b="1">
                <a:solidFill>
                  <a:srgbClr val="7030A0"/>
                </a:solidFill>
              </a:rPr>
              <a:t>النشاط التأملي</a:t>
            </a:r>
          </a:p>
          <a:p>
            <a:pPr algn="ctr" rtl="1"/>
            <a:endParaRPr lang="en-US">
              <a:solidFill>
                <a:srgbClr val="7030A0"/>
              </a:solidFill>
            </a:endParaRPr>
          </a:p>
          <a:p>
            <a:pPr algn="ctr" rtl="1"/>
            <a:r>
              <a:rPr lang="ar-SA" sz="4400">
                <a:solidFill>
                  <a:srgbClr val="7030A0"/>
                </a:solidFill>
              </a:rPr>
              <a:t>ماذا تعلمت اليوم؟</a:t>
            </a:r>
            <a:endParaRPr lang="en-US" sz="4400">
              <a:solidFill>
                <a:srgbClr val="7030A0"/>
              </a:solidFill>
            </a:endParaRPr>
          </a:p>
          <a:p>
            <a:pPr algn="ctr" rtl="1"/>
            <a:r>
              <a:rPr lang="ar-SA" sz="4400">
                <a:solidFill>
                  <a:srgbClr val="7030A0"/>
                </a:solidFill>
              </a:rPr>
              <a:t>ما الذي لا زلت أريد أن أتعلمه؟</a:t>
            </a:r>
            <a:endParaRPr lang="en-US" sz="4400">
              <a:solidFill>
                <a:srgbClr val="7030A0"/>
              </a:solidFill>
            </a:endParaRPr>
          </a:p>
          <a:p>
            <a:pPr algn="ctr" rtl="1"/>
            <a:r>
              <a:rPr lang="ar-SA" sz="4400">
                <a:solidFill>
                  <a:srgbClr val="7030A0"/>
                </a:solidFill>
              </a:rPr>
              <a:t>كيف يمكنني تحقيق ذلك؟</a:t>
            </a:r>
            <a:endParaRPr lang="en-US" sz="4400">
              <a:solidFill>
                <a:srgbClr val="7030A0"/>
              </a:solidFill>
            </a:endParaRPr>
          </a:p>
          <a:p>
            <a:pPr algn="ctr" rtl="1"/>
            <a:r>
              <a:rPr lang="ar-SA" sz="4400">
                <a:solidFill>
                  <a:srgbClr val="7030A0"/>
                </a:solidFill>
              </a:rPr>
              <a:t>كيف سأوظف ما تعلمته؟</a:t>
            </a:r>
            <a:endParaRPr lang="en-US" sz="4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ar-SA" b="1" dirty="0" err="1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المـلاحـظـــة</a:t>
            </a:r>
            <a:r>
              <a:rPr lang="ar-SA" b="1" dirty="0" err="1" smtClean="0">
                <a:solidFill>
                  <a:srgbClr val="2E7174"/>
                </a:solidFill>
                <a:latin typeface="Traditional Arabic" pitchFamily="18" charset="-78"/>
                <a:cs typeface="AL-Mohanad" pitchFamily="2" charset="-78"/>
              </a:rPr>
              <a:t> :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683568" y="2348880"/>
            <a:ext cx="7848600" cy="4144963"/>
          </a:xfrm>
        </p:spPr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عملية يتوجه فيها المعلم أو الملاحظ بحواسه المختلفة نحو المتعلم بقصد مراقبته في موقف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نشط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،بهدف الحصول على  معلومات تفيد في الحكم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عليه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والتنبؤ بتقدمه ونجاحه في مهنته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مستقبلاً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, كما أنها تسهم في اكتشاف المشكلات حال ظهورها وتقديم تغذية راجعة فورية للمتعلمين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cs typeface="PT Bold Heading" pitchFamily="2" charset="-78"/>
              </a:rPr>
              <a:t>أنواعها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ar-SA" b="1" u="sng" dirty="0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والملاحظة نوعان:</a:t>
            </a:r>
            <a:endParaRPr lang="en-US" b="1" u="sng" dirty="0" smtClean="0">
              <a:solidFill>
                <a:srgbClr val="2E7174"/>
              </a:solidFill>
              <a:latin typeface="Traditional Arabic" pitchFamily="18" charset="-78"/>
              <a:cs typeface="PT Bold Heading" pitchFamily="2" charset="-78"/>
            </a:endParaRPr>
          </a:p>
          <a:p>
            <a:pPr lvl="2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ملاحظة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منظمة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: يتم التخطيط لها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مسبقاً 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،وتحدد فيها جميع الظروف</a:t>
            </a:r>
          </a:p>
          <a:p>
            <a:pPr lvl="2">
              <a:buNone/>
            </a:pPr>
            <a:endParaRPr lang="en-US" sz="2800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 lvl="2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ملاحظة تلقائية: ملاحظة السلوكيات بصورة تلقائية في مواقف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حقيقية</a:t>
            </a:r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r>
              <a:rPr lang="ar-SA" sz="2800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.</a:t>
            </a:r>
            <a:endParaRPr lang="en-US" sz="2800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pPr>
              <a:buNone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u="sng" dirty="0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خطوات تصميم الملاحظة </a:t>
            </a:r>
            <a:r>
              <a:rPr lang="ar-SA" sz="3600" b="1" u="sng" dirty="0" err="1" smtClean="0">
                <a:solidFill>
                  <a:srgbClr val="2E7174"/>
                </a:solidFill>
                <a:latin typeface="Traditional Arabic" pitchFamily="18" charset="-78"/>
                <a:cs typeface="PT Bold Heading" pitchFamily="2" charset="-78"/>
              </a:rPr>
              <a:t>المنظمة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- تحديد الغرض من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الملاحظة .</a:t>
            </a:r>
            <a:endParaRPr lang="en-US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- تحديد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نتاجات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التعلم المراد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ملاحظتها .</a:t>
            </a:r>
            <a:endParaRPr lang="en-US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- تحديد المهمات المطلوبة ومؤشرات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الأداء .</a:t>
            </a:r>
            <a:endParaRPr lang="en-US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- ترتيب المهمات ومؤشرات الأداء في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جدول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حسب تسلسل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منطقي .</a:t>
            </a:r>
            <a:endParaRPr lang="en-US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- تصميم أداة تسجيل لهذه المهمات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والمؤشرات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،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مثل 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( بطاقة ملاحظة، قائمة </a:t>
            </a:r>
            <a:r>
              <a:rPr lang="ar-SA" b="1" dirty="0" err="1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شطب,...).</a:t>
            </a:r>
            <a:r>
              <a:rPr lang="ar-SA" b="1" dirty="0" smtClean="0">
                <a:solidFill>
                  <a:srgbClr val="002060"/>
                </a:solidFill>
                <a:latin typeface="Traditional Arabic" pitchFamily="18" charset="-78"/>
                <a:cs typeface="AL-Mohanad" pitchFamily="2" charset="-78"/>
              </a:rPr>
              <a:t> </a:t>
            </a:r>
            <a:endParaRPr lang="en-US" b="1" dirty="0" smtClean="0">
              <a:solidFill>
                <a:srgbClr val="002060"/>
              </a:solidFill>
              <a:latin typeface="Traditional Arabic" pitchFamily="18" charset="-78"/>
              <a:cs typeface="AL-Mohanad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قالب بتصميم على شكل روضة أطفال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بتصميم على شكل روضة أطفال</Template>
  <TotalTime>3747</TotalTime>
  <Words>3032</Words>
  <Application>Microsoft Office PowerPoint</Application>
  <PresentationFormat>عرض على الشاشة (3:4)‏</PresentationFormat>
  <Paragraphs>440</Paragraphs>
  <Slides>63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4" baseType="lpstr">
      <vt:lpstr>قالب بتصميم على شكل روضة أطفال</vt:lpstr>
      <vt:lpstr>التقويم الصفي الواقعي </vt:lpstr>
      <vt:lpstr>قواعد العمل </vt:lpstr>
      <vt:lpstr>أهداف الدورة</vt:lpstr>
      <vt:lpstr>الشريحة 4</vt:lpstr>
      <vt:lpstr>الشريحة 5</vt:lpstr>
      <vt:lpstr>الشريحة 6</vt:lpstr>
      <vt:lpstr>المـلاحـظـــة :.</vt:lpstr>
      <vt:lpstr>أنواعها</vt:lpstr>
      <vt:lpstr>خطوات تصميم الملاحظة المنظمة :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يوميات الطالب: مذكرة  يكتبها الطالب تتضمن خواطره حول ما قرأه أو شاهده أو سمعه ، ويوضع هذا الأنموذج في ملف الطالب , أو يكتب مباشرة  في سجل سير التعلم الخاص به. 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</dc:creator>
  <cp:lastModifiedBy>dr</cp:lastModifiedBy>
  <cp:revision>96</cp:revision>
  <dcterms:created xsi:type="dcterms:W3CDTF">2016-11-17T08:50:08Z</dcterms:created>
  <dcterms:modified xsi:type="dcterms:W3CDTF">2016-12-05T09:26:11Z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TC100690461025</vt:lpwstr>
  </property>
</Properties>
</file>